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8C9FE-A035-4D37-B9F7-F690C778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83DEBA-E60E-4125-A370-418929348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8489E6-0A19-46F0-9AA1-0679C8E2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C9686B-14B3-4EEA-8B87-472130ED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6643D0-9C54-4B33-8DE4-D8C7E2F7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097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4B105-2409-43D7-8E07-C07F0184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FC88FA-DB49-430B-BA29-93A056191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863234-0565-4D46-9DE0-F046B072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23B3DF-8775-4D54-83C7-B549F815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C2FC51-3395-4135-B6E7-86F48090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780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2C74EF-76D1-4845-ACF2-7EA0F299BE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090AE1-46DD-454C-B88A-22AF5E8D4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9ED1E1-0D06-4C52-937B-254D0A17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137ED-9428-4790-B907-B67F64350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F81F6A-4EFE-42DF-AD38-AFF19A20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26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3D224-37D0-40B5-8849-1DB57205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C2455B-9019-47F9-830D-B2BEDDC58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15E0B-6D3C-45FF-9B45-DD122356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D0DEE-0DE9-46B0-BF73-72D5253FE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A4E9BF-EEFB-43C2-A2E8-33D147CB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278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9BBFA-D64D-4864-B174-6794B1AD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891D8E-FAD9-4A3A-932E-C5245D75C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0958B0-7290-4EE4-AF3A-A5C1593F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9BB4D5-0ACC-47FD-87BD-05151D1E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CC4571-96F8-455D-AC4E-399FA6D9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24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4AFA-23DD-4C28-BC72-3EE9B02E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C9FF07-7DB4-48AD-9500-6F2BC0C6EF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055B4D-9778-4866-BB74-59059A0F1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321150-0B9C-4511-BC04-F889D89D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374E43-7D70-466A-BC25-926F4576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6B8E50-007C-4EB6-B9D4-E0124692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505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97FA-42F9-48A7-A326-CA9F3B9A5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790F24-E203-480B-9349-E11E9E08A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F27FAD-C525-441E-9DD1-2C4FF8457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3BF318-C7FE-4460-A2D9-1F8844AD3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6CA5F-19F2-4541-BC2B-CD36F76E9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90BF073-B39D-4D08-9A59-9874A2D6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A89419-8741-4FFE-969F-7118A527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6BA790-EEF0-4ECC-941E-CE0D3BE5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79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19B08-3D16-441E-8702-E63C60CB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823F40-3752-42C9-8FFB-3C9581F5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81D71A-1663-4B4C-AC04-9ED01B9E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8F4A3F-0D96-4F8C-910C-1DEBED88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771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CDCFC2-11CE-4B89-A43F-2AE56721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6D1D3B-3DC6-4F5D-B24D-76FD2687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E97ABD-4C3F-459D-BE57-5110B3DC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378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4E3DA-0DEB-4986-A202-7DF200D7B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A6D8C3-3352-41D2-882A-E04FEC73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914929-4007-4180-B1C6-BDDB1921F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8F4F82-1D03-4967-BF36-F539A4CA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21EDE0-4FD1-43FB-B0D1-86977174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5B5DCA-FB51-4391-9DDE-5D0CB4DF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332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646B1-82B0-4D36-87B5-D7928D12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463270-252C-41A7-A566-620F35B45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B49A0-5D0E-4A6B-9838-000D6E87D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95C7D6-877F-4C91-AC84-0F5E49E6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0CF4A-337F-46E0-A067-74130F34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04EC17-BFAD-4ED5-B0E7-82B81B97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799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FA8211-7D3E-4F9B-9D2D-021B37CC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492602-A02A-4212-B27F-9BB74B8CD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F32645-3BA2-48DA-9CB2-4BD72514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BF3C-3999-4D03-AD1A-3CB976B0352F}" type="datetimeFigureOut">
              <a:rPr lang="es-PE" smtClean="0"/>
              <a:t>04/04/2020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F69C1A-AA63-4886-88E6-DC7CFF83D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909D-8BC1-470E-9B1E-FD5BE80D9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C2C22-5789-491C-900B-42A7F620DF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343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wgWPmQAfY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%C3%8Dndice_de_Youden#cite_note-Youden1950-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sjournals.onlinelibrary.wiley.com/doi/abs/10.1002/1097-0142%281950%293%3A1%3C32%3A%3AAID-CNCR2820030106%3E3.0.CO%3B2-3" TargetMode="External"/><Relationship Id="rId2" Type="http://schemas.openxmlformats.org/officeDocument/2006/relationships/hyperlink" Target="https://www.fisterra.com/formacion/metodologia-investigacion/pruebas-diagnosticas-sensibilidad-especificida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CEA3840-E2CD-4E24-8CA0-A918127B7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2" y="394604"/>
            <a:ext cx="5566117" cy="815218"/>
          </a:xfrm>
        </p:spPr>
        <p:txBody>
          <a:bodyPr/>
          <a:lstStyle/>
          <a:p>
            <a:r>
              <a:rPr lang="es-PE" dirty="0"/>
              <a:t>Pruebas Diagnósticas para CoVID-19</a:t>
            </a:r>
          </a:p>
          <a:p>
            <a:endParaRPr lang="es-PE" dirty="0"/>
          </a:p>
        </p:txBody>
      </p:sp>
      <p:pic>
        <p:nvPicPr>
          <p:cNvPr id="5" name="Imagen 4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CDEBFC04-CF04-423A-BF50-14951F1BC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0"/>
            <a:ext cx="484822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D03388-C0F7-42AA-A7F4-51CBA8C537B4}"/>
              </a:ext>
            </a:extLst>
          </p:cNvPr>
          <p:cNvSpPr txBox="1"/>
          <p:nvPr/>
        </p:nvSpPr>
        <p:spPr>
          <a:xfrm>
            <a:off x="204847" y="1590748"/>
            <a:ext cx="2057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rgbClr val="00B050"/>
                </a:solidFill>
              </a:rPr>
              <a:t>SEROLOGICA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4333D4F-71D0-4391-B7D0-7DA806AE1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572" y="1856935"/>
            <a:ext cx="4637868" cy="40936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89BCC6-F6B1-4272-806F-C2B5C4A83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05" y="2710339"/>
            <a:ext cx="2057400" cy="9048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3EFC2A5-4637-4186-BC8E-D3314C683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35" y="4331531"/>
            <a:ext cx="2057401" cy="168592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B9048E-7460-4BAE-A696-28384C49409F}"/>
              </a:ext>
            </a:extLst>
          </p:cNvPr>
          <p:cNvSpPr txBox="1"/>
          <p:nvPr/>
        </p:nvSpPr>
        <p:spPr>
          <a:xfrm>
            <a:off x="0" y="652740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www.estadisticaparalainvestigacion.com</a:t>
            </a:r>
          </a:p>
        </p:txBody>
      </p:sp>
    </p:spTree>
    <p:extLst>
      <p:ext uri="{BB962C8B-B14F-4D97-AF65-F5344CB8AC3E}">
        <p14:creationId xmlns:p14="http://schemas.microsoft.com/office/powerpoint/2010/main" val="420981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CEA3840-E2CD-4E24-8CA0-A918127B7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142" y="394604"/>
            <a:ext cx="5566117" cy="815218"/>
          </a:xfrm>
        </p:spPr>
        <p:txBody>
          <a:bodyPr>
            <a:normAutofit fontScale="92500" lnSpcReduction="20000"/>
          </a:bodyPr>
          <a:lstStyle/>
          <a:p>
            <a:r>
              <a:rPr lang="es-PE" sz="3200" dirty="0"/>
              <a:t>Pruebas Diagnósticas para CoVID-19</a:t>
            </a:r>
          </a:p>
          <a:p>
            <a:endParaRPr lang="es-PE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669E81-03DC-4903-8F23-8F282E7412C7}"/>
              </a:ext>
            </a:extLst>
          </p:cNvPr>
          <p:cNvSpPr txBox="1"/>
          <p:nvPr/>
        </p:nvSpPr>
        <p:spPr>
          <a:xfrm>
            <a:off x="450166" y="1434905"/>
            <a:ext cx="238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>
                <a:solidFill>
                  <a:srgbClr val="00B050"/>
                </a:solidFill>
              </a:rPr>
              <a:t>MOLECULARES</a:t>
            </a:r>
          </a:p>
        </p:txBody>
      </p:sp>
      <p:pic>
        <p:nvPicPr>
          <p:cNvPr id="10" name="Imagen 9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CE6D49D4-9FC6-43B2-BA8D-847909112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0"/>
            <a:ext cx="4848225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149702-EBB5-4E8D-9920-F21E5F843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96" y="2191703"/>
            <a:ext cx="2898492" cy="2464704"/>
          </a:xfrm>
          <a:prstGeom prst="rect">
            <a:avLst/>
          </a:prstGeom>
        </p:spPr>
      </p:pic>
      <p:pic>
        <p:nvPicPr>
          <p:cNvPr id="2052" name="Picture 4" descr="PCR CUANTITATIVA. Servicios Técnicos de Investigación">
            <a:extLst>
              <a:ext uri="{FF2B5EF4-FFF2-40B4-BE49-F238E27FC236}">
                <a16:creationId xmlns:a16="http://schemas.microsoft.com/office/drawing/2014/main" id="{7FF4EBFF-1A45-4E5B-941E-481A6399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66" y="2245886"/>
            <a:ext cx="3116576" cy="26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DA620F3-3D8B-420C-BE3F-53BB33C738B2}"/>
              </a:ext>
            </a:extLst>
          </p:cNvPr>
          <p:cNvSpPr txBox="1"/>
          <p:nvPr/>
        </p:nvSpPr>
        <p:spPr>
          <a:xfrm>
            <a:off x="886265" y="5486400"/>
            <a:ext cx="540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/>
              <a:t>ARN: ACIDO RIBONUCLEICO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BA3A06-46D0-431E-926E-391E8B0A7076}"/>
              </a:ext>
            </a:extLst>
          </p:cNvPr>
          <p:cNvSpPr txBox="1"/>
          <p:nvPr/>
        </p:nvSpPr>
        <p:spPr>
          <a:xfrm>
            <a:off x="0" y="652740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www.estadisticaparalainvestigacion.com</a:t>
            </a:r>
          </a:p>
        </p:txBody>
      </p:sp>
    </p:spTree>
    <p:extLst>
      <p:ext uri="{BB962C8B-B14F-4D97-AF65-F5344CB8AC3E}">
        <p14:creationId xmlns:p14="http://schemas.microsoft.com/office/powerpoint/2010/main" val="189307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4F56B-5BBA-40A6-9FC9-221A5A8F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/>
              <a:t>PRUEBAS RAPIDAS (Inmunocromatográficas)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86EB79-0D40-45C8-BF94-24A95503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62" y="4380189"/>
            <a:ext cx="3775211" cy="21126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4F9446-6CDE-44F8-B26A-94C059121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499" y="2739659"/>
            <a:ext cx="3422598" cy="21126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929469-7CF3-4BA4-8E42-BAC757F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861" y="2844750"/>
            <a:ext cx="1847850" cy="2486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574607-2681-427F-831E-44B0DEBBC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86" y="1391556"/>
            <a:ext cx="3825387" cy="269620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0C18949-70CA-4874-AD4C-F3AC81BA36E3}"/>
              </a:ext>
            </a:extLst>
          </p:cNvPr>
          <p:cNvSpPr txBox="1"/>
          <p:nvPr/>
        </p:nvSpPr>
        <p:spPr>
          <a:xfrm>
            <a:off x="0" y="652740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www.estadisticaparalainvestigacion.com</a:t>
            </a:r>
          </a:p>
        </p:txBody>
      </p:sp>
    </p:spTree>
    <p:extLst>
      <p:ext uri="{BB962C8B-B14F-4D97-AF65-F5344CB8AC3E}">
        <p14:creationId xmlns:p14="http://schemas.microsoft.com/office/powerpoint/2010/main" val="306593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8BBAD-09B2-4A5E-AFB8-2178231C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Video INSTITUTO NACIONAL DE SALUD - INS</a:t>
            </a:r>
          </a:p>
        </p:txBody>
      </p:sp>
      <p:pic>
        <p:nvPicPr>
          <p:cNvPr id="4" name="Elementos multimedia en línea 3" title="Procedimiento para el desarrollo de las pruebas rￃﾡpidas para el descarte  COVID -19 - INS">
            <a:hlinkClick r:id="" action="ppaction://media"/>
            <a:extLst>
              <a:ext uri="{FF2B5EF4-FFF2-40B4-BE49-F238E27FC236}">
                <a16:creationId xmlns:a16="http://schemas.microsoft.com/office/drawing/2014/main" id="{1A90DB23-E636-4148-953D-57BEE74245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F197F-4B68-4D9D-B9D0-B9DE00E8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/>
              <a:t>VALIDEZ DE LAS PRUEBAS SEROLOGICAS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D8F2474-3F46-44E4-A2BB-B4B69A8C7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645399"/>
              </p:ext>
            </p:extLst>
          </p:nvPr>
        </p:nvGraphicFramePr>
        <p:xfrm>
          <a:off x="675861" y="1690688"/>
          <a:ext cx="5989981" cy="2695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024">
                  <a:extLst>
                    <a:ext uri="{9D8B030D-6E8A-4147-A177-3AD203B41FA5}">
                      <a16:colId xmlns:a16="http://schemas.microsoft.com/office/drawing/2014/main" val="3561846949"/>
                    </a:ext>
                  </a:extLst>
                </a:gridCol>
                <a:gridCol w="1632024">
                  <a:extLst>
                    <a:ext uri="{9D8B030D-6E8A-4147-A177-3AD203B41FA5}">
                      <a16:colId xmlns:a16="http://schemas.microsoft.com/office/drawing/2014/main" val="3161802628"/>
                    </a:ext>
                  </a:extLst>
                </a:gridCol>
                <a:gridCol w="1632792">
                  <a:extLst>
                    <a:ext uri="{9D8B030D-6E8A-4147-A177-3AD203B41FA5}">
                      <a16:colId xmlns:a16="http://schemas.microsoft.com/office/drawing/2014/main" val="151123923"/>
                    </a:ext>
                  </a:extLst>
                </a:gridCol>
                <a:gridCol w="1093141">
                  <a:extLst>
                    <a:ext uri="{9D8B030D-6E8A-4147-A177-3AD203B41FA5}">
                      <a16:colId xmlns:a16="http://schemas.microsoft.com/office/drawing/2014/main" val="1861055570"/>
                    </a:ext>
                  </a:extLst>
                </a:gridCol>
              </a:tblGrid>
              <a:tr h="270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Prueba rápida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ENFERMO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SANO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TOTAL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extLst>
                  <a:ext uri="{0D108BD9-81ED-4DB2-BD59-A6C34878D82A}">
                    <a16:rowId xmlns:a16="http://schemas.microsoft.com/office/drawing/2014/main" val="3525707728"/>
                  </a:ext>
                </a:extLst>
              </a:tr>
              <a:tr h="107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Prueba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Positiva (+)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Verdadero positivo </a:t>
                      </a:r>
                      <a:endParaRPr lang="es-P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(VP)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Falso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positivo </a:t>
                      </a:r>
                      <a:endParaRPr lang="es-P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(FP)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VP+FP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extLst>
                  <a:ext uri="{0D108BD9-81ED-4DB2-BD59-A6C34878D82A}">
                    <a16:rowId xmlns:a16="http://schemas.microsoft.com/office/drawing/2014/main" val="202284313"/>
                  </a:ext>
                </a:extLst>
              </a:tr>
              <a:tr h="107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Prueba negativa (-)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Falso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negativo </a:t>
                      </a:r>
                      <a:endParaRPr lang="es-P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(FN)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Verdadero negativo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(VN)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FN+VN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extLst>
                  <a:ext uri="{0D108BD9-81ED-4DB2-BD59-A6C34878D82A}">
                    <a16:rowId xmlns:a16="http://schemas.microsoft.com/office/drawing/2014/main" val="545406299"/>
                  </a:ext>
                </a:extLst>
              </a:tr>
              <a:tr h="270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TOTAL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VP+FN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FP+VN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extLst>
                  <a:ext uri="{0D108BD9-81ED-4DB2-BD59-A6C34878D82A}">
                    <a16:rowId xmlns:a16="http://schemas.microsoft.com/office/drawing/2014/main" val="105347633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6F2355D-3785-4E9C-8353-F6B2E6CA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4778858"/>
            <a:ext cx="5691830" cy="17140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797E20-F901-4243-9FC0-9D6910949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288" y="1903758"/>
            <a:ext cx="4017851" cy="236344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895ED0F-D04C-403F-B742-BF47497F248D}"/>
              </a:ext>
            </a:extLst>
          </p:cNvPr>
          <p:cNvSpPr txBox="1"/>
          <p:nvPr/>
        </p:nvSpPr>
        <p:spPr>
          <a:xfrm>
            <a:off x="0" y="652740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www.estadisticaparalainvestigacion.com</a:t>
            </a:r>
          </a:p>
        </p:txBody>
      </p:sp>
    </p:spTree>
    <p:extLst>
      <p:ext uri="{BB962C8B-B14F-4D97-AF65-F5344CB8AC3E}">
        <p14:creationId xmlns:p14="http://schemas.microsoft.com/office/powerpoint/2010/main" val="110119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F197F-4B68-4D9D-B9D0-B9DE00E8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/>
              <a:t>VALIDEZ DE LAS PRUEBAS SEROLOGICAS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D8F2474-3F46-44E4-A2BB-B4B69A8C76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5861" y="1690688"/>
          <a:ext cx="5989981" cy="2695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2024">
                  <a:extLst>
                    <a:ext uri="{9D8B030D-6E8A-4147-A177-3AD203B41FA5}">
                      <a16:colId xmlns:a16="http://schemas.microsoft.com/office/drawing/2014/main" val="3561846949"/>
                    </a:ext>
                  </a:extLst>
                </a:gridCol>
                <a:gridCol w="1632024">
                  <a:extLst>
                    <a:ext uri="{9D8B030D-6E8A-4147-A177-3AD203B41FA5}">
                      <a16:colId xmlns:a16="http://schemas.microsoft.com/office/drawing/2014/main" val="3161802628"/>
                    </a:ext>
                  </a:extLst>
                </a:gridCol>
                <a:gridCol w="1632792">
                  <a:extLst>
                    <a:ext uri="{9D8B030D-6E8A-4147-A177-3AD203B41FA5}">
                      <a16:colId xmlns:a16="http://schemas.microsoft.com/office/drawing/2014/main" val="151123923"/>
                    </a:ext>
                  </a:extLst>
                </a:gridCol>
                <a:gridCol w="1093141">
                  <a:extLst>
                    <a:ext uri="{9D8B030D-6E8A-4147-A177-3AD203B41FA5}">
                      <a16:colId xmlns:a16="http://schemas.microsoft.com/office/drawing/2014/main" val="1861055570"/>
                    </a:ext>
                  </a:extLst>
                </a:gridCol>
              </a:tblGrid>
              <a:tr h="2708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Prueba rápida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ENFERMO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SANO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TOTAL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extLst>
                  <a:ext uri="{0D108BD9-81ED-4DB2-BD59-A6C34878D82A}">
                    <a16:rowId xmlns:a16="http://schemas.microsoft.com/office/drawing/2014/main" val="3525707728"/>
                  </a:ext>
                </a:extLst>
              </a:tr>
              <a:tr h="107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Prueba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Positiva (+)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Verdadero positivo </a:t>
                      </a:r>
                      <a:endParaRPr lang="es-P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(VP)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Falso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positivo </a:t>
                      </a:r>
                      <a:endParaRPr lang="es-P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(FP)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VP+FP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extLst>
                  <a:ext uri="{0D108BD9-81ED-4DB2-BD59-A6C34878D82A}">
                    <a16:rowId xmlns:a16="http://schemas.microsoft.com/office/drawing/2014/main" val="202284313"/>
                  </a:ext>
                </a:extLst>
              </a:tr>
              <a:tr h="107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Prueba negativa (-)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Falso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negativo </a:t>
                      </a:r>
                      <a:endParaRPr lang="es-PE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(FN)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Verdadero negativo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(VN)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 </a:t>
                      </a:r>
                      <a:endParaRPr lang="es-PE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FN+VN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extLst>
                  <a:ext uri="{0D108BD9-81ED-4DB2-BD59-A6C34878D82A}">
                    <a16:rowId xmlns:a16="http://schemas.microsoft.com/office/drawing/2014/main" val="545406299"/>
                  </a:ext>
                </a:extLst>
              </a:tr>
              <a:tr h="270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TOTAL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VP+FN</a:t>
                      </a:r>
                      <a:endParaRPr lang="es-P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FP+VN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39" marR="67439" marT="0" marB="0"/>
                </a:tc>
                <a:extLst>
                  <a:ext uri="{0D108BD9-81ED-4DB2-BD59-A6C34878D82A}">
                    <a16:rowId xmlns:a16="http://schemas.microsoft.com/office/drawing/2014/main" val="1053476336"/>
                  </a:ext>
                </a:extLst>
              </a:tr>
            </a:tbl>
          </a:graphicData>
        </a:graphic>
      </p:graphicFrame>
      <p:pic>
        <p:nvPicPr>
          <p:cNvPr id="3074" name="Picture 2" descr="🚶 Persona Caminando Emoji">
            <a:extLst>
              <a:ext uri="{FF2B5EF4-FFF2-40B4-BE49-F238E27FC236}">
                <a16:creationId xmlns:a16="http://schemas.microsoft.com/office/drawing/2014/main" id="{13696665-B4DD-4F44-98AF-4F2D4DD6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06" y="2164764"/>
            <a:ext cx="1747630" cy="17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A7CBBD-4EB6-4E79-B3FF-A01FE2464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1" y="4864341"/>
            <a:ext cx="4800600" cy="162853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5B3451A-4E0B-41F6-AD9C-23E0C8AF64C2}"/>
              </a:ext>
            </a:extLst>
          </p:cNvPr>
          <p:cNvSpPr txBox="1"/>
          <p:nvPr/>
        </p:nvSpPr>
        <p:spPr>
          <a:xfrm>
            <a:off x="0" y="652740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www.estadisticaparalainvestigacion.com</a:t>
            </a:r>
          </a:p>
        </p:txBody>
      </p:sp>
    </p:spTree>
    <p:extLst>
      <p:ext uri="{BB962C8B-B14F-4D97-AF65-F5344CB8AC3E}">
        <p14:creationId xmlns:p14="http://schemas.microsoft.com/office/powerpoint/2010/main" val="2757118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14B20-58A3-49BE-B202-65291A23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Cálculo: Trabajo en campo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4B00FD-5F18-4089-95D6-7B839A1BE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86" y="1690688"/>
            <a:ext cx="6037331" cy="23186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FDC87C-6216-426A-B697-95E0F4337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896" y="1781175"/>
            <a:ext cx="3714695" cy="24250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66D1D6-52F0-4200-9B12-2FE68FCD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19" y="4501662"/>
            <a:ext cx="5334990" cy="19259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A468E7-66BD-4A8B-9B47-3DF4CF3AB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234" y="4290378"/>
            <a:ext cx="5056169" cy="208895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99904D6-3B78-4295-B808-08344CB89B89}"/>
              </a:ext>
            </a:extLst>
          </p:cNvPr>
          <p:cNvSpPr txBox="1"/>
          <p:nvPr/>
        </p:nvSpPr>
        <p:spPr>
          <a:xfrm>
            <a:off x="0" y="652740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www.estadisticaparalainvestigacion.com</a:t>
            </a:r>
          </a:p>
        </p:txBody>
      </p:sp>
    </p:spTree>
    <p:extLst>
      <p:ext uri="{BB962C8B-B14F-4D97-AF65-F5344CB8AC3E}">
        <p14:creationId xmlns:p14="http://schemas.microsoft.com/office/powerpoint/2010/main" val="411035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BC8C1-0CDB-4651-B984-E4346487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dirty="0"/>
              <a:t>Comparación de la validez (Comparar pruebas)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CA1B1C-89B2-4799-A8A6-D9ED38F3D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5" y="1901120"/>
            <a:ext cx="5834145" cy="29803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29AB72-7D30-47C2-B465-CE9D7ACEEFD6}"/>
              </a:ext>
            </a:extLst>
          </p:cNvPr>
          <p:cNvSpPr txBox="1"/>
          <p:nvPr/>
        </p:nvSpPr>
        <p:spPr>
          <a:xfrm>
            <a:off x="838200" y="1590781"/>
            <a:ext cx="4141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VALOR GLOBAL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F6A9C0-7EF6-40A9-8B6F-4ECBC5E4D85C}"/>
              </a:ext>
            </a:extLst>
          </p:cNvPr>
          <p:cNvSpPr txBox="1"/>
          <p:nvPr/>
        </p:nvSpPr>
        <p:spPr>
          <a:xfrm>
            <a:off x="6596273" y="1597409"/>
            <a:ext cx="4141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INDICE DE YOUDEN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D302AD-E89E-4D42-997C-F92E3DEEA4A4}"/>
              </a:ext>
            </a:extLst>
          </p:cNvPr>
          <p:cNvSpPr txBox="1"/>
          <p:nvPr/>
        </p:nvSpPr>
        <p:spPr>
          <a:xfrm>
            <a:off x="6471880" y="4345942"/>
            <a:ext cx="5458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El índice fue sugerido por </a:t>
            </a:r>
            <a:r>
              <a:rPr lang="es-PE" u="sng" dirty="0"/>
              <a:t>William J. </a:t>
            </a:r>
            <a:r>
              <a:rPr lang="es-PE" u="sng" dirty="0" err="1"/>
              <a:t>Youden</a:t>
            </a:r>
            <a:r>
              <a:rPr lang="es-PE" dirty="0"/>
              <a:t> en 1950 como manera de resumir el rendimiento de una prueba de diagnóstico.</a:t>
            </a:r>
            <a:r>
              <a:rPr lang="es-PE" u="sng" baseline="30000" dirty="0">
                <a:hlinkClick r:id="rId3"/>
              </a:rPr>
              <a:t>1</a:t>
            </a:r>
            <a:r>
              <a:rPr lang="es-PE" dirty="0"/>
              <a:t>​ Su valor puede ser de -1 a 1, y tiene un valor de cero cuando una prueba de diagnóstico da la misma proporción de resultados positivos para grupos con y sin la enfermedad, </a:t>
            </a:r>
            <a:r>
              <a:rPr lang="es-PE" dirty="0" err="1"/>
              <a:t>i.e</a:t>
            </a:r>
            <a:r>
              <a:rPr lang="es-PE" dirty="0"/>
              <a:t> la prueba es inútil. Un valor de 1 indica que no hay falsos positivos o falsos negativos, i.e. la prueba es perfecta. 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C69AC3-1FB1-41BB-A42D-DE9441252688}"/>
              </a:ext>
            </a:extLst>
          </p:cNvPr>
          <p:cNvSpPr txBox="1"/>
          <p:nvPr/>
        </p:nvSpPr>
        <p:spPr>
          <a:xfrm>
            <a:off x="980661" y="4517595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Aplicado para comparar la validez de varias pruebas. Debe observarse que esta medida depende en buena parte de la probabilidad de que se presente la enfermedad o prevalencia. Se recomienda usar enfermedades con la misma prevalencia.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2095A-EF08-42EA-8784-467E438F0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925" y="2120629"/>
            <a:ext cx="47148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2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3143B-A851-429D-A94A-973EE8EC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Bibliografía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CA1502-4ED5-4500-8918-E71D4A3E3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 err="1"/>
              <a:t>Londoña</a:t>
            </a:r>
            <a:r>
              <a:rPr lang="es-PE" dirty="0"/>
              <a:t> JL. Metodología de la Investigación epidemiológica. Tercera edición. Bogotá. Colombia. Editorial El Manal Moderno. 2006.</a:t>
            </a:r>
          </a:p>
          <a:p>
            <a:r>
              <a:rPr lang="es-PE" dirty="0"/>
              <a:t>Fisterra. [Internet].[Acceso:30 de marzo 2020]. Disponible en: </a:t>
            </a:r>
            <a:r>
              <a:rPr lang="es-PE" dirty="0">
                <a:hlinkClick r:id="rId2"/>
              </a:rPr>
              <a:t>https://www.fisterra.com/formacion/metodologia-investigacion/pruebas-diagnosticas-sensibilidad-especificidad/</a:t>
            </a:r>
            <a:endParaRPr lang="es-PE" dirty="0"/>
          </a:p>
          <a:p>
            <a:r>
              <a:rPr lang="es-PE" dirty="0"/>
              <a:t>Daniel W. Bioestadística. Cuarta edición. México. Editorial Limusa. 2008.</a:t>
            </a:r>
          </a:p>
          <a:p>
            <a:r>
              <a:rPr lang="es-PE" dirty="0"/>
              <a:t>Cáncer. [Internet]. [Acceso:29 de marzo 2020]. [Disponible en: </a:t>
            </a:r>
            <a:r>
              <a:rPr lang="es-PE" dirty="0">
                <a:hlinkClick r:id="rId3"/>
              </a:rPr>
              <a:t>https://acsjournals.onlinelibrary.wiley.com/doi/abs/10.1002/1097-0142%281950%293%3A1%3C32%3A%3AAID-CNCR2820030106%3E3.0.CO%3B2-3</a:t>
            </a:r>
            <a:endParaRPr lang="es-PE" dirty="0"/>
          </a:p>
          <a:p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59776E-30A9-411E-B787-B21AAD8B38DF}"/>
              </a:ext>
            </a:extLst>
          </p:cNvPr>
          <p:cNvSpPr txBox="1"/>
          <p:nvPr/>
        </p:nvSpPr>
        <p:spPr>
          <a:xfrm>
            <a:off x="0" y="652740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www.estadisticaparalainvestigacion.com</a:t>
            </a:r>
          </a:p>
        </p:txBody>
      </p:sp>
    </p:spTree>
    <p:extLst>
      <p:ext uri="{BB962C8B-B14F-4D97-AF65-F5344CB8AC3E}">
        <p14:creationId xmlns:p14="http://schemas.microsoft.com/office/powerpoint/2010/main" val="2222387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420</Words>
  <Application>Microsoft Office PowerPoint</Application>
  <PresentationFormat>Panorámica</PresentationFormat>
  <Paragraphs>77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PRUEBAS RAPIDAS (Inmunocromatográficas)</vt:lpstr>
      <vt:lpstr>Video INSTITUTO NACIONAL DE SALUD - INS</vt:lpstr>
      <vt:lpstr>VALIDEZ DE LAS PRUEBAS SEROLOGICAS</vt:lpstr>
      <vt:lpstr>VALIDEZ DE LAS PRUEBAS SEROLOGICAS</vt:lpstr>
      <vt:lpstr>Cálculo: Trabajo en campo</vt:lpstr>
      <vt:lpstr>Comparación de la validez (Comparar pruebas)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25</cp:revision>
  <dcterms:created xsi:type="dcterms:W3CDTF">2020-03-30T20:54:51Z</dcterms:created>
  <dcterms:modified xsi:type="dcterms:W3CDTF">2020-04-04T22:52:12Z</dcterms:modified>
</cp:coreProperties>
</file>