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89" r:id="rId5"/>
    <p:sldId id="290" r:id="rId6"/>
    <p:sldId id="291" r:id="rId7"/>
    <p:sldId id="288" r:id="rId8"/>
    <p:sldId id="273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6" r:id="rId24"/>
    <p:sldId id="274" r:id="rId25"/>
    <p:sldId id="275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9DDEB-A246-4077-B244-E33599420BD2}" type="datetimeFigureOut">
              <a:rPr lang="es-PE" smtClean="0"/>
              <a:t>21/09/2019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E0CAA-4573-4788-8595-BFAD35B58B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368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42097B-B4C3-4483-8725-09BDA9718BE2}" type="slidenum">
              <a:rPr lang="es-ES" smtClean="0"/>
              <a:pPr>
                <a:spcBef>
                  <a:spcPct val="0"/>
                </a:spcBef>
              </a:pPr>
              <a:t>12</a:t>
            </a:fld>
            <a:endParaRPr lang="es-ES" smtClean="0"/>
          </a:p>
        </p:txBody>
      </p:sp>
      <p:sp>
        <p:nvSpPr>
          <p:cNvPr id="1331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6" name="2 Marcador de notas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4DB9CC-E425-4892-B4A3-65D90410C97A}" type="slidenum">
              <a:rPr 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0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885288-41C0-472E-8DB7-BEF6862A6EAA}" type="slidenum">
              <a:rPr lang="es-ES" smtClean="0"/>
              <a:pPr>
                <a:spcBef>
                  <a:spcPct val="0"/>
                </a:spcBef>
              </a:pPr>
              <a:t>13</a:t>
            </a:fld>
            <a:endParaRPr lang="es-ES" smtClean="0"/>
          </a:p>
        </p:txBody>
      </p:sp>
      <p:sp>
        <p:nvSpPr>
          <p:cNvPr id="1536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4" name="2 Marcador de notas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B9DA06-03B7-422C-9E5C-70B137C79F0F}" type="slidenum">
              <a:rPr 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FD32A9-8F2F-4062-A7B7-FC715DA8153C}" type="slidenum">
              <a:rPr lang="es-ES" smtClean="0"/>
              <a:pPr>
                <a:spcBef>
                  <a:spcPct val="0"/>
                </a:spcBef>
              </a:pPr>
              <a:t>14</a:t>
            </a:fld>
            <a:endParaRPr lang="es-ES" smtClean="0"/>
          </a:p>
        </p:txBody>
      </p:sp>
      <p:sp>
        <p:nvSpPr>
          <p:cNvPr id="1741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2 Marcador de notas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118C19-A1AB-42E5-B68D-2ADB91AC32EA}" type="slidenum">
              <a:rPr 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3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7761C5-A932-41D5-B9E3-D886DFE3D48F}" type="slidenum">
              <a:rPr lang="es-ES" smtClean="0"/>
              <a:pPr>
                <a:spcBef>
                  <a:spcPct val="0"/>
                </a:spcBef>
              </a:pPr>
              <a:t>19</a:t>
            </a:fld>
            <a:endParaRPr lang="es-E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8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2949D5-4E8F-4FFE-9E7E-8A84CA0015AC}" type="slidenum">
              <a:rPr lang="es-ES" smtClean="0"/>
              <a:pPr>
                <a:spcBef>
                  <a:spcPct val="0"/>
                </a:spcBef>
              </a:pPr>
              <a:t>20</a:t>
            </a:fld>
            <a:endParaRPr lang="es-E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4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E7429E-10CC-4438-B5BD-28E2DFCA2C46}" type="slidenum">
              <a:rPr lang="es-ES"/>
              <a:pPr algn="r" eaLnBrk="1" hangingPunct="1">
                <a:spcBef>
                  <a:spcPct val="0"/>
                </a:spcBef>
              </a:pPr>
              <a:t>21</a:t>
            </a:fld>
            <a:endParaRPr lang="es-E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7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410968-4403-412C-A6B9-C182136711F8}" type="slidenum">
              <a:rPr lang="es-ES" smtClean="0"/>
              <a:pPr>
                <a:spcBef>
                  <a:spcPct val="0"/>
                </a:spcBef>
              </a:pPr>
              <a:t>22</a:t>
            </a:fld>
            <a:endParaRPr lang="es-E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1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1F0B-93AB-479D-BCE9-6191DFF917C6}" type="datetimeFigureOut">
              <a:rPr lang="es-PE" smtClean="0"/>
              <a:t>21/09/2019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370-EBA2-4F13-BEC1-6F97CC7006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178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1F0B-93AB-479D-BCE9-6191DFF917C6}" type="datetimeFigureOut">
              <a:rPr lang="es-PE" smtClean="0"/>
              <a:t>21/09/2019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370-EBA2-4F13-BEC1-6F97CC7006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322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1F0B-93AB-479D-BCE9-6191DFF917C6}" type="datetimeFigureOut">
              <a:rPr lang="es-PE" smtClean="0"/>
              <a:t>21/09/2019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370-EBA2-4F13-BEC1-6F97CC7006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935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B798D-0FB5-4F20-B56D-B8A5EB961F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54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1F0B-93AB-479D-BCE9-6191DFF917C6}" type="datetimeFigureOut">
              <a:rPr lang="es-PE" smtClean="0"/>
              <a:t>21/09/2019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370-EBA2-4F13-BEC1-6F97CC7006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011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1F0B-93AB-479D-BCE9-6191DFF917C6}" type="datetimeFigureOut">
              <a:rPr lang="es-PE" smtClean="0"/>
              <a:t>21/09/2019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370-EBA2-4F13-BEC1-6F97CC7006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912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1F0B-93AB-479D-BCE9-6191DFF917C6}" type="datetimeFigureOut">
              <a:rPr lang="es-PE" smtClean="0"/>
              <a:t>21/09/2019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370-EBA2-4F13-BEC1-6F97CC7006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21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1F0B-93AB-479D-BCE9-6191DFF917C6}" type="datetimeFigureOut">
              <a:rPr lang="es-PE" smtClean="0"/>
              <a:t>21/09/2019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370-EBA2-4F13-BEC1-6F97CC7006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122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1F0B-93AB-479D-BCE9-6191DFF917C6}" type="datetimeFigureOut">
              <a:rPr lang="es-PE" smtClean="0"/>
              <a:t>21/09/2019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370-EBA2-4F13-BEC1-6F97CC7006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747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1F0B-93AB-479D-BCE9-6191DFF917C6}" type="datetimeFigureOut">
              <a:rPr lang="es-PE" smtClean="0"/>
              <a:t>21/09/2019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370-EBA2-4F13-BEC1-6F97CC7006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615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1F0B-93AB-479D-BCE9-6191DFF917C6}" type="datetimeFigureOut">
              <a:rPr lang="es-PE" smtClean="0"/>
              <a:t>21/09/2019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370-EBA2-4F13-BEC1-6F97CC7006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870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1F0B-93AB-479D-BCE9-6191DFF917C6}" type="datetimeFigureOut">
              <a:rPr lang="es-PE" smtClean="0"/>
              <a:t>21/09/2019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370-EBA2-4F13-BEC1-6F97CC7006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380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E1F0B-93AB-479D-BCE9-6191DFF917C6}" type="datetimeFigureOut">
              <a:rPr lang="es-PE" smtClean="0"/>
              <a:t>21/09/2019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D5370-EBA2-4F13-BEC1-6F97CC7006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113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lbertocaceresh@gmail.com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estadisticaparalainvestigacion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396" y="1159099"/>
            <a:ext cx="3474380" cy="315010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81082" y="1159099"/>
            <a:ext cx="7486918" cy="1171977"/>
          </a:xfrm>
        </p:spPr>
        <p:txBody>
          <a:bodyPr>
            <a:normAutofit fontScale="90000"/>
          </a:bodyPr>
          <a:lstStyle/>
          <a:p>
            <a:r>
              <a:rPr lang="es-PE" sz="2800" b="1" dirty="0" smtClean="0"/>
              <a:t>UNIVERSIDAD NACIONAL DE SAN AGUSTIN</a:t>
            </a:r>
            <a:br>
              <a:rPr lang="es-PE" sz="2800" b="1" dirty="0" smtClean="0"/>
            </a:br>
            <a:r>
              <a:rPr lang="es-PE" sz="2800" b="1" dirty="0" smtClean="0"/>
              <a:t>FACULTAD DE PSICOLOGIA</a:t>
            </a:r>
            <a:br>
              <a:rPr lang="es-PE" sz="2800" b="1" dirty="0" smtClean="0"/>
            </a:br>
            <a:r>
              <a:rPr lang="es-PE" sz="2800" b="1" dirty="0" smtClean="0"/>
              <a:t>UNIDAD DE POSGRADO </a:t>
            </a:r>
            <a:endParaRPr lang="es-PE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24056" y="3602038"/>
            <a:ext cx="6543943" cy="673748"/>
          </a:xfrm>
        </p:spPr>
        <p:txBody>
          <a:bodyPr>
            <a:normAutofit/>
          </a:bodyPr>
          <a:lstStyle/>
          <a:p>
            <a:r>
              <a:rPr lang="es-PE" sz="3600" dirty="0" smtClean="0"/>
              <a:t>DIPLOMADO EN INVESTIGACION</a:t>
            </a:r>
            <a:endParaRPr lang="es-PE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7" y="468747"/>
            <a:ext cx="2543175" cy="1800225"/>
          </a:xfrm>
          <a:prstGeom prst="rect">
            <a:avLst/>
          </a:prstGeom>
        </p:spPr>
      </p:pic>
      <p:pic>
        <p:nvPicPr>
          <p:cNvPr id="7" name="Imagen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07" y="5067480"/>
            <a:ext cx="3486150" cy="130492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29578" y="5067480"/>
            <a:ext cx="5658117" cy="1683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000" b="1" i="1" dirty="0" smtClean="0"/>
              <a:t>Dr. Alberto </a:t>
            </a:r>
            <a:r>
              <a:rPr lang="en-US" sz="2000" b="1" i="1" dirty="0" err="1" smtClean="0"/>
              <a:t>Cáceres</a:t>
            </a:r>
            <a:r>
              <a:rPr lang="en-US" sz="2000" b="1" i="1" dirty="0" smtClean="0"/>
              <a:t> Huambo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err="1" smtClean="0"/>
              <a:t>Estadístico</a:t>
            </a:r>
            <a:r>
              <a:rPr lang="en-US" sz="2000" dirty="0" smtClean="0"/>
              <a:t> para la </a:t>
            </a:r>
            <a:r>
              <a:rPr lang="en-US" sz="2000" dirty="0" err="1" smtClean="0"/>
              <a:t>Investigación</a:t>
            </a: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UNMSM-UPCH-UNSA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6"/>
              </a:rPr>
              <a:t>albertocaceresh@gmail.com</a:t>
            </a: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4"/>
              </a:rPr>
              <a:t>www.estadisticaparalainvestigacion.com</a:t>
            </a: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054-959644237</a:t>
            </a:r>
          </a:p>
          <a:p>
            <a:pPr>
              <a:lnSpc>
                <a:spcPct val="80000"/>
              </a:lnSpc>
              <a:defRPr/>
            </a:pPr>
            <a:endParaRPr lang="es-ES" sz="1000" dirty="0"/>
          </a:p>
        </p:txBody>
      </p:sp>
      <p:pic>
        <p:nvPicPr>
          <p:cNvPr id="1028" name="Picture 4" descr="Resultado de imagen para psicolog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0" y="2923504"/>
            <a:ext cx="2833127" cy="13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0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NIVELES DE INVESTIGACION</a:t>
            </a:r>
            <a:endParaRPr lang="es-E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19226"/>
            <a:ext cx="61722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162800" y="6491288"/>
            <a:ext cx="3505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i="1"/>
              <a:t>Hernández, 2006; Paredes, 2004</a:t>
            </a:r>
            <a:endParaRPr lang="es-ES" sz="1800" i="1"/>
          </a:p>
        </p:txBody>
      </p:sp>
    </p:spTree>
    <p:extLst>
      <p:ext uri="{BB962C8B-B14F-4D97-AF65-F5344CB8AC3E}">
        <p14:creationId xmlns:p14="http://schemas.microsoft.com/office/powerpoint/2010/main" val="11575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CRITERIOS DE CLASIFICACION</a:t>
            </a:r>
            <a:endParaRPr lang="es-E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lphaLcPeriod"/>
              <a:defRPr/>
            </a:pPr>
            <a:r>
              <a:rPr lang="es-PE" sz="2400" b="1" dirty="0"/>
              <a:t>EPOCA DE OBTENCION DE DATOS</a:t>
            </a:r>
          </a:p>
          <a:p>
            <a:pPr marL="1371600" lvl="2" indent="-4572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s-PE" b="1" dirty="0" smtClean="0">
                <a:solidFill>
                  <a:schemeClr val="tx2"/>
                </a:solidFill>
              </a:rPr>
              <a:t>Retrospectivo</a:t>
            </a:r>
          </a:p>
          <a:p>
            <a:pPr marL="1371600" lvl="2" indent="-4572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s-PE" b="1" dirty="0" smtClean="0">
                <a:solidFill>
                  <a:schemeClr val="tx2"/>
                </a:solidFill>
              </a:rPr>
              <a:t>Prospectivo</a:t>
            </a:r>
          </a:p>
          <a:p>
            <a:pPr marL="609600" indent="-609600">
              <a:lnSpc>
                <a:spcPct val="80000"/>
              </a:lnSpc>
              <a:buFontTx/>
              <a:buAutoNum type="alphaLcPeriod"/>
              <a:defRPr/>
            </a:pPr>
            <a:r>
              <a:rPr lang="es-PE" sz="2400" b="1" dirty="0"/>
              <a:t>EVOLUCION DEL FENOMENO EN ESTUDIO</a:t>
            </a:r>
          </a:p>
          <a:p>
            <a:pPr marL="1371600" lvl="2" indent="-4572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s-PE" b="1" dirty="0" smtClean="0">
                <a:solidFill>
                  <a:schemeClr val="tx2"/>
                </a:solidFill>
              </a:rPr>
              <a:t>Transversal</a:t>
            </a:r>
          </a:p>
          <a:p>
            <a:pPr marL="1371600" lvl="2" indent="-4572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s-PE" b="1" dirty="0" smtClean="0">
                <a:solidFill>
                  <a:schemeClr val="tx2"/>
                </a:solidFill>
              </a:rPr>
              <a:t>Longitudinal</a:t>
            </a:r>
          </a:p>
          <a:p>
            <a:pPr marL="609600" indent="-609600">
              <a:lnSpc>
                <a:spcPct val="80000"/>
              </a:lnSpc>
              <a:buFontTx/>
              <a:buAutoNum type="alphaLcPeriod"/>
              <a:defRPr/>
            </a:pPr>
            <a:r>
              <a:rPr lang="es-PE" sz="2400" b="1" dirty="0"/>
              <a:t>COMPARACION DE POBLACIONES</a:t>
            </a:r>
          </a:p>
          <a:p>
            <a:pPr marL="1371600" lvl="2" indent="-4572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s-PE" b="1" dirty="0" smtClean="0">
                <a:solidFill>
                  <a:schemeClr val="tx2"/>
                </a:solidFill>
              </a:rPr>
              <a:t>Descriptivo</a:t>
            </a:r>
          </a:p>
          <a:p>
            <a:pPr marL="1371600" lvl="2" indent="-4572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s-PE" b="1" dirty="0" smtClean="0">
                <a:solidFill>
                  <a:schemeClr val="tx2"/>
                </a:solidFill>
              </a:rPr>
              <a:t>Comparativo</a:t>
            </a:r>
          </a:p>
          <a:p>
            <a:pPr marL="609600" indent="-609600">
              <a:lnSpc>
                <a:spcPct val="80000"/>
              </a:lnSpc>
              <a:buFontTx/>
              <a:buAutoNum type="alphaLcPeriod"/>
              <a:defRPr/>
            </a:pPr>
            <a:r>
              <a:rPr lang="es-PE" sz="2400" b="1" dirty="0"/>
              <a:t>MANEJO DE LAS VARIABLES </a:t>
            </a:r>
          </a:p>
          <a:p>
            <a:pPr marL="1371600" lvl="2" indent="-4572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s-PE" b="1" dirty="0" smtClean="0">
                <a:solidFill>
                  <a:schemeClr val="tx2"/>
                </a:solidFill>
              </a:rPr>
              <a:t>De observación</a:t>
            </a:r>
          </a:p>
          <a:p>
            <a:pPr marL="1371600" lvl="2" indent="-4572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s-PE" b="1" dirty="0" smtClean="0">
                <a:solidFill>
                  <a:schemeClr val="tx2"/>
                </a:solidFill>
              </a:rPr>
              <a:t>Experimental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s-E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534400" y="64770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i="1"/>
              <a:t>Mormontoy, 1993</a:t>
            </a:r>
            <a:endParaRPr lang="es-ES" sz="1800" i="1"/>
          </a:p>
        </p:txBody>
      </p:sp>
    </p:spTree>
    <p:extLst>
      <p:ext uri="{BB962C8B-B14F-4D97-AF65-F5344CB8AC3E}">
        <p14:creationId xmlns:p14="http://schemas.microsoft.com/office/powerpoint/2010/main" val="21073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Group 2"/>
          <p:cNvGraphicFramePr>
            <a:graphicFrameLocks noGrp="1"/>
          </p:cNvGraphicFramePr>
          <p:nvPr/>
        </p:nvGraphicFramePr>
        <p:xfrm>
          <a:off x="2286000" y="1397000"/>
          <a:ext cx="7924800" cy="4064000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CARACTERISTICAS DEL ESTUDIO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NOMBRE  DEL ESTUDIO (*)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Retrospectivo -Transversal-Descriptivo -De observación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Descriptivo retrospectivo.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Prospectivo -Transversal-Descriptivo -De observación.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Descriptivo prospectivo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Retrospectivo -Transversal-Comparativo -De observación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Comparativo retrospectivo.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962400" y="457200"/>
            <a:ext cx="4572000" cy="579438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b="1">
                <a:solidFill>
                  <a:schemeClr val="accent1"/>
                </a:solidFill>
                <a:latin typeface="Arial" panose="020B0604020202020204" pitchFamily="34" charset="0"/>
              </a:rPr>
              <a:t>TIPOS DE ESTUDIOS</a:t>
            </a:r>
            <a:endParaRPr lang="es-ES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7498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Group 2"/>
          <p:cNvGraphicFramePr>
            <a:graphicFrameLocks noGrp="1"/>
          </p:cNvGraphicFramePr>
          <p:nvPr/>
        </p:nvGraphicFramePr>
        <p:xfrm>
          <a:off x="2133600" y="754064"/>
          <a:ext cx="8077200" cy="4791075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8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CARACTERISTICAS DEL ESTUDIO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NOMBRE  DEL ESTUDIO (*)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Prospectivo - Transversal-Comparativo - De observación.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Comparativo prospectivo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Retrospectivo - Longitudinal-Descriptivo - De observación.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</a:b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De casos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Retrospectivo - Longitudinal-  Comparativo de efecto a  causa - De observación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De casos y controles.                                  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</a:b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19925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Group 2"/>
          <p:cNvGraphicFramePr>
            <a:graphicFrameLocks noGrp="1"/>
          </p:cNvGraphicFramePr>
          <p:nvPr/>
        </p:nvGraphicFramePr>
        <p:xfrm>
          <a:off x="1905000" y="762001"/>
          <a:ext cx="8458200" cy="4870451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CARACTERISTICAS DEL ESTUDIO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NOMBRE  DEL ESTUDIO (*)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Retrospectivo - Longitudinal-Comparativo de causa a efecto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De observación. 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De cohorte retrospectivo.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</a:b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Prospectivo - Longitudinal-Descriptivo - De observación.             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De una cohorte.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Prospectivo - Longitudinal-Comparativo de causa a                     efecto - De observación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</a:b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De cohortes.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</a:b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Prospectivo - Longitudinal-Comparativo - Experimental.               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Experimento.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1786308" y="5715001"/>
            <a:ext cx="8511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180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(*)Algunos nombres se han elaborado en función de las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180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características principales del estudio y no están muy difundidos.</a:t>
            </a:r>
            <a:endParaRPr lang="es-ES" sz="180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1944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693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3600"/>
              <a:t>DESCRIPTIVO PURO</a:t>
            </a:r>
            <a:endParaRPr lang="es-ES_tradnl" sz="3600"/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4419600" y="1600200"/>
            <a:ext cx="3200400" cy="3733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019800" y="1905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629400" y="2590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105400" y="2286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876800" y="3352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6629400" y="3657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5715000" y="4191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477000" y="2057400"/>
            <a:ext cx="1828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7162800" y="2743200"/>
            <a:ext cx="1143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7086600" y="3886200"/>
            <a:ext cx="1447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6248400" y="4419600"/>
            <a:ext cx="1752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3352800" y="2514600"/>
            <a:ext cx="1676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3124200" y="3581400"/>
            <a:ext cx="1676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8382000" y="1752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83820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8534400" y="3657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8001000" y="4114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2895600" y="2209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2667000" y="3276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3733800" y="59436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UN SOLO ESPACIO = 100%</a:t>
            </a:r>
            <a:endParaRPr lang="es-ES_tradnl" sz="2400" b="1"/>
          </a:p>
        </p:txBody>
      </p:sp>
    </p:spTree>
    <p:extLst>
      <p:ext uri="{BB962C8B-B14F-4D97-AF65-F5344CB8AC3E}">
        <p14:creationId xmlns:p14="http://schemas.microsoft.com/office/powerpoint/2010/main" val="30564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693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3600"/>
              <a:t>DESCRIPTIVO RELACION</a:t>
            </a:r>
            <a:endParaRPr lang="es-ES_tradnl" sz="3600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4419600" y="1600200"/>
            <a:ext cx="3200400" cy="3733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5867400" y="1752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6629400" y="2590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105400" y="2286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4876800" y="3352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6629400" y="3657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5715000" y="4191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6477000" y="1905000"/>
            <a:ext cx="1828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7162800" y="2895600"/>
            <a:ext cx="1143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7162800" y="3962400"/>
            <a:ext cx="1447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6248400" y="4648200"/>
            <a:ext cx="16764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3352800" y="2514600"/>
            <a:ext cx="1676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3200400" y="3581400"/>
            <a:ext cx="16002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8382000" y="160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8458200" y="2667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86868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8077200" y="502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2895600" y="2209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2667000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H="1" flipV="1">
            <a:off x="3429000" y="1828800"/>
            <a:ext cx="1676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2895600" y="152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Y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H="1">
            <a:off x="3276600" y="3733800"/>
            <a:ext cx="152400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2667000" y="3200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Y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9482" name="Line 27"/>
          <p:cNvSpPr>
            <a:spLocks noChangeShapeType="1"/>
          </p:cNvSpPr>
          <p:nvPr/>
        </p:nvSpPr>
        <p:spPr bwMode="auto">
          <a:xfrm>
            <a:off x="6324600" y="4419600"/>
            <a:ext cx="1752600" cy="152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9483" name="Text Box 28"/>
          <p:cNvSpPr txBox="1">
            <a:spLocks noChangeArrowheads="1"/>
          </p:cNvSpPr>
          <p:nvPr/>
        </p:nvSpPr>
        <p:spPr bwMode="auto">
          <a:xfrm>
            <a:off x="81534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Y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9484" name="Line 29"/>
          <p:cNvSpPr>
            <a:spLocks noChangeShapeType="1"/>
          </p:cNvSpPr>
          <p:nvPr/>
        </p:nvSpPr>
        <p:spPr bwMode="auto">
          <a:xfrm flipV="1">
            <a:off x="7162800" y="3505200"/>
            <a:ext cx="14478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9485" name="Text Box 30"/>
          <p:cNvSpPr txBox="1">
            <a:spLocks noChangeArrowheads="1"/>
          </p:cNvSpPr>
          <p:nvPr/>
        </p:nvSpPr>
        <p:spPr bwMode="auto">
          <a:xfrm>
            <a:off x="8458200" y="2133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Y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9486" name="Line 31"/>
          <p:cNvSpPr>
            <a:spLocks noChangeShapeType="1"/>
          </p:cNvSpPr>
          <p:nvPr/>
        </p:nvSpPr>
        <p:spPr bwMode="auto">
          <a:xfrm flipV="1">
            <a:off x="7162800" y="2514600"/>
            <a:ext cx="12192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9487" name="Line 32"/>
          <p:cNvSpPr>
            <a:spLocks noChangeShapeType="1"/>
          </p:cNvSpPr>
          <p:nvPr/>
        </p:nvSpPr>
        <p:spPr bwMode="auto">
          <a:xfrm flipV="1">
            <a:off x="6324600" y="1447800"/>
            <a:ext cx="17526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9488" name="Text Box 33"/>
          <p:cNvSpPr txBox="1">
            <a:spLocks noChangeArrowheads="1"/>
          </p:cNvSpPr>
          <p:nvPr/>
        </p:nvSpPr>
        <p:spPr bwMode="auto">
          <a:xfrm>
            <a:off x="8229600" y="1066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Y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9489" name="Text Box 34"/>
          <p:cNvSpPr txBox="1">
            <a:spLocks noChangeArrowheads="1"/>
          </p:cNvSpPr>
          <p:nvPr/>
        </p:nvSpPr>
        <p:spPr bwMode="auto">
          <a:xfrm>
            <a:off x="8610600" y="3200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Y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9490" name="Text Box 35"/>
          <p:cNvSpPr txBox="1">
            <a:spLocks noChangeArrowheads="1"/>
          </p:cNvSpPr>
          <p:nvPr/>
        </p:nvSpPr>
        <p:spPr bwMode="auto">
          <a:xfrm>
            <a:off x="3733800" y="59436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UN SOLO ESPACIO = 100%</a:t>
            </a:r>
            <a:endParaRPr lang="es-ES_tradnl" sz="2400" b="1"/>
          </a:p>
        </p:txBody>
      </p:sp>
    </p:spTree>
    <p:extLst>
      <p:ext uri="{BB962C8B-B14F-4D97-AF65-F5344CB8AC3E}">
        <p14:creationId xmlns:p14="http://schemas.microsoft.com/office/powerpoint/2010/main" val="16000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693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3600"/>
              <a:t>COMPARATIVO</a:t>
            </a:r>
            <a:endParaRPr lang="es-ES_tradnl" sz="3600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2590800" y="1981200"/>
            <a:ext cx="1752600" cy="2514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657600" y="2895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2895600" y="2971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3200400" y="2286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276600" y="3733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0488" name="Text Box 22"/>
          <p:cNvSpPr txBox="1">
            <a:spLocks noChangeArrowheads="1"/>
          </p:cNvSpPr>
          <p:nvPr/>
        </p:nvSpPr>
        <p:spPr bwMode="auto">
          <a:xfrm>
            <a:off x="3733800" y="59436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DOS O MAS ESPACIOS</a:t>
            </a:r>
            <a:endParaRPr lang="es-ES_tradnl" sz="2400" b="1"/>
          </a:p>
        </p:txBody>
      </p:sp>
      <p:sp>
        <p:nvSpPr>
          <p:cNvPr id="20489" name="Oval 23"/>
          <p:cNvSpPr>
            <a:spLocks noChangeArrowheads="1"/>
          </p:cNvSpPr>
          <p:nvPr/>
        </p:nvSpPr>
        <p:spPr bwMode="auto">
          <a:xfrm>
            <a:off x="4953000" y="1981200"/>
            <a:ext cx="1752600" cy="2514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0490" name="AutoShape 24"/>
          <p:cNvSpPr>
            <a:spLocks noChangeArrowheads="1"/>
          </p:cNvSpPr>
          <p:nvPr/>
        </p:nvSpPr>
        <p:spPr bwMode="auto">
          <a:xfrm>
            <a:off x="5562600" y="22860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0491" name="AutoShape 26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0492" name="AutoShape 27"/>
          <p:cNvSpPr>
            <a:spLocks noChangeArrowheads="1"/>
          </p:cNvSpPr>
          <p:nvPr/>
        </p:nvSpPr>
        <p:spPr bwMode="auto">
          <a:xfrm>
            <a:off x="5943600" y="31242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0493" name="AutoShape 28"/>
          <p:cNvSpPr>
            <a:spLocks noChangeArrowheads="1"/>
          </p:cNvSpPr>
          <p:nvPr/>
        </p:nvSpPr>
        <p:spPr bwMode="auto">
          <a:xfrm>
            <a:off x="5410200" y="35814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0494" name="Oval 29"/>
          <p:cNvSpPr>
            <a:spLocks noChangeArrowheads="1"/>
          </p:cNvSpPr>
          <p:nvPr/>
        </p:nvSpPr>
        <p:spPr bwMode="auto">
          <a:xfrm>
            <a:off x="8153400" y="1981200"/>
            <a:ext cx="1752600" cy="2514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0495" name="Text Box 30"/>
          <p:cNvSpPr txBox="1">
            <a:spLocks noChangeArrowheads="1"/>
          </p:cNvSpPr>
          <p:nvPr/>
        </p:nvSpPr>
        <p:spPr bwMode="auto">
          <a:xfrm>
            <a:off x="6934200" y="29718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/>
              <a:t>. . .</a:t>
            </a:r>
            <a:endParaRPr lang="es-ES_tradnl"/>
          </a:p>
        </p:txBody>
      </p:sp>
      <p:sp>
        <p:nvSpPr>
          <p:cNvPr id="20496" name="Text Box 31"/>
          <p:cNvSpPr txBox="1">
            <a:spLocks noChangeArrowheads="1"/>
          </p:cNvSpPr>
          <p:nvPr/>
        </p:nvSpPr>
        <p:spPr bwMode="auto">
          <a:xfrm>
            <a:off x="2971800" y="1219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A</a:t>
            </a:r>
            <a:endParaRPr lang="es-ES_tradnl" sz="2400" b="1"/>
          </a:p>
        </p:txBody>
      </p:sp>
      <p:sp>
        <p:nvSpPr>
          <p:cNvPr id="20497" name="Text Box 32"/>
          <p:cNvSpPr txBox="1">
            <a:spLocks noChangeArrowheads="1"/>
          </p:cNvSpPr>
          <p:nvPr/>
        </p:nvSpPr>
        <p:spPr bwMode="auto">
          <a:xfrm>
            <a:off x="5410200" y="1219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B</a:t>
            </a:r>
            <a:endParaRPr lang="es-ES_tradnl" sz="2400" b="1"/>
          </a:p>
        </p:txBody>
      </p:sp>
      <p:sp>
        <p:nvSpPr>
          <p:cNvPr id="20498" name="Text Box 33"/>
          <p:cNvSpPr txBox="1">
            <a:spLocks noChangeArrowheads="1"/>
          </p:cNvSpPr>
          <p:nvPr/>
        </p:nvSpPr>
        <p:spPr bwMode="auto">
          <a:xfrm>
            <a:off x="8534400" y="1219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b="1"/>
              <a:t>K</a:t>
            </a:r>
            <a:r>
              <a:rPr lang="es-ES" sz="2400" b="1" baseline="-25000"/>
              <a:t>j</a:t>
            </a:r>
            <a:endParaRPr lang="es-ES_tradnl" sz="2400" b="1" baseline="-25000"/>
          </a:p>
        </p:txBody>
      </p:sp>
      <p:sp>
        <p:nvSpPr>
          <p:cNvPr id="20499" name="AutoShape 34"/>
          <p:cNvSpPr>
            <a:spLocks noChangeArrowheads="1"/>
          </p:cNvSpPr>
          <p:nvPr/>
        </p:nvSpPr>
        <p:spPr bwMode="auto">
          <a:xfrm>
            <a:off x="8839200" y="22098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0500" name="AutoShape 35"/>
          <p:cNvSpPr>
            <a:spLocks noChangeArrowheads="1"/>
          </p:cNvSpPr>
          <p:nvPr/>
        </p:nvSpPr>
        <p:spPr bwMode="auto">
          <a:xfrm>
            <a:off x="8382000" y="27432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0501" name="AutoShape 36"/>
          <p:cNvSpPr>
            <a:spLocks noChangeArrowheads="1"/>
          </p:cNvSpPr>
          <p:nvPr/>
        </p:nvSpPr>
        <p:spPr bwMode="auto">
          <a:xfrm>
            <a:off x="9220200" y="31242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0502" name="AutoShape 37"/>
          <p:cNvSpPr>
            <a:spLocks noChangeArrowheads="1"/>
          </p:cNvSpPr>
          <p:nvPr/>
        </p:nvSpPr>
        <p:spPr bwMode="auto">
          <a:xfrm>
            <a:off x="8686800" y="35052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</p:spTree>
    <p:extLst>
      <p:ext uri="{BB962C8B-B14F-4D97-AF65-F5344CB8AC3E}">
        <p14:creationId xmlns:p14="http://schemas.microsoft.com/office/powerpoint/2010/main" val="30793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990600"/>
            <a:ext cx="6172200" cy="9906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sz="3200" dirty="0"/>
              <a:t>EXPERIMENTALES</a:t>
            </a:r>
            <a:br>
              <a:rPr lang="es-ES" sz="3200" dirty="0"/>
            </a:br>
            <a:r>
              <a:rPr lang="es-ES" sz="3200" dirty="0"/>
              <a:t> </a:t>
            </a:r>
            <a:r>
              <a:rPr lang="en-US" sz="2400" i="1" dirty="0"/>
              <a:t>(</a:t>
            </a:r>
            <a:r>
              <a:rPr lang="en-US" sz="2400" i="1" dirty="0" err="1"/>
              <a:t>Hernández</a:t>
            </a:r>
            <a:r>
              <a:rPr lang="en-US" sz="2400" i="1" dirty="0"/>
              <a:t>, 2006)</a:t>
            </a:r>
            <a:endParaRPr lang="es-ES" sz="2400" i="1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828800" y="3124200"/>
            <a:ext cx="2590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E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 EXPERIMENTO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800600" y="3124200"/>
            <a:ext cx="2590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E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CUASI</a:t>
            </a:r>
            <a:br>
              <a:rPr lang="es-E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s-E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EXPERIMENTO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696200" y="3124200"/>
            <a:ext cx="2590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E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EXPERIMENTO</a:t>
            </a:r>
            <a:br>
              <a:rPr lang="es-E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PURO</a:t>
            </a:r>
            <a:endParaRPr lang="es-ES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6096000" y="2133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flipH="1">
            <a:off x="3276600" y="22098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8153400" y="2133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2362200" y="4419600"/>
            <a:ext cx="16764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COMPARACION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CON UN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PARAMETRO</a:t>
            </a:r>
            <a:endParaRPr lang="es-ES" sz="1400">
              <a:latin typeface="Arial" panose="020B0604020202020204" pitchFamily="34" charset="0"/>
            </a:endParaRPr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5410200" y="4495800"/>
            <a:ext cx="16764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COMPARACION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RELACIONADA,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EMPAREJADA,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PAREADA</a:t>
            </a:r>
            <a:endParaRPr lang="es-ES" sz="1400">
              <a:latin typeface="Arial" panose="020B0604020202020204" pitchFamily="34" charset="0"/>
            </a:endParaRPr>
          </a:p>
        </p:txBody>
      </p:sp>
      <p:sp>
        <p:nvSpPr>
          <p:cNvPr id="21515" name="Oval 12"/>
          <p:cNvSpPr>
            <a:spLocks noChangeArrowheads="1"/>
          </p:cNvSpPr>
          <p:nvPr/>
        </p:nvSpPr>
        <p:spPr bwMode="auto">
          <a:xfrm>
            <a:off x="8229600" y="4419600"/>
            <a:ext cx="16764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COMPARACION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DE MUESTRAS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INDEPENDIENTES</a:t>
            </a:r>
            <a:endParaRPr lang="es-ES" sz="1400">
              <a:latin typeface="Arial" panose="020B0604020202020204" pitchFamily="34" charset="0"/>
            </a:endParaRPr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3200400" y="3886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61722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89916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00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391400" y="16002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>
                <a:latin typeface="Arial" panose="020B0604020202020204" pitchFamily="34" charset="0"/>
              </a:rPr>
              <a:t>DESPUES</a:t>
            </a:r>
            <a:endParaRPr lang="es-ES" sz="2800" b="1">
              <a:latin typeface="Arial" panose="020B0604020202020204" pitchFamily="34" charset="0"/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5334000" y="44958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/>
              <a:t>PRE EXPERIMENTOS</a:t>
            </a:r>
            <a:endParaRPr lang="es-ES" sz="4000" b="1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7543800" y="2362200"/>
            <a:ext cx="17526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n</a:t>
            </a:r>
            <a:endParaRPr lang="es-ES" sz="1400">
              <a:latin typeface="Arial" panose="020B0604020202020204" pitchFamily="34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3810000" y="25908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3810000" y="28194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810000" y="30480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3810000" y="38862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5257800" y="1295400"/>
            <a:ext cx="1447800" cy="1219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Factor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intervención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467600" y="45720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>
                <a:latin typeface="Arial" panose="020B0604020202020204" pitchFamily="34" charset="0"/>
              </a:rPr>
              <a:t>V. Dependiente</a:t>
            </a:r>
            <a:endParaRPr lang="es-ES" sz="1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14600" y="2133600"/>
            <a:ext cx="16764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>
                <a:latin typeface="Arial" charset="0"/>
              </a:rPr>
              <a:t>N</a:t>
            </a:r>
            <a:endParaRPr lang="es-ES" sz="5400">
              <a:latin typeface="Arial" charset="0"/>
            </a:endParaRP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7924800" y="2438400"/>
            <a:ext cx="1600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latin typeface="Arial" charset="0"/>
              </a:rPr>
              <a:t>n</a:t>
            </a:r>
            <a:endParaRPr lang="es-ES" sz="4000" b="1">
              <a:latin typeface="Arial" charset="0"/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4876800" y="1981200"/>
            <a:ext cx="2743200" cy="762000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Arial" charset="0"/>
              </a:rPr>
              <a:t>MUESTRA REPRESENTATIVA</a:t>
            </a:r>
            <a:endParaRPr lang="es-ES" sz="1200">
              <a:latin typeface="Arial" charset="0"/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4724400" y="3352800"/>
            <a:ext cx="2667000" cy="685800"/>
          </a:xfrm>
          <a:prstGeom prst="leftArrow">
            <a:avLst>
              <a:gd name="adj1" fmla="val 50000"/>
              <a:gd name="adj2" fmla="val 97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INFERENCIA</a:t>
            </a:r>
            <a:endParaRPr lang="es-ES">
              <a:latin typeface="Arial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590800" y="22860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POBLACION</a:t>
            </a:r>
            <a:endParaRPr lang="es-ES">
              <a:latin typeface="Arial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8077200" y="25908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MUESTRA</a:t>
            </a:r>
            <a:endParaRPr lang="es-ES">
              <a:latin typeface="Arial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73520" y="3970986"/>
            <a:ext cx="191787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>
                <a:latin typeface="Arial" charset="0"/>
              </a:rPr>
              <a:t>Estimación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n-US" sz="1400" dirty="0" err="1" smtClean="0">
                <a:latin typeface="Arial" charset="0"/>
              </a:rPr>
              <a:t>puntual</a:t>
            </a:r>
            <a:endParaRPr lang="en-US" sz="14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 err="1" smtClean="0">
                <a:latin typeface="Arial" charset="0"/>
              </a:rPr>
              <a:t>Prueba</a:t>
            </a:r>
            <a:r>
              <a:rPr lang="en-US" sz="1400" dirty="0" smtClean="0">
                <a:latin typeface="Arial" charset="0"/>
              </a:rPr>
              <a:t> de </a:t>
            </a:r>
            <a:r>
              <a:rPr lang="en-US" sz="1400" dirty="0" err="1" smtClean="0">
                <a:latin typeface="Arial" charset="0"/>
              </a:rPr>
              <a:t>Hipótesis</a:t>
            </a:r>
            <a:endParaRPr lang="es-ES" sz="1400" dirty="0">
              <a:latin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97280" y="522514"/>
            <a:ext cx="9535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/>
              <a:t>INFERENCIA ESTADISTICA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1159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2819400" y="2362200"/>
            <a:ext cx="17526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n</a:t>
            </a:r>
            <a:endParaRPr lang="es-ES" sz="1400">
              <a:latin typeface="Arial" panose="020B0604020202020204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391400" y="16002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>
                <a:latin typeface="Arial" panose="020B0604020202020204" pitchFamily="34" charset="0"/>
              </a:rPr>
              <a:t>DESPUES</a:t>
            </a:r>
            <a:endParaRPr lang="es-ES" sz="2800" b="1">
              <a:latin typeface="Arial" panose="020B0604020202020204" pitchFamily="34" charset="0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5334000" y="44958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/>
              <a:t>CUASIEXPERIMENTO</a:t>
            </a:r>
            <a:endParaRPr lang="es-ES" sz="4000" b="1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895600" y="45720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>
                <a:latin typeface="Arial" panose="020B0604020202020204" pitchFamily="34" charset="0"/>
              </a:rPr>
              <a:t>V. Dependiente</a:t>
            </a:r>
            <a:endParaRPr lang="es-ES" sz="1800" b="1">
              <a:latin typeface="Arial" panose="020B0604020202020204" pitchFamily="34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971800" y="16002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>
                <a:latin typeface="Arial" panose="020B0604020202020204" pitchFamily="34" charset="0"/>
              </a:rPr>
              <a:t>ANTES</a:t>
            </a:r>
            <a:endParaRPr lang="es-ES" sz="2800" b="1">
              <a:latin typeface="Arial" panose="020B0604020202020204" pitchFamily="34" charset="0"/>
            </a:endParaRP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7543800" y="2362200"/>
            <a:ext cx="17526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n</a:t>
            </a:r>
            <a:endParaRPr lang="es-ES" sz="1400">
              <a:latin typeface="Arial" panose="020B0604020202020204" pitchFamily="34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3810000" y="25908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3810000" y="28194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3810000" y="30480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3810000" y="38862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5257800" y="1295400"/>
            <a:ext cx="1447800" cy="1219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Factor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Causa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467600" y="45720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>
                <a:latin typeface="Arial" panose="020B0604020202020204" pitchFamily="34" charset="0"/>
              </a:rPr>
              <a:t>V. Dependiente</a:t>
            </a:r>
            <a:endParaRPr lang="es-ES" sz="1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2514600" y="2362200"/>
            <a:ext cx="2057400" cy="266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400">
              <a:latin typeface="Arial" panose="020B0604020202020204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391400" y="1600201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>
                <a:latin typeface="Arial" panose="020B0604020202020204" pitchFamily="34" charset="0"/>
              </a:rPr>
              <a:t>TRATADO</a:t>
            </a:r>
            <a:endParaRPr lang="es-ES" sz="2800" b="1">
              <a:latin typeface="Arial" panose="020B0604020202020204" pitchFamily="34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/>
              <a:t>EXPERIMENTO PURO</a:t>
            </a:r>
            <a:endParaRPr lang="es-ES" sz="4000" b="1"/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2514600" y="1600201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>
                <a:latin typeface="Arial" panose="020B0604020202020204" pitchFamily="34" charset="0"/>
              </a:rPr>
              <a:t>CONTROL</a:t>
            </a:r>
            <a:endParaRPr lang="es-ES" sz="2800" b="1">
              <a:latin typeface="Arial" panose="020B0604020202020204" pitchFamily="34" charset="0"/>
            </a:endParaRPr>
          </a:p>
        </p:txBody>
      </p:sp>
      <p:sp>
        <p:nvSpPr>
          <p:cNvPr id="26630" name="AutoShape 15"/>
          <p:cNvSpPr>
            <a:spLocks noChangeArrowheads="1"/>
          </p:cNvSpPr>
          <p:nvPr/>
        </p:nvSpPr>
        <p:spPr bwMode="auto">
          <a:xfrm>
            <a:off x="3352800" y="2590800"/>
            <a:ext cx="3048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6631" name="AutoShape 16"/>
          <p:cNvSpPr>
            <a:spLocks noChangeArrowheads="1"/>
          </p:cNvSpPr>
          <p:nvPr/>
        </p:nvSpPr>
        <p:spPr bwMode="auto">
          <a:xfrm>
            <a:off x="3810000" y="3200400"/>
            <a:ext cx="3048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6632" name="Oval 2"/>
          <p:cNvSpPr>
            <a:spLocks noChangeArrowheads="1"/>
          </p:cNvSpPr>
          <p:nvPr/>
        </p:nvSpPr>
        <p:spPr bwMode="auto">
          <a:xfrm>
            <a:off x="7239000" y="2286000"/>
            <a:ext cx="2057400" cy="266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400">
              <a:latin typeface="Arial" panose="020B0604020202020204" pitchFamily="34" charset="0"/>
            </a:endParaRPr>
          </a:p>
        </p:txBody>
      </p:sp>
      <p:sp>
        <p:nvSpPr>
          <p:cNvPr id="26633" name="AutoShape 20"/>
          <p:cNvSpPr>
            <a:spLocks noChangeArrowheads="1"/>
          </p:cNvSpPr>
          <p:nvPr/>
        </p:nvSpPr>
        <p:spPr bwMode="auto">
          <a:xfrm>
            <a:off x="3048000" y="3276600"/>
            <a:ext cx="3048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6634" name="AutoShape 21"/>
          <p:cNvSpPr>
            <a:spLocks noChangeArrowheads="1"/>
          </p:cNvSpPr>
          <p:nvPr/>
        </p:nvSpPr>
        <p:spPr bwMode="auto">
          <a:xfrm>
            <a:off x="3429000" y="3962400"/>
            <a:ext cx="3048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6635" name="AutoShape 23"/>
          <p:cNvSpPr>
            <a:spLocks noChangeArrowheads="1"/>
          </p:cNvSpPr>
          <p:nvPr/>
        </p:nvSpPr>
        <p:spPr bwMode="auto">
          <a:xfrm>
            <a:off x="7848600" y="2667000"/>
            <a:ext cx="3048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6636" name="AutoShape 24"/>
          <p:cNvSpPr>
            <a:spLocks noChangeArrowheads="1"/>
          </p:cNvSpPr>
          <p:nvPr/>
        </p:nvSpPr>
        <p:spPr bwMode="auto">
          <a:xfrm>
            <a:off x="8458200" y="2971800"/>
            <a:ext cx="3048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6637" name="AutoShape 25"/>
          <p:cNvSpPr>
            <a:spLocks noChangeArrowheads="1"/>
          </p:cNvSpPr>
          <p:nvPr/>
        </p:nvSpPr>
        <p:spPr bwMode="auto">
          <a:xfrm>
            <a:off x="7848600" y="3429000"/>
            <a:ext cx="3048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6638" name="AutoShape 26"/>
          <p:cNvSpPr>
            <a:spLocks noChangeArrowheads="1"/>
          </p:cNvSpPr>
          <p:nvPr/>
        </p:nvSpPr>
        <p:spPr bwMode="auto">
          <a:xfrm>
            <a:off x="8534400" y="3810000"/>
            <a:ext cx="3048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6639" name="AutoShape 27"/>
          <p:cNvSpPr>
            <a:spLocks noChangeArrowheads="1"/>
          </p:cNvSpPr>
          <p:nvPr/>
        </p:nvSpPr>
        <p:spPr bwMode="auto">
          <a:xfrm>
            <a:off x="7924800" y="4191000"/>
            <a:ext cx="3048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</p:spTree>
    <p:extLst>
      <p:ext uri="{BB962C8B-B14F-4D97-AF65-F5344CB8AC3E}">
        <p14:creationId xmlns:p14="http://schemas.microsoft.com/office/powerpoint/2010/main" val="17064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4953000" y="1828800"/>
            <a:ext cx="2133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UNIDADES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EXPERIMENTALES</a:t>
            </a:r>
            <a:endParaRPr lang="es-ES" sz="1800">
              <a:latin typeface="Arial" panose="020B0604020202020204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828800" y="2819401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>
                <a:latin typeface="Arial" panose="020B0604020202020204" pitchFamily="34" charset="0"/>
              </a:rPr>
              <a:t>CAUSA</a:t>
            </a:r>
            <a:endParaRPr lang="es-ES" sz="2800" b="1">
              <a:latin typeface="Arial" panose="020B0604020202020204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610600" y="28194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>
                <a:latin typeface="Arial" panose="020B0604020202020204" pitchFamily="34" charset="0"/>
              </a:rPr>
              <a:t>EFECTO</a:t>
            </a:r>
            <a:endParaRPr lang="es-ES" sz="2800" b="1">
              <a:latin typeface="Arial" panose="020B0604020202020204" pitchFamily="34" charset="0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3581400" y="27432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7239000" y="27432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EXPERIMENTO PURO</a:t>
            </a:r>
            <a:endParaRPr lang="es-ES" b="1" smtClean="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828800" y="4114801"/>
            <a:ext cx="1905000" cy="63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V. INDEPENDIENTE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V. ESTIMULO</a:t>
            </a:r>
            <a:endParaRPr lang="es-ES" sz="1800">
              <a:latin typeface="Arial" panose="020B0604020202020204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133600" y="56388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>
                <a:latin typeface="Arial" panose="020B0604020202020204" pitchFamily="34" charset="0"/>
              </a:rPr>
              <a:t>FACTOR</a:t>
            </a:r>
            <a:endParaRPr lang="es-ES" sz="1800" b="1">
              <a:latin typeface="Arial" panose="020B0604020202020204" pitchFamily="34" charset="0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667000" y="4800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3276600" y="579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3200400" y="5181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3200400" y="5867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810000" y="4876800"/>
            <a:ext cx="15240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Nivel 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Nivel 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Nivel i</a:t>
            </a:r>
            <a:endParaRPr lang="es-ES" sz="1800">
              <a:latin typeface="Arial" panose="020B0604020202020204" pitchFamily="34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8458200" y="4114801"/>
            <a:ext cx="1752600" cy="63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V. RESPUESTA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V. DEPENDIENTE</a:t>
            </a:r>
            <a:endParaRPr lang="es-ES" sz="1800">
              <a:latin typeface="Arial" panose="020B0604020202020204" pitchFamily="34" charset="0"/>
            </a:endParaRP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5562600" y="4800600"/>
            <a:ext cx="762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T</a:t>
            </a:r>
            <a:r>
              <a:rPr lang="en-US" sz="1800" baseline="-25000">
                <a:latin typeface="Arial" panose="020B0604020202020204" pitchFamily="34" charset="0"/>
              </a:rPr>
              <a:t>1</a:t>
            </a:r>
            <a:endParaRPr lang="es-ES" sz="1800" baseline="-25000">
              <a:latin typeface="Arial" panose="020B0604020202020204" pitchFamily="34" charset="0"/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5562600" y="5486400"/>
            <a:ext cx="762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T</a:t>
            </a:r>
            <a:r>
              <a:rPr lang="en-US" sz="1800" baseline="-25000">
                <a:latin typeface="Arial" panose="020B0604020202020204" pitchFamily="34" charset="0"/>
              </a:rPr>
              <a:t>2</a:t>
            </a:r>
            <a:endParaRPr lang="es-ES" sz="1800" baseline="-25000">
              <a:latin typeface="Arial" panose="020B0604020202020204" pitchFamily="34" charset="0"/>
            </a:endParaRPr>
          </a:p>
        </p:txBody>
      </p:sp>
      <p:sp>
        <p:nvSpPr>
          <p:cNvPr id="28690" name="Oval 18"/>
          <p:cNvSpPr>
            <a:spLocks noChangeArrowheads="1"/>
          </p:cNvSpPr>
          <p:nvPr/>
        </p:nvSpPr>
        <p:spPr bwMode="auto">
          <a:xfrm>
            <a:off x="5562600" y="6248400"/>
            <a:ext cx="762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T</a:t>
            </a:r>
            <a:r>
              <a:rPr lang="en-US" sz="1800" baseline="-25000">
                <a:latin typeface="Arial" panose="020B0604020202020204" pitchFamily="34" charset="0"/>
              </a:rPr>
              <a:t>n</a:t>
            </a:r>
            <a:endParaRPr lang="es-ES" sz="1800" baseline="-25000">
              <a:latin typeface="Arial" panose="020B0604020202020204" pitchFamily="34" charset="0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4724400" y="5029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7244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4724400" y="6477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2667000" y="3276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9296400" y="3276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4876800" y="4038601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Asignación aleatoria</a:t>
            </a:r>
            <a:endParaRPr lang="es-ES" sz="1800">
              <a:latin typeface="Arial" panose="020B0604020202020204" pitchFamily="34" charset="0"/>
            </a:endParaRPr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>
            <a:off x="59436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8698" name="AutoShape 26"/>
          <p:cNvSpPr>
            <a:spLocks/>
          </p:cNvSpPr>
          <p:nvPr/>
        </p:nvSpPr>
        <p:spPr bwMode="auto">
          <a:xfrm>
            <a:off x="6477000" y="4800600"/>
            <a:ext cx="914400" cy="1676400"/>
          </a:xfrm>
          <a:prstGeom prst="rightBrace">
            <a:avLst>
              <a:gd name="adj1" fmla="val 15278"/>
              <a:gd name="adj2" fmla="val 5227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7467600" y="5486401"/>
            <a:ext cx="1295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Tratamientos</a:t>
            </a:r>
            <a:endParaRPr lang="es-E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1"/>
            <a:ext cx="8229600" cy="9572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ESTADISTICA PARAMETRICA Y NO PARAMETRICA</a:t>
            </a:r>
            <a:endParaRPr lang="es-ES" sz="2800"/>
          </a:p>
        </p:txBody>
      </p:sp>
      <p:graphicFrame>
        <p:nvGraphicFramePr>
          <p:cNvPr id="532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733800" y="1066800"/>
          <a:ext cx="49530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n de mapa de bits" r:id="rId3" imgW="2857899" imgH="1714739" progId="PBrush">
                  <p:embed/>
                </p:oleObj>
              </mc:Choice>
              <mc:Fallback>
                <p:oleObj name="Imagen de mapa de bits" r:id="rId3" imgW="2857899" imgH="17147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066800"/>
                        <a:ext cx="495300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886200"/>
            <a:ext cx="47910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ESTADISTICOS DE PRUEBA</a:t>
            </a:r>
            <a:endParaRPr lang="es-ES" smtClean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495800" y="1524000"/>
            <a:ext cx="31242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COMPARACION</a:t>
            </a:r>
            <a:endParaRPr lang="es-ES" sz="1800">
              <a:latin typeface="Arial" panose="020B0604020202020204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276600" y="2362200"/>
            <a:ext cx="2590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UNIVARIANTE</a:t>
            </a:r>
            <a:endParaRPr lang="es-ES" sz="1800">
              <a:latin typeface="Arial" panose="020B0604020202020204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6400800" y="2362200"/>
            <a:ext cx="2590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MULTIVARIANTE</a:t>
            </a:r>
            <a:endParaRPr lang="es-ES" sz="1800">
              <a:latin typeface="Arial" panose="020B0604020202020204" pitchFamily="34" charset="0"/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4876800" y="1905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6553200" y="1905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51208" name="Text Box 10"/>
          <p:cNvSpPr txBox="1">
            <a:spLocks noChangeArrowheads="1"/>
          </p:cNvSpPr>
          <p:nvPr/>
        </p:nvSpPr>
        <p:spPr bwMode="auto">
          <a:xfrm>
            <a:off x="1981200" y="3657600"/>
            <a:ext cx="365760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t student (M.uestras  independientes)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/>
              <a:t>Chi cuadrado de homogeneidad (V. cualitativas)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/>
              <a:t>Mc Nemar</a:t>
            </a:r>
            <a:endParaRPr 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T student (M.uestras  pareadas)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Análisis de varianza (ANOVA) (V. cuantitativas)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Medidas repetidas</a:t>
            </a:r>
            <a:endParaRPr lang="es-ES" sz="1800">
              <a:latin typeface="Arial" panose="020B0604020202020204" pitchFamily="34" charset="0"/>
            </a:endParaRPr>
          </a:p>
        </p:txBody>
      </p:sp>
      <p:sp>
        <p:nvSpPr>
          <p:cNvPr id="51209" name="Text Box 11"/>
          <p:cNvSpPr txBox="1">
            <a:spLocks noChangeArrowheads="1"/>
          </p:cNvSpPr>
          <p:nvPr/>
        </p:nvSpPr>
        <p:spPr bwMode="auto">
          <a:xfrm>
            <a:off x="6096000" y="3962400"/>
            <a:ext cx="3657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T</a:t>
            </a:r>
            <a:r>
              <a:rPr lang="en-US" sz="1800" baseline="30000">
                <a:latin typeface="Arial" panose="020B0604020202020204" pitchFamily="34" charset="0"/>
              </a:rPr>
              <a:t>2</a:t>
            </a:r>
            <a:r>
              <a:rPr lang="en-US" sz="1800">
                <a:latin typeface="Arial" panose="020B0604020202020204" pitchFamily="34" charset="0"/>
              </a:rPr>
              <a:t> hotelling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Anáisis de varianza multivariado (MANOVA)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Medidas repetidas</a:t>
            </a:r>
            <a:endParaRPr lang="es-ES" sz="1800">
              <a:latin typeface="Arial" panose="020B0604020202020204" pitchFamily="34" charset="0"/>
            </a:endParaRPr>
          </a:p>
        </p:txBody>
      </p:sp>
      <p:graphicFrame>
        <p:nvGraphicFramePr>
          <p:cNvPr id="51210" name="Object 12"/>
          <p:cNvGraphicFramePr>
            <a:graphicFrameLocks noChangeAspect="1"/>
          </p:cNvGraphicFramePr>
          <p:nvPr/>
        </p:nvGraphicFramePr>
        <p:xfrm>
          <a:off x="3429000" y="3200401"/>
          <a:ext cx="1981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3" imgW="812447" imgH="215806" progId="">
                  <p:embed/>
                </p:oleObj>
              </mc:Choice>
              <mc:Fallback>
                <p:oleObj r:id="rId3" imgW="812447" imgH="2158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00401"/>
                        <a:ext cx="19812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1" name="Text Box 17"/>
          <p:cNvSpPr txBox="1">
            <a:spLocks noChangeArrowheads="1"/>
          </p:cNvSpPr>
          <p:nvPr/>
        </p:nvSpPr>
        <p:spPr bwMode="auto">
          <a:xfrm>
            <a:off x="6324600" y="33528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Y=</a:t>
            </a:r>
            <a:r>
              <a:rPr lang="en-US" sz="1800">
                <a:latin typeface="Arial" panose="020B0604020202020204" pitchFamily="34" charset="0"/>
                <a:sym typeface="Symbol" panose="05050102010706020507" pitchFamily="18" charset="2"/>
              </a:rPr>
              <a:t> </a:t>
            </a:r>
            <a:r>
              <a:rPr lang="en-US" sz="1800">
                <a:latin typeface="Arial" panose="020B0604020202020204" pitchFamily="34" charset="0"/>
              </a:rPr>
              <a:t>+ </a:t>
            </a:r>
            <a:r>
              <a:rPr lang="en-US" sz="180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sz="1800" baseline="-25000">
                <a:latin typeface="Arial" panose="020B0604020202020204" pitchFamily="34" charset="0"/>
              </a:rPr>
              <a:t>1</a:t>
            </a:r>
            <a:r>
              <a:rPr lang="en-US" sz="1800">
                <a:latin typeface="Arial" panose="020B0604020202020204" pitchFamily="34" charset="0"/>
              </a:rPr>
              <a:t>(X</a:t>
            </a:r>
            <a:r>
              <a:rPr lang="en-US" sz="1800" baseline="-25000">
                <a:latin typeface="Arial" panose="020B0604020202020204" pitchFamily="34" charset="0"/>
              </a:rPr>
              <a:t>1</a:t>
            </a:r>
            <a:r>
              <a:rPr lang="en-US" sz="1800">
                <a:latin typeface="Arial" panose="020B0604020202020204" pitchFamily="34" charset="0"/>
              </a:rPr>
              <a:t>)+</a:t>
            </a:r>
            <a:r>
              <a:rPr lang="en-US" sz="180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sz="1800" baseline="-25000">
                <a:latin typeface="Arial" panose="020B0604020202020204" pitchFamily="34" charset="0"/>
              </a:rPr>
              <a:t>2</a:t>
            </a:r>
            <a:r>
              <a:rPr lang="en-US" sz="1800">
                <a:latin typeface="Arial" panose="020B0604020202020204" pitchFamily="34" charset="0"/>
              </a:rPr>
              <a:t>(X</a:t>
            </a:r>
            <a:r>
              <a:rPr lang="en-US" sz="1800" baseline="-25000">
                <a:latin typeface="Arial" panose="020B0604020202020204" pitchFamily="34" charset="0"/>
              </a:rPr>
              <a:t>2</a:t>
            </a:r>
            <a:r>
              <a:rPr lang="en-US" sz="1800">
                <a:latin typeface="Arial" panose="020B0604020202020204" pitchFamily="34" charset="0"/>
              </a:rPr>
              <a:t>)+…</a:t>
            </a:r>
            <a:r>
              <a:rPr lang="en-US" sz="180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sz="1800">
                <a:latin typeface="Arial" panose="020B0604020202020204" pitchFamily="34" charset="0"/>
              </a:rPr>
              <a:t>n(Xn)</a:t>
            </a:r>
            <a:endParaRPr lang="el-G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ESTADISTICOS DE PRUEBA</a:t>
            </a:r>
            <a:endParaRPr lang="es-E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/>
              <a:t>De Agrupación y clasificación: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Analisis de cluster o conglomerados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Análisis factorial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Análisis discriminante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Técnicas de Jerarquización (Chaid)</a:t>
            </a: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155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>
            <p:ph/>
          </p:nvPr>
        </p:nvGraphicFramePr>
        <p:xfrm>
          <a:off x="1774825" y="1628776"/>
          <a:ext cx="8642350" cy="4333875"/>
        </p:xfrm>
        <a:graphic>
          <a:graphicData uri="http://schemas.openxmlformats.org/drawingml/2006/table">
            <a:tbl>
              <a:tblPr/>
              <a:tblGrid>
                <a:gridCol w="142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85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Black" pitchFamily="34" charset="0"/>
                          <a:cs typeface="Arial" charset="0"/>
                        </a:rPr>
                        <a:t>POBLACIÓN 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Black" pitchFamily="34" charset="0"/>
                          <a:cs typeface="Arial" charset="0"/>
                        </a:rPr>
                        <a:t>ESTUDIO</a:t>
                      </a:r>
                    </a:p>
                  </a:txBody>
                  <a:tcPr marT="39172" marB="391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Black" pitchFamily="34" charset="0"/>
                          <a:cs typeface="Arial" charset="0"/>
                        </a:rPr>
                        <a:t>CONDICION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Black" pitchFamily="34" charset="0"/>
                          <a:cs typeface="Arial" charset="0"/>
                        </a:rPr>
                        <a:t>DATOS CUANTITATIVOS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Black" pitchFamily="34" charset="0"/>
                          <a:cs typeface="Arial" charset="0"/>
                        </a:rPr>
                        <a:t>DATOS CUALITATI-VOS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PRUEBA PARAMETRICA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PRUEBA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 NO PARAMETRICA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PRUEBA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 NO PARAMETRICA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5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MX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DOS GRUPOS</a:t>
                      </a:r>
                    </a:p>
                  </a:txBody>
                  <a:tcPr marT="39172" marB="391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INDEPENDIENTE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T-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student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 para muestras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indepenientes</a:t>
                      </a: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U- Mann Whitney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 </a:t>
                      </a:r>
                      <a:r>
                        <a:rPr kumimoji="0" lang="es-MX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x</a:t>
                      </a:r>
                      <a:r>
                        <a:rPr kumimoji="0" lang="es-MX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(Homogeneidad)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5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EMPAREJADOS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T-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student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 para muestras relacionadas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Wilcoxon 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Mc. Nemar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(dicotómicas)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63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MX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DE MÁS DE DOS GRUPOS</a:t>
                      </a:r>
                    </a:p>
                  </a:txBody>
                  <a:tcPr marT="39172" marB="391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INDEPENDIENTE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(Análisis de varianza)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Kruskal Wallis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x</a:t>
                      </a:r>
                      <a:r>
                        <a:rPr kumimoji="0" lang="es-MX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(Homogeneidad)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0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EMPAREJADOS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Medidas repetidas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Friedman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Cochran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(dicotómicas)</a:t>
                      </a:r>
                    </a:p>
                  </a:txBody>
                  <a:tcPr marT="39172" marB="391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1774825" y="476251"/>
            <a:ext cx="8642350" cy="7016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sz="2000" b="1">
                <a:latin typeface="Arial" panose="020B0604020202020204" pitchFamily="34" charset="0"/>
              </a:rPr>
              <a:t>CUADRO COMPARATIVO DE PRUEBAS PARAMÉTRICAS Y NO PARAMÉRICAS </a:t>
            </a:r>
          </a:p>
        </p:txBody>
      </p:sp>
    </p:spTree>
    <p:extLst>
      <p:ext uri="{BB962C8B-B14F-4D97-AF65-F5344CB8AC3E}">
        <p14:creationId xmlns:p14="http://schemas.microsoft.com/office/powerpoint/2010/main" val="18971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667001" y="1357314"/>
          <a:ext cx="7072313" cy="3730625"/>
        </p:xfrm>
        <a:graphic>
          <a:graphicData uri="http://schemas.openxmlformats.org/drawingml/2006/table">
            <a:tbl>
              <a:tblPr/>
              <a:tblGrid>
                <a:gridCol w="2357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8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1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ASOCIACION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DATOS CUANTITATIVOS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DATOS CUALITATIVOS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BIVARIADA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REGRESION LINEAL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SIMPLE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Chi cuadrado de independencia (X</a:t>
                      </a:r>
                      <a:r>
                        <a:rPr lang="es-ES" sz="16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MULTIVARIADA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REGRESION LINEAL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MULTIPLE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Regresión logística</a:t>
                      </a:r>
                    </a:p>
                    <a:p>
                      <a:pPr marL="121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R.L. Binaria</a:t>
                      </a:r>
                    </a:p>
                    <a:p>
                      <a:pPr marL="121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R.L. </a:t>
                      </a: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Multinomial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21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R.L. Ordinal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1981200" y="274639"/>
            <a:ext cx="8229600" cy="5111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dirty="0"/>
              <a:t>PRUEBAS ESTADISTICAS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368353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82650"/>
            <a:ext cx="8229600" cy="793750"/>
          </a:xfrm>
        </p:spPr>
        <p:txBody>
          <a:bodyPr/>
          <a:lstStyle/>
          <a:p>
            <a:pPr eaLnBrk="1" hangingPunct="1">
              <a:defRPr/>
            </a:pPr>
            <a:r>
              <a:rPr lang="es-MX" smtClean="0"/>
              <a:t>Software Estadístico</a:t>
            </a:r>
            <a:endParaRPr lang="es-ES" smtClean="0"/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2057400" y="2057401"/>
            <a:ext cx="80772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1800">
                <a:latin typeface="Arial" panose="020B0604020202020204" pitchFamily="34" charset="0"/>
              </a:rPr>
              <a:t>Programas más conocidos: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>
                <a:latin typeface="Arial" panose="020B0604020202020204" pitchFamily="34" charset="0"/>
              </a:rPr>
              <a:t>SAS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>
                <a:latin typeface="Arial" panose="020B0604020202020204" pitchFamily="34" charset="0"/>
              </a:rPr>
              <a:t>MINITAB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>
                <a:latin typeface="Arial" panose="020B0604020202020204" pitchFamily="34" charset="0"/>
              </a:rPr>
              <a:t>BMDP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>
                <a:solidFill>
                  <a:srgbClr val="CC0099"/>
                </a:solidFill>
                <a:latin typeface="Arial" panose="020B0604020202020204" pitchFamily="34" charset="0"/>
              </a:rPr>
              <a:t>SPSS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>
                <a:latin typeface="Arial" panose="020B0604020202020204" pitchFamily="34" charset="0"/>
              </a:rPr>
              <a:t>S-PLUS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>
                <a:latin typeface="Arial" panose="020B0604020202020204" pitchFamily="34" charset="0"/>
              </a:rPr>
              <a:t>STATA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>
                <a:latin typeface="Arial" panose="020B0604020202020204" pitchFamily="34" charset="0"/>
              </a:rPr>
              <a:t>EPI INFO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>
                <a:latin typeface="Arial" panose="020B0604020202020204" pitchFamily="34" charset="0"/>
              </a:rPr>
              <a:t>EXCEL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>
                <a:latin typeface="Arial" panose="020B0604020202020204" pitchFamily="34" charset="0"/>
              </a:rPr>
              <a:t>STATISTICA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>
                <a:latin typeface="Arial" panose="020B0604020202020204" pitchFamily="34" charset="0"/>
              </a:rPr>
              <a:t>STATGRAPHIC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>
                <a:latin typeface="Arial" panose="020B0604020202020204" pitchFamily="34" charset="0"/>
              </a:rPr>
              <a:t>OTROS</a:t>
            </a:r>
          </a:p>
        </p:txBody>
      </p:sp>
    </p:spTree>
    <p:extLst>
      <p:ext uri="{BB962C8B-B14F-4D97-AF65-F5344CB8AC3E}">
        <p14:creationId xmlns:p14="http://schemas.microsoft.com/office/powerpoint/2010/main" val="5365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SPSS </a:t>
            </a:r>
            <a:r>
              <a:rPr lang="en-US" sz="2800"/>
              <a:t>(</a:t>
            </a:r>
            <a:r>
              <a:rPr lang="es-PE" sz="2800"/>
              <a:t>Statistical product and service solutions)</a:t>
            </a:r>
            <a:endParaRPr lang="es-ES" sz="2800"/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1"/>
            <a:ext cx="7924800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7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pPr algn="ctr"/>
            <a:r>
              <a:rPr lang="es-PE" dirty="0" smtClean="0"/>
              <a:t>AREAS DE LA INFERENCIA ESTADISTICA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976" y="4713666"/>
            <a:ext cx="2457346" cy="1378041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414281" y="1094704"/>
            <a:ext cx="2498501" cy="73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INFERENCIA</a:t>
            </a:r>
          </a:p>
          <a:p>
            <a:pPr algn="ctr"/>
            <a:r>
              <a:rPr lang="es-PE" dirty="0" smtClean="0"/>
              <a:t>ESTADISTICA</a:t>
            </a:r>
            <a:endParaRPr lang="es-PE" dirty="0"/>
          </a:p>
        </p:txBody>
      </p:sp>
      <p:sp>
        <p:nvSpPr>
          <p:cNvPr id="6" name="Rectángulo redondeado 5"/>
          <p:cNvSpPr/>
          <p:nvPr/>
        </p:nvSpPr>
        <p:spPr>
          <a:xfrm>
            <a:off x="2222726" y="2084230"/>
            <a:ext cx="2498501" cy="73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Estimación de</a:t>
            </a:r>
          </a:p>
          <a:p>
            <a:pPr algn="ctr"/>
            <a:r>
              <a:rPr lang="es-PE" dirty="0" smtClean="0"/>
              <a:t>parámetros</a:t>
            </a:r>
            <a:endParaRPr lang="es-PE" dirty="0"/>
          </a:p>
        </p:txBody>
      </p:sp>
      <p:sp>
        <p:nvSpPr>
          <p:cNvPr id="7" name="Rectángulo redondeado 6"/>
          <p:cNvSpPr/>
          <p:nvPr/>
        </p:nvSpPr>
        <p:spPr>
          <a:xfrm>
            <a:off x="6650915" y="2094961"/>
            <a:ext cx="2498501" cy="73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Prueba de hipótesis</a:t>
            </a:r>
            <a:endParaRPr lang="es-PE" dirty="0"/>
          </a:p>
        </p:txBody>
      </p:sp>
      <p:sp>
        <p:nvSpPr>
          <p:cNvPr id="8" name="Rectángulo redondeado 7"/>
          <p:cNvSpPr/>
          <p:nvPr/>
        </p:nvSpPr>
        <p:spPr>
          <a:xfrm>
            <a:off x="1409211" y="3196106"/>
            <a:ext cx="1655962" cy="474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Estimación </a:t>
            </a:r>
          </a:p>
          <a:p>
            <a:pPr algn="ctr"/>
            <a:r>
              <a:rPr lang="es-PE" dirty="0" smtClean="0"/>
              <a:t>puntual</a:t>
            </a:r>
            <a:endParaRPr lang="es-PE" dirty="0"/>
          </a:p>
        </p:txBody>
      </p:sp>
      <p:sp>
        <p:nvSpPr>
          <p:cNvPr id="9" name="Rectángulo redondeado 8"/>
          <p:cNvSpPr/>
          <p:nvPr/>
        </p:nvSpPr>
        <p:spPr>
          <a:xfrm>
            <a:off x="3647988" y="3206837"/>
            <a:ext cx="1655962" cy="474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Intervalos de</a:t>
            </a:r>
          </a:p>
          <a:p>
            <a:pPr algn="ctr"/>
            <a:r>
              <a:rPr lang="es-PE" dirty="0" smtClean="0"/>
              <a:t>confianza</a:t>
            </a:r>
            <a:endParaRPr lang="es-PE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15" y="3580323"/>
            <a:ext cx="3247898" cy="2915419"/>
          </a:xfrm>
          <a:prstGeom prst="rect">
            <a:avLst/>
          </a:prstGeom>
        </p:spPr>
      </p:pic>
      <p:cxnSp>
        <p:nvCxnSpPr>
          <p:cNvPr id="15" name="Conector recto de flecha 14"/>
          <p:cNvCxnSpPr>
            <a:stCxn id="5" idx="1"/>
            <a:endCxn id="6" idx="0"/>
          </p:cNvCxnSpPr>
          <p:nvPr/>
        </p:nvCxnSpPr>
        <p:spPr>
          <a:xfrm flipH="1">
            <a:off x="3471977" y="1461752"/>
            <a:ext cx="942304" cy="622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5" idx="3"/>
          </p:cNvCxnSpPr>
          <p:nvPr/>
        </p:nvCxnSpPr>
        <p:spPr>
          <a:xfrm>
            <a:off x="6912782" y="1461752"/>
            <a:ext cx="814542" cy="622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6" idx="2"/>
            <a:endCxn id="8" idx="0"/>
          </p:cNvCxnSpPr>
          <p:nvPr/>
        </p:nvCxnSpPr>
        <p:spPr>
          <a:xfrm flipH="1">
            <a:off x="2237192" y="2818326"/>
            <a:ext cx="1234785" cy="377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6" idx="2"/>
            <a:endCxn id="9" idx="0"/>
          </p:cNvCxnSpPr>
          <p:nvPr/>
        </p:nvCxnSpPr>
        <p:spPr>
          <a:xfrm>
            <a:off x="3471977" y="2818326"/>
            <a:ext cx="1003992" cy="388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65" y="4728690"/>
            <a:ext cx="2398828" cy="4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12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STATISTICA</a:t>
            </a:r>
            <a:endParaRPr lang="es-ES" smtClean="0"/>
          </a:p>
        </p:txBody>
      </p:sp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95426"/>
            <a:ext cx="73914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6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EPIINFO</a:t>
            </a:r>
            <a:endParaRPr lang="es-ES" smtClean="0"/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85913"/>
            <a:ext cx="716280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9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STATGRAPHIC</a:t>
            </a:r>
            <a:endParaRPr lang="es-ES" smtClean="0"/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80772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2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MINITAB</a:t>
            </a:r>
            <a:endParaRPr lang="es-ES" smtClean="0"/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38275"/>
            <a:ext cx="739140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6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685800"/>
            <a:ext cx="6969125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478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 descr="https://wiki.duke.edu/download/attachments/16853054/R1.png?version=1&amp;modificationDate=1250173581000&amp;api=v2"/>
          <p:cNvSpPr>
            <a:spLocks noChangeAspect="1" noChangeArrowheads="1"/>
          </p:cNvSpPr>
          <p:nvPr/>
        </p:nvSpPr>
        <p:spPr bwMode="auto">
          <a:xfrm>
            <a:off x="60579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63491" name="AutoShape 4" descr="https://wiki.duke.edu/download/attachments/16853054/R1.png?version=1&amp;modificationDate=1250173581000&amp;api=v2"/>
          <p:cNvSpPr>
            <a:spLocks noChangeAspect="1" noChangeArrowheads="1"/>
          </p:cNvSpPr>
          <p:nvPr/>
        </p:nvSpPr>
        <p:spPr bwMode="auto">
          <a:xfrm>
            <a:off x="60579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sp>
        <p:nvSpPr>
          <p:cNvPr id="63492" name="AutoShape 6" descr="https://wiki.duke.edu/download/attachments/16853054/R1.png?version=1&amp;modificationDate=1250173581000&amp;api=v2"/>
          <p:cNvSpPr>
            <a:spLocks noChangeAspect="1" noChangeArrowheads="1"/>
          </p:cNvSpPr>
          <p:nvPr/>
        </p:nvSpPr>
        <p:spPr bwMode="auto">
          <a:xfrm>
            <a:off x="60579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1800"/>
          </a:p>
        </p:txBody>
      </p:sp>
      <p:pic>
        <p:nvPicPr>
          <p:cNvPr id="6349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4" y="1066800"/>
            <a:ext cx="72929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313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4" y="1147764"/>
            <a:ext cx="69627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01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PRUEBA DE HIPOTESIS: PASOS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ES" dirty="0" smtClean="0"/>
              <a:t>Hipótesis</a:t>
            </a:r>
          </a:p>
          <a:p>
            <a:pPr marL="514350" indent="-514350">
              <a:buAutoNum type="arabicPeriod"/>
            </a:pPr>
            <a:r>
              <a:rPr lang="es-ES" dirty="0" smtClean="0"/>
              <a:t>Nivel de significancia</a:t>
            </a:r>
          </a:p>
          <a:p>
            <a:pPr marL="514350" indent="-514350">
              <a:buAutoNum type="arabicPeriod"/>
            </a:pPr>
            <a:r>
              <a:rPr lang="es-ES" dirty="0" smtClean="0"/>
              <a:t>Estadístico de prueba</a:t>
            </a:r>
          </a:p>
          <a:p>
            <a:pPr marL="514350" indent="-514350">
              <a:buAutoNum type="arabicPeriod"/>
            </a:pPr>
            <a:r>
              <a:rPr lang="es-ES" dirty="0" smtClean="0"/>
              <a:t>Región crítica</a:t>
            </a:r>
          </a:p>
          <a:p>
            <a:pPr marL="514350" indent="-514350">
              <a:buAutoNum type="arabicPeriod"/>
            </a:pPr>
            <a:r>
              <a:rPr lang="es-ES" dirty="0" smtClean="0"/>
              <a:t>Cálculo del Estadístico de prueba</a:t>
            </a:r>
          </a:p>
          <a:p>
            <a:pPr marL="514350" indent="-514350">
              <a:buAutoNum type="arabicPeriod"/>
            </a:pPr>
            <a:r>
              <a:rPr lang="es-ES" dirty="0" smtClean="0"/>
              <a:t>Decisión</a:t>
            </a:r>
          </a:p>
          <a:p>
            <a:pPr marL="514350" indent="-514350">
              <a:buAutoNum type="arabicPeriod"/>
            </a:pPr>
            <a:r>
              <a:rPr lang="es-ES" dirty="0" smtClean="0"/>
              <a:t>Interpretación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4203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SUPUESTOS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Normalidad de datos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err="1" smtClean="0"/>
              <a:t>Kolmogorov</a:t>
            </a:r>
            <a:r>
              <a:rPr lang="es-ES" dirty="0" smtClean="0"/>
              <a:t> </a:t>
            </a:r>
            <a:r>
              <a:rPr lang="es-ES" dirty="0" err="1" smtClean="0"/>
              <a:t>Smirnov</a:t>
            </a:r>
            <a:r>
              <a:rPr lang="es-ES" dirty="0" smtClean="0"/>
              <a:t> – </a:t>
            </a:r>
            <a:r>
              <a:rPr lang="es-ES" dirty="0" err="1" smtClean="0"/>
              <a:t>Shapiro</a:t>
            </a:r>
            <a:r>
              <a:rPr lang="es-ES" dirty="0" smtClean="0"/>
              <a:t> </a:t>
            </a:r>
            <a:r>
              <a:rPr lang="es-ES" dirty="0" err="1" smtClean="0"/>
              <a:t>Wilk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Homocedasticidad</a:t>
            </a:r>
            <a:r>
              <a:rPr lang="es-ES" dirty="0" smtClean="0"/>
              <a:t> o </a:t>
            </a:r>
            <a:r>
              <a:rPr lang="es-ES" dirty="0" err="1" smtClean="0"/>
              <a:t>homogenidad</a:t>
            </a:r>
            <a:r>
              <a:rPr lang="es-ES" dirty="0" smtClean="0"/>
              <a:t> de varianzas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/>
              <a:t> F </a:t>
            </a:r>
            <a:r>
              <a:rPr lang="es-ES" dirty="0" err="1"/>
              <a:t>snedecor</a:t>
            </a:r>
            <a:r>
              <a:rPr lang="es-ES" dirty="0"/>
              <a:t> y Prueba de </a:t>
            </a:r>
            <a:r>
              <a:rPr lang="es-ES" dirty="0" err="1"/>
              <a:t>Levene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86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71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TIPOS DE ERRORES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957262"/>
            <a:ext cx="81819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6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NIVEL DE SIGNIFICANCIA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707" y="3008156"/>
            <a:ext cx="2933700" cy="2876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912" y="3008156"/>
            <a:ext cx="30099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DISEÑOS DE INVESTIGACION: Qué busco?</a:t>
            </a:r>
            <a:endParaRPr lang="es-ES" sz="40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209800"/>
            <a:ext cx="8229600" cy="3913188"/>
          </a:xfrm>
        </p:spPr>
        <p:txBody>
          <a:bodyPr/>
          <a:lstStyle/>
          <a:p>
            <a:pPr marL="609600" indent="-609600">
              <a:buFontTx/>
              <a:buAutoNum type="alphaLcPeriod"/>
              <a:defRPr/>
            </a:pPr>
            <a:r>
              <a:rPr lang="es-PE" b="1"/>
              <a:t>RELACION-ASOCIACION-CORRELACION</a:t>
            </a:r>
          </a:p>
          <a:p>
            <a:pPr marL="609600" indent="-609600" algn="ctr">
              <a:buNone/>
              <a:defRPr/>
            </a:pPr>
            <a:r>
              <a:rPr lang="es-PE" sz="3600" b="1">
                <a:solidFill>
                  <a:schemeClr val="tx2"/>
                </a:solidFill>
              </a:rPr>
              <a:t>Se busca dependencia</a:t>
            </a:r>
          </a:p>
          <a:p>
            <a:pPr marL="609600" indent="-609600">
              <a:buFontTx/>
              <a:buAutoNum type="alphaLcPeriod"/>
              <a:defRPr/>
            </a:pPr>
            <a:r>
              <a:rPr lang="es-PE" b="1"/>
              <a:t>COMPARACION</a:t>
            </a:r>
          </a:p>
          <a:p>
            <a:pPr marL="1371600" lvl="2" indent="-457200">
              <a:buFont typeface="Wingdings" pitchFamily="2" charset="2"/>
              <a:buChar char="§"/>
              <a:defRPr/>
            </a:pPr>
            <a:r>
              <a:rPr lang="es-PE" sz="2800" b="1">
                <a:solidFill>
                  <a:schemeClr val="tx2"/>
                </a:solidFill>
              </a:rPr>
              <a:t>INDEPENDIENTE</a:t>
            </a:r>
          </a:p>
          <a:p>
            <a:pPr marL="1371600" lvl="2" indent="-457200">
              <a:buFont typeface="Wingdings" pitchFamily="2" charset="2"/>
              <a:buChar char="§"/>
              <a:defRPr/>
            </a:pPr>
            <a:r>
              <a:rPr lang="es-PE" sz="2800" b="1">
                <a:solidFill>
                  <a:schemeClr val="tx2"/>
                </a:solidFill>
              </a:rPr>
              <a:t>RELACIONADAS (EMPAREJADAS)</a:t>
            </a:r>
          </a:p>
          <a:p>
            <a:pPr marL="609600" indent="-609600">
              <a:buFontTx/>
              <a:buAutoNum type="alphaLcPeriod"/>
              <a:defRPr/>
            </a:pPr>
            <a:r>
              <a:rPr lang="es-PE" b="1"/>
              <a:t>AGRUPAMIENTO - CLASIFICACION</a:t>
            </a:r>
          </a:p>
          <a:p>
            <a:pPr marL="1371600" lvl="2" indent="-457200">
              <a:buNone/>
              <a:defRPr/>
            </a:pPr>
            <a:endParaRPr lang="es-PE" sz="2800" b="1">
              <a:solidFill>
                <a:schemeClr val="tx2"/>
              </a:solidFill>
            </a:endParaRPr>
          </a:p>
          <a:p>
            <a:pPr marL="609600" indent="-609600">
              <a:buNone/>
              <a:defRPr/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8921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209800" y="3581401"/>
            <a:ext cx="3276600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800">
                <a:latin typeface="Times New Roman" panose="02020603050405020304" pitchFamily="18" charset="0"/>
              </a:rPr>
              <a:t>NIVEL DE INVESTIGACION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886200" y="914400"/>
            <a:ext cx="4343400" cy="132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4000">
                <a:latin typeface="Times New Roman" panose="02020603050405020304" pitchFamily="18" charset="0"/>
              </a:rPr>
              <a:t>DISEÑO DE INVESTIGACION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6553200" y="3581401"/>
            <a:ext cx="3581400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800">
                <a:latin typeface="Times New Roman" panose="02020603050405020304" pitchFamily="18" charset="0"/>
              </a:rPr>
              <a:t> TIPO DE         ESTUDIO</a:t>
            </a:r>
          </a:p>
        </p:txBody>
      </p:sp>
      <p:sp>
        <p:nvSpPr>
          <p:cNvPr id="9221" name="WordArt 11"/>
          <p:cNvSpPr>
            <a:spLocks noChangeArrowheads="1" noChangeShapeType="1" noTextEdit="1"/>
          </p:cNvSpPr>
          <p:nvPr/>
        </p:nvSpPr>
        <p:spPr bwMode="auto">
          <a:xfrm>
            <a:off x="5638800" y="3581400"/>
            <a:ext cx="91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1111"/>
              </a:avLst>
            </a:prstTxWarp>
          </a:bodyPr>
          <a:lstStyle/>
          <a:p>
            <a:pPr algn="ctr"/>
            <a:r>
              <a:rPr lang="es-PE" sz="4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9222" name="Line 13"/>
          <p:cNvSpPr>
            <a:spLocks noChangeShapeType="1"/>
          </p:cNvSpPr>
          <p:nvPr/>
        </p:nvSpPr>
        <p:spPr bwMode="auto">
          <a:xfrm flipH="1">
            <a:off x="4114800" y="24384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9223" name="Line 14"/>
          <p:cNvSpPr>
            <a:spLocks noChangeShapeType="1"/>
          </p:cNvSpPr>
          <p:nvPr/>
        </p:nvSpPr>
        <p:spPr bwMode="auto">
          <a:xfrm>
            <a:off x="7010400" y="23622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56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691</Words>
  <Application>Microsoft Office PowerPoint</Application>
  <PresentationFormat>Panorámica</PresentationFormat>
  <Paragraphs>305</Paragraphs>
  <Slides>36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Symbol</vt:lpstr>
      <vt:lpstr>Tahoma</vt:lpstr>
      <vt:lpstr>Times New Roman</vt:lpstr>
      <vt:lpstr>Wingdings</vt:lpstr>
      <vt:lpstr>Tema de Office</vt:lpstr>
      <vt:lpstr>Imagen de mapa de bits</vt:lpstr>
      <vt:lpstr>UNIVERSIDAD NACIONAL DE SAN AGUSTIN FACULTAD DE PSICOLOGIA UNIDAD DE POSGRADO </vt:lpstr>
      <vt:lpstr>Presentación de PowerPoint</vt:lpstr>
      <vt:lpstr>AREAS DE LA INFERENCIA ESTADISTICA</vt:lpstr>
      <vt:lpstr>PRUEBA DE HIPOTESIS: PASOS</vt:lpstr>
      <vt:lpstr>SUPUESTOS</vt:lpstr>
      <vt:lpstr>TIPOS DE ERRORES</vt:lpstr>
      <vt:lpstr>NIVEL DE SIGNIFICANCIA</vt:lpstr>
      <vt:lpstr>DISEÑOS DE INVESTIGACION: Qué busco?</vt:lpstr>
      <vt:lpstr>Presentación de PowerPoint</vt:lpstr>
      <vt:lpstr>NIVELES DE INVESTIGACION</vt:lpstr>
      <vt:lpstr>CRITERIOS DE CLASIFICACION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EXPERIMENTALES  (Hernández, 2006)</vt:lpstr>
      <vt:lpstr>PRE EXPERIMENTOS</vt:lpstr>
      <vt:lpstr>CUASIEXPERIMENTO</vt:lpstr>
      <vt:lpstr>EXPERIMENTO PURO</vt:lpstr>
      <vt:lpstr>EXPERIMENTO PURO</vt:lpstr>
      <vt:lpstr>ESTADISTICA PARAMETRICA Y NO PARAMETRICA</vt:lpstr>
      <vt:lpstr>ESTADISTICOS DE PRUEBA</vt:lpstr>
      <vt:lpstr>ESTADISTICOS DE PRUEBA</vt:lpstr>
      <vt:lpstr>Presentación de PowerPoint</vt:lpstr>
      <vt:lpstr>Presentación de PowerPoint</vt:lpstr>
      <vt:lpstr>Software Estadístico</vt:lpstr>
      <vt:lpstr>SPSS (Statistical product and service solutions)</vt:lpstr>
      <vt:lpstr>STATISTICA</vt:lpstr>
      <vt:lpstr>EPIINFO</vt:lpstr>
      <vt:lpstr>STATGRAPHIC</vt:lpstr>
      <vt:lpstr>MINITAB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Aula A 108</cp:lastModifiedBy>
  <cp:revision>11</cp:revision>
  <dcterms:created xsi:type="dcterms:W3CDTF">2019-09-21T11:11:35Z</dcterms:created>
  <dcterms:modified xsi:type="dcterms:W3CDTF">2019-09-21T16:30:13Z</dcterms:modified>
</cp:coreProperties>
</file>