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7"/>
  </p:notesMasterIdLst>
  <p:handoutMasterIdLst>
    <p:handoutMasterId r:id="rId98"/>
  </p:handoutMasterIdLst>
  <p:sldIdLst>
    <p:sldId id="338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88" r:id="rId21"/>
    <p:sldId id="289" r:id="rId22"/>
    <p:sldId id="290" r:id="rId23"/>
    <p:sldId id="291" r:id="rId24"/>
    <p:sldId id="292" r:id="rId25"/>
    <p:sldId id="293" r:id="rId26"/>
    <p:sldId id="283" r:id="rId27"/>
    <p:sldId id="284" r:id="rId28"/>
    <p:sldId id="285" r:id="rId29"/>
    <p:sldId id="276" r:id="rId30"/>
    <p:sldId id="337" r:id="rId31"/>
    <p:sldId id="287" r:id="rId32"/>
    <p:sldId id="277" r:id="rId33"/>
    <p:sldId id="278" r:id="rId34"/>
    <p:sldId id="279" r:id="rId35"/>
    <p:sldId id="280" r:id="rId36"/>
    <p:sldId id="281" r:id="rId37"/>
    <p:sldId id="282" r:id="rId38"/>
    <p:sldId id="259" r:id="rId39"/>
    <p:sldId id="258" r:id="rId40"/>
    <p:sldId id="263" r:id="rId41"/>
    <p:sldId id="260" r:id="rId42"/>
    <p:sldId id="261" r:id="rId43"/>
    <p:sldId id="264" r:id="rId44"/>
    <p:sldId id="266" r:id="rId45"/>
    <p:sldId id="262" r:id="rId46"/>
    <p:sldId id="265" r:id="rId47"/>
    <p:sldId id="300" r:id="rId48"/>
    <p:sldId id="301" r:id="rId49"/>
    <p:sldId id="302" r:id="rId50"/>
    <p:sldId id="303" r:id="rId51"/>
    <p:sldId id="304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75" r:id="rId80"/>
    <p:sldId id="376" r:id="rId81"/>
    <p:sldId id="377" r:id="rId82"/>
    <p:sldId id="378" r:id="rId83"/>
    <p:sldId id="379" r:id="rId84"/>
    <p:sldId id="380" r:id="rId85"/>
    <p:sldId id="381" r:id="rId86"/>
    <p:sldId id="382" r:id="rId87"/>
    <p:sldId id="383" r:id="rId88"/>
    <p:sldId id="384" r:id="rId89"/>
    <p:sldId id="385" r:id="rId90"/>
    <p:sldId id="386" r:id="rId91"/>
    <p:sldId id="387" r:id="rId92"/>
    <p:sldId id="388" r:id="rId93"/>
    <p:sldId id="389" r:id="rId94"/>
    <p:sldId id="390" r:id="rId95"/>
    <p:sldId id="391" r:id="rId9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PUBLICO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Sobrepeso </c:v>
                </c:pt>
                <c:pt idx="1">
                  <c:v>Normal </c:v>
                </c:pt>
                <c:pt idx="2">
                  <c:v>Bajopeso 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PRIVADO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Sobrepeso </c:v>
                </c:pt>
                <c:pt idx="1">
                  <c:v>Normal </c:v>
                </c:pt>
                <c:pt idx="2">
                  <c:v>Bajopeso 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25</c:v>
                </c:pt>
                <c:pt idx="1">
                  <c:v>62.5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8689560"/>
        <c:axId val="328686424"/>
        <c:axId val="0"/>
      </c:bar3DChart>
      <c:catAx>
        <c:axId val="328689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_tradnl"/>
            </a:pPr>
            <a:endParaRPr lang="es-PE"/>
          </a:p>
        </c:txPr>
        <c:crossAx val="328686424"/>
        <c:crosses val="autoZero"/>
        <c:auto val="1"/>
        <c:lblAlgn val="ctr"/>
        <c:lblOffset val="100"/>
        <c:noMultiLvlLbl val="0"/>
      </c:catAx>
      <c:valAx>
        <c:axId val="328686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ES_tradnl"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s-ES_tradnl"/>
            </a:pPr>
            <a:endParaRPr lang="es-PE"/>
          </a:p>
        </c:txPr>
        <c:crossAx val="3286895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lang="es-ES_tradnl"/>
          </a:pPr>
          <a:endParaRPr lang="es-P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Hoja1!$B$18</c:f>
              <c:strCache>
                <c:ptCount val="1"/>
                <c:pt idx="0">
                  <c:v>Alto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Hoja1!$A$19:$A$21</c:f>
              <c:strCache>
                <c:ptCount val="3"/>
                <c:pt idx="0">
                  <c:v>Sobrepeso </c:v>
                </c:pt>
                <c:pt idx="1">
                  <c:v>Normal  </c:v>
                </c:pt>
                <c:pt idx="2">
                  <c:v>Bajopeso </c:v>
                </c:pt>
              </c:strCache>
            </c:strRef>
          </c:cat>
          <c:val>
            <c:numRef>
              <c:f>Hoja1!$B$19:$B$21</c:f>
              <c:numCache>
                <c:formatCode>General</c:formatCode>
                <c:ptCount val="3"/>
                <c:pt idx="0">
                  <c:v>13.3</c:v>
                </c:pt>
                <c:pt idx="1">
                  <c:v>6.7</c:v>
                </c:pt>
                <c:pt idx="2">
                  <c:v>6.7</c:v>
                </c:pt>
              </c:numCache>
            </c:numRef>
          </c:val>
        </c:ser>
        <c:ser>
          <c:idx val="1"/>
          <c:order val="1"/>
          <c:tx>
            <c:strRef>
              <c:f>Hoja1!$C$18</c:f>
              <c:strCache>
                <c:ptCount val="1"/>
                <c:pt idx="0">
                  <c:v>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Hoja1!$A$19:$A$21</c:f>
              <c:strCache>
                <c:ptCount val="3"/>
                <c:pt idx="0">
                  <c:v>Sobrepeso </c:v>
                </c:pt>
                <c:pt idx="1">
                  <c:v>Normal  </c:v>
                </c:pt>
                <c:pt idx="2">
                  <c:v>Bajopeso </c:v>
                </c:pt>
              </c:strCache>
            </c:strRef>
          </c:cat>
          <c:val>
            <c:numRef>
              <c:f>Hoja1!$C$19:$C$21</c:f>
              <c:numCache>
                <c:formatCode>General</c:formatCode>
                <c:ptCount val="3"/>
                <c:pt idx="0">
                  <c:v>6.7</c:v>
                </c:pt>
                <c:pt idx="1">
                  <c:v>26.7</c:v>
                </c:pt>
                <c:pt idx="2">
                  <c:v>6.7</c:v>
                </c:pt>
              </c:numCache>
            </c:numRef>
          </c:val>
        </c:ser>
        <c:ser>
          <c:idx val="2"/>
          <c:order val="2"/>
          <c:tx>
            <c:strRef>
              <c:f>Hoja1!$D$18</c:f>
              <c:strCache>
                <c:ptCount val="1"/>
                <c:pt idx="0">
                  <c:v>Bajo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_tradnl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Hoja1!$A$19:$A$21</c:f>
              <c:strCache>
                <c:ptCount val="3"/>
                <c:pt idx="0">
                  <c:v>Sobrepeso </c:v>
                </c:pt>
                <c:pt idx="1">
                  <c:v>Normal  </c:v>
                </c:pt>
                <c:pt idx="2">
                  <c:v>Bajopeso </c:v>
                </c:pt>
              </c:strCache>
            </c:strRef>
          </c:cat>
          <c:val>
            <c:numRef>
              <c:f>Hoja1!$D$19:$D$21</c:f>
              <c:numCache>
                <c:formatCode>General</c:formatCode>
                <c:ptCount val="3"/>
                <c:pt idx="0">
                  <c:v>3.3</c:v>
                </c:pt>
                <c:pt idx="1">
                  <c:v>3.3</c:v>
                </c:pt>
                <c:pt idx="2">
                  <c:v>26.7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8687600"/>
        <c:axId val="328688384"/>
        <c:axId val="0"/>
      </c:bar3DChart>
      <c:catAx>
        <c:axId val="32868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_tradnl"/>
            </a:pPr>
            <a:endParaRPr lang="es-PE"/>
          </a:p>
        </c:txPr>
        <c:crossAx val="328688384"/>
        <c:crosses val="autoZero"/>
        <c:auto val="1"/>
        <c:lblAlgn val="ctr"/>
        <c:lblOffset val="100"/>
        <c:noMultiLvlLbl val="0"/>
      </c:catAx>
      <c:valAx>
        <c:axId val="328688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ES_tradnl"/>
                </a:pPr>
                <a:r>
                  <a:rPr lang="en-US"/>
                  <a:t>Porcentaje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_tradnl"/>
            </a:pPr>
            <a:endParaRPr lang="es-PE"/>
          </a:p>
        </c:txPr>
        <c:crossAx val="328687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s-ES_tradnl"/>
          </a:pPr>
          <a:endParaRPr lang="es-P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0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13E62C-09B3-48D4-8718-54D8ABAD64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2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415B1-BB8D-499F-B4D8-54823B1ECA79}" type="datetimeFigureOut">
              <a:rPr lang="es-PE" smtClean="0"/>
              <a:pPr/>
              <a:t>8/09/2019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E8EF4-C84F-4A81-BA5F-AD9EDFC71C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936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/>
          <a:lstStyle/>
          <a:p>
            <a:pPr eaLnBrk="1" hangingPunct="1"/>
            <a:endParaRPr lang="en-US" smtClean="0"/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F46FC991-CEB4-419F-9CD7-6FCFCA22CF04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/>
          <a:lstStyle/>
          <a:p>
            <a:pPr eaLnBrk="1" hangingPunct="1"/>
            <a:endParaRPr lang="en-US" smtClean="0"/>
          </a:p>
        </p:txBody>
      </p:sp>
      <p:sp>
        <p:nvSpPr>
          <p:cNvPr id="55300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A1518098-62FA-4EF7-BC38-11ED83DAD1BD}" type="slidenum">
              <a:rPr lang="en-US" sz="1200">
                <a:latin typeface="Times New Roman" pitchFamily="18" charset="0"/>
              </a:rPr>
              <a:pPr algn="r"/>
              <a:t>6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7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/>
          <a:lstStyle/>
          <a:p>
            <a:pPr eaLnBrk="1" hangingPunct="1"/>
            <a:endParaRPr lang="en-US" smtClean="0"/>
          </a:p>
        </p:txBody>
      </p:sp>
      <p:sp>
        <p:nvSpPr>
          <p:cNvPr id="56324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65035BBA-720C-48A1-B9AC-5556F7A98885}" type="slidenum">
              <a:rPr lang="en-US" sz="1200">
                <a:latin typeface="Times New Roman" pitchFamily="18" charset="0"/>
              </a:rPr>
              <a:pPr algn="r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9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</p:spTree>
    <p:extLst>
      <p:ext uri="{BB962C8B-B14F-4D97-AF65-F5344CB8AC3E}">
        <p14:creationId xmlns:p14="http://schemas.microsoft.com/office/powerpoint/2010/main" val="320544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18703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04532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A64B66-E471-4714-B9B6-21A617BF8AF7}" type="slidenum">
              <a:rPr lang="es-ES" sz="1200">
                <a:latin typeface="Arial" charset="0"/>
              </a:rPr>
              <a:pPr algn="r"/>
              <a:t>19</a:t>
            </a:fld>
            <a:endParaRPr lang="es-E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4890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PE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</p:grpSp>
        </p:grpSp>
      </p:grpSp>
      <p:sp>
        <p:nvSpPr>
          <p:cNvPr id="17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7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88455-1682-4224-84C5-8C8BEB002A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992E-B6DA-4FE9-A225-133D97D76B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6099-733E-4D8E-ABE8-A5EADF6D0B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E056-5869-497C-810E-57BAC75AC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9AE8-7980-428F-8FF5-EF13205BBF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297B7-E4A6-4D53-B32F-AD9F32A268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PE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4C82-90D4-4182-85CE-7D36183098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18151-108B-4741-AE10-D458879F09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F54C-6DD3-4ACE-964B-C1F8D03E66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ABF88-AC01-421B-83CD-4F3C179FBC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3B5E-2131-4351-98FB-DAA2D68ABC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EACC-247B-4DD8-98CD-82875FC0E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636D-E8DA-436A-97C7-23F09D0268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21BD-4E29-407B-A4B0-E7C338DAF5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9783-8CAC-4062-A98B-B2D7334A91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PE"/>
            </a:p>
          </p:txBody>
        </p:sp>
        <p:grpSp>
          <p:nvGrpSpPr>
            <p:cNvPr id="820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</p:grpSp>
        <p:grpSp>
          <p:nvGrpSpPr>
            <p:cNvPr id="820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</p:grpSp>
        <p:grpSp>
          <p:nvGrpSpPr>
            <p:cNvPr id="8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</p:grpSp>
        <p:grpSp>
          <p:nvGrpSpPr>
            <p:cNvPr id="820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sp>
            <p:nvSpPr>
              <p:cNvPr id="16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PE"/>
              </a:p>
            </p:txBody>
          </p:sp>
          <p:grpSp>
            <p:nvGrpSpPr>
              <p:cNvPr id="821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  <p:sp>
              <p:nvSpPr>
                <p:cNvPr id="16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  <p:sp>
              <p:nvSpPr>
                <p:cNvPr id="16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  <p:sp>
              <p:nvSpPr>
                <p:cNvPr id="16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PE"/>
                </a:p>
              </p:txBody>
            </p:sp>
          </p:grpSp>
        </p:grpSp>
      </p:grpSp>
      <p:sp>
        <p:nvSpPr>
          <p:cNvPr id="16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EA18E6-84AC-459F-B9DA-0A7E0E1005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5" r:id="rId12"/>
    <p:sldLayoutId id="2147483886" r:id="rId13"/>
    <p:sldLayoutId id="2147483887" r:id="rId14"/>
    <p:sldLayoutId id="2147483888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adisticaparalainvestigacion.com/" TargetMode="External"/><Relationship Id="rId2" Type="http://schemas.openxmlformats.org/officeDocument/2006/relationships/hyperlink" Target="mailto:albertocaceresh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5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29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9.wmf"/><Relationship Id="rId11" Type="http://schemas.openxmlformats.org/officeDocument/2006/relationships/image" Target="../media/image81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78.wmf"/><Relationship Id="rId9" Type="http://schemas.openxmlformats.org/officeDocument/2006/relationships/image" Target="../media/image80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82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4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5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5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6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797152"/>
            <a:ext cx="6400800" cy="173928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Dr. Alberto </a:t>
            </a:r>
            <a:r>
              <a:rPr lang="en-US" sz="2000" dirty="0" err="1" smtClean="0"/>
              <a:t>Cáceres</a:t>
            </a:r>
            <a:r>
              <a:rPr lang="en-US" sz="2000" dirty="0" smtClean="0"/>
              <a:t> Huambo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/>
              <a:t>Estadístico</a:t>
            </a:r>
            <a:r>
              <a:rPr lang="en-US" sz="2000" dirty="0" smtClean="0"/>
              <a:t> para la </a:t>
            </a:r>
            <a:r>
              <a:rPr lang="en-US" sz="2000" dirty="0" err="1" smtClean="0"/>
              <a:t>Investigación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UNMSM-UPCH-UNSA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hlinkClick r:id="rId2"/>
              </a:rPr>
              <a:t>albertocaceresh@gmail.com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hlinkClick r:id="rId3"/>
              </a:rPr>
              <a:t>www.estadisticaparalainvestigacion.com</a:t>
            </a: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+51-959644237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0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64940" y="3495201"/>
            <a:ext cx="6934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s-ES_tradnl" sz="3200" b="1" dirty="0" smtClean="0">
                <a:solidFill>
                  <a:prstClr val="black"/>
                </a:solidFill>
                <a:latin typeface="Arial" charset="0"/>
              </a:rPr>
              <a:t>ANALISIS EXPLORATORIO DE DATOS Y PROBABILIDADES</a:t>
            </a:r>
            <a:endParaRPr lang="en-US" altLang="es-ES_tradnl" sz="32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987824" y="571704"/>
            <a:ext cx="571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s-ES_tradnl" sz="2400" b="1" dirty="0" smtClean="0">
                <a:solidFill>
                  <a:prstClr val="black"/>
                </a:solidFill>
                <a:latin typeface="Tahoma" pitchFamily="34" charset="0"/>
              </a:rPr>
              <a:t>COLEGIO MEDICO DEL PERU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s-ES_tradnl" sz="2400" b="1" dirty="0" smtClean="0">
                <a:solidFill>
                  <a:prstClr val="black"/>
                </a:solidFill>
                <a:latin typeface="Tahoma" pitchFamily="34" charset="0"/>
              </a:rPr>
              <a:t>CONSEJO REGIONAL V</a:t>
            </a:r>
            <a:endParaRPr lang="es-ES" altLang="es-ES_tradnl" sz="2400" b="1" dirty="0" smtClean="0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164870" name="Picture 6" descr="https://scontent.faqp2-3.fna.fbcdn.net/v/t1.0-9/c4.0.242.242a/11009385_817311854989354_5936537168254825141_n.png?_nc_cat=100&amp;_nc_oc=AQnFj4Ex-9lZTJhGlo7wpi43ncOcjG1agp-e6U-N780XMDsFnGE21fVrMvwOCY5xezw&amp;_nc_ht=scontent.faqp2-3.fna&amp;oh=d89806a04484103152c662ae1e9a1dde&amp;oe=5E0ABB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80953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24125" y="2064230"/>
            <a:ext cx="6440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s-ES_tradnl" sz="2800" b="1" dirty="0" smtClean="0">
                <a:solidFill>
                  <a:prstClr val="black"/>
                </a:solidFill>
                <a:latin typeface="Arial" charset="0"/>
              </a:rPr>
              <a:t>DIPLOMADO EN METODOLOGIA DE LA INVESTIGACION</a:t>
            </a:r>
            <a:endParaRPr lang="en-US" altLang="es-ES_tradnl" sz="2800" b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623888"/>
            <a:ext cx="8610600" cy="5472112"/>
            <a:chOff x="192" y="393"/>
            <a:chExt cx="5424" cy="3447"/>
          </a:xfrm>
        </p:grpSpPr>
        <p:sp>
          <p:nvSpPr>
            <p:cNvPr id="14340" name="Rectangle 3"/>
            <p:cNvSpPr>
              <a:spLocks noChangeArrowheads="1"/>
            </p:cNvSpPr>
            <p:nvPr/>
          </p:nvSpPr>
          <p:spPr bwMode="auto">
            <a:xfrm>
              <a:off x="624" y="1056"/>
              <a:ext cx="4464" cy="2784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>
              <a:flatTx/>
            </a:bodyPr>
            <a:lstStyle/>
            <a:p>
              <a:pPr algn="l" eaLnBrk="0" hangingPunct="0"/>
              <a:endParaRPr lang="es-ES" sz="2400"/>
            </a:p>
            <a:p>
              <a:pPr algn="l" eaLnBrk="0" hangingPunct="0"/>
              <a:r>
                <a:rPr lang="es-ES" sz="2400">
                  <a:latin typeface="Bookman Old Style" pitchFamily="18" charset="0"/>
                </a:rPr>
                <a:t>    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PASADO       </a:t>
              </a:r>
              <a:r>
                <a:rPr lang="es-PE" sz="2400" b="1">
                  <a:solidFill>
                    <a:schemeClr val="tx2"/>
                  </a:solidFill>
                  <a:latin typeface="Bookman Old Style" pitchFamily="18" charset="0"/>
                </a:rPr>
                <a:t>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PRESENTE       FUTURO</a:t>
              </a:r>
            </a:p>
            <a:p>
              <a:pPr algn="l" eaLnBrk="0" hangingPunct="0"/>
              <a:r>
                <a:rPr lang="es-ES" sz="2400">
                  <a:latin typeface="Bookman Old Style" pitchFamily="18" charset="0"/>
                </a:rPr>
                <a:t>      </a:t>
              </a:r>
            </a:p>
            <a:p>
              <a:pPr algn="l" eaLnBrk="0" hangingPunct="0"/>
              <a:r>
                <a:rPr lang="es-ES" sz="2400" b="1" u="sng">
                  <a:latin typeface="Bookman Old Style" pitchFamily="18" charset="0"/>
                </a:rPr>
                <a:t>FACTOR CAUSAL</a:t>
              </a:r>
              <a:r>
                <a:rPr lang="es-ES" sz="2400" b="1">
                  <a:latin typeface="Bookman Old Style" pitchFamily="18" charset="0"/>
                </a:rPr>
                <a:t>      </a:t>
              </a:r>
              <a:r>
                <a:rPr lang="es-PE" sz="2400" b="1">
                  <a:latin typeface="Bookman Old Style" pitchFamily="18" charset="0"/>
                </a:rPr>
                <a:t> </a:t>
              </a:r>
              <a:r>
                <a:rPr lang="es-ES" sz="2400" b="1" u="sng">
                  <a:latin typeface="Bookman Old Style" pitchFamily="18" charset="0"/>
                </a:rPr>
                <a:t>EFECTO</a:t>
              </a:r>
              <a:endParaRPr lang="es-ES" sz="2400" b="1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lvl="4" algn="l" eaLnBrk="0" hangingPunct="0">
                <a:buFont typeface="Wingdings" pitchFamily="2" charset="2"/>
                <a:buChar char="§"/>
              </a:pPr>
              <a:r>
                <a:rPr lang="es-ES" sz="2400">
                  <a:latin typeface="Bookman Old Style" pitchFamily="18" charset="0"/>
                </a:rPr>
                <a:t>PRESENTE</a:t>
              </a:r>
            </a:p>
            <a:p>
              <a:pPr lvl="4" algn="l" eaLnBrk="0" hangingPunct="0">
                <a:buFont typeface="Wingdings" pitchFamily="2" charset="2"/>
                <a:buChar char="§"/>
              </a:pPr>
              <a:r>
                <a:rPr lang="es-ES" sz="2400">
                  <a:latin typeface="Bookman Old Style" pitchFamily="18" charset="0"/>
                </a:rPr>
                <a:t>AUSENTE</a:t>
              </a:r>
            </a:p>
            <a:p>
              <a:pPr lvl="4" algn="l" eaLnBrk="0" hangingPunct="0"/>
              <a:endParaRPr lang="es-ES" sz="2400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just" eaLnBrk="0" hangingPunct="0"/>
              <a:r>
                <a:rPr lang="es-ES" sz="2400">
                  <a:latin typeface="Bookman Old Style" pitchFamily="18" charset="0"/>
                </a:rPr>
                <a:t>       </a:t>
              </a:r>
              <a:r>
                <a:rPr lang="es-PE" sz="2400">
                  <a:latin typeface="Bookman Old Style" pitchFamily="18" charset="0"/>
                </a:rPr>
                <a:t>		         </a:t>
              </a:r>
              <a:r>
                <a:rPr lang="es-ES" sz="2400" b="1">
                  <a:latin typeface="Bookman Old Style" pitchFamily="18" charset="0"/>
                </a:rPr>
                <a:t>INICIO DEL ESTUDIO</a:t>
              </a:r>
            </a:p>
          </p:txBody>
        </p:sp>
        <p:sp>
          <p:nvSpPr>
            <p:cNvPr id="14341" name="Line 4"/>
            <p:cNvSpPr>
              <a:spLocks noChangeShapeType="1"/>
            </p:cNvSpPr>
            <p:nvPr/>
          </p:nvSpPr>
          <p:spPr bwMode="auto">
            <a:xfrm flipV="1">
              <a:off x="3408" y="2780"/>
              <a:ext cx="0" cy="4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342" name="Line 5"/>
            <p:cNvSpPr>
              <a:spLocks noChangeShapeType="1"/>
            </p:cNvSpPr>
            <p:nvPr/>
          </p:nvSpPr>
          <p:spPr bwMode="auto">
            <a:xfrm flipH="1" flipV="1">
              <a:off x="2544" y="1903"/>
              <a:ext cx="234" cy="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192" y="393"/>
              <a:ext cx="5424" cy="291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spcBef>
                  <a:spcPct val="50000"/>
                </a:spcBef>
              </a:pPr>
              <a:r>
                <a:rPr lang="es-PE" sz="2400" b="1">
                  <a:latin typeface="Copperplate Gothic Light" pitchFamily="34" charset="0"/>
                </a:rPr>
                <a:t>ESQUEMA DEL ESTUDIO  DE EFECTO A CAUSA</a:t>
              </a:r>
              <a:endParaRPr lang="es-ES" sz="2400" b="1">
                <a:latin typeface="Copperplate Gothic Light" pitchFamily="34" charset="0"/>
              </a:endParaRPr>
            </a:p>
          </p:txBody>
        </p:sp>
        <p:sp>
          <p:nvSpPr>
            <p:cNvPr id="14344" name="Line 7"/>
            <p:cNvSpPr>
              <a:spLocks noChangeShapeType="1"/>
            </p:cNvSpPr>
            <p:nvPr/>
          </p:nvSpPr>
          <p:spPr bwMode="auto">
            <a:xfrm>
              <a:off x="720" y="1584"/>
              <a:ext cx="432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</p:grp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2AE9-6A45-4468-8C4B-74B0489F5E7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6200" y="381000"/>
            <a:ext cx="9067800" cy="6248400"/>
            <a:chOff x="48" y="240"/>
            <a:chExt cx="5712" cy="3936"/>
          </a:xfrm>
        </p:grpSpPr>
        <p:sp>
          <p:nvSpPr>
            <p:cNvPr id="15364" name="Rectangle 3"/>
            <p:cNvSpPr>
              <a:spLocks noChangeArrowheads="1"/>
            </p:cNvSpPr>
            <p:nvPr/>
          </p:nvSpPr>
          <p:spPr bwMode="auto">
            <a:xfrm>
              <a:off x="2688" y="3552"/>
              <a:ext cx="1152" cy="62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spcBef>
                  <a:spcPct val="50000"/>
                </a:spcBef>
              </a:pPr>
              <a:r>
                <a:rPr lang="es-PE" sz="2400" b="1" baseline="-25000">
                  <a:solidFill>
                    <a:schemeClr val="bg2"/>
                  </a:solidFill>
                  <a:cs typeface="Times New Roman" pitchFamily="18" charset="0"/>
                </a:rPr>
                <a:t>RR</a:t>
              </a:r>
              <a:r>
                <a:rPr lang="es-PE" b="1">
                  <a:solidFill>
                    <a:schemeClr val="bg2"/>
                  </a:solidFill>
                  <a:cs typeface="Times New Roman" pitchFamily="18" charset="0"/>
                </a:rPr>
                <a:t> </a:t>
              </a:r>
              <a:r>
                <a:rPr lang="es-PE" b="1" baseline="-25000">
                  <a:solidFill>
                    <a:schemeClr val="bg2"/>
                  </a:solidFill>
                  <a:cs typeface="Times New Roman" pitchFamily="18" charset="0"/>
                </a:rPr>
                <a:t>= </a:t>
              </a:r>
              <a:r>
                <a:rPr lang="es-PE" b="1">
                  <a:solidFill>
                    <a:schemeClr val="bg2"/>
                  </a:solidFill>
                  <a:cs typeface="Times New Roman" pitchFamily="18" charset="0"/>
                </a:rPr>
                <a:t>  </a:t>
              </a:r>
              <a:r>
                <a:rPr lang="es-PE" b="1" u="sng">
                  <a:solidFill>
                    <a:schemeClr val="bg2"/>
                  </a:solidFill>
                  <a:cs typeface="Times New Roman" pitchFamily="18" charset="0"/>
                </a:rPr>
                <a:t>A / (A+B)</a:t>
              </a:r>
              <a:r>
                <a:rPr lang="es-PE" b="1">
                  <a:solidFill>
                    <a:schemeClr val="bg2"/>
                  </a:solidFill>
                  <a:cs typeface="Times New Roman" pitchFamily="18" charset="0"/>
                </a:rPr>
                <a:t>  </a:t>
              </a:r>
            </a:p>
            <a:p>
              <a:pPr algn="l">
                <a:spcBef>
                  <a:spcPct val="50000"/>
                </a:spcBef>
              </a:pPr>
              <a:r>
                <a:rPr lang="es-PE" b="1">
                  <a:solidFill>
                    <a:schemeClr val="bg2"/>
                  </a:solidFill>
                  <a:cs typeface="Times New Roman" pitchFamily="18" charset="0"/>
                </a:rPr>
                <a:t>          C / (C+D)</a:t>
              </a:r>
              <a:r>
                <a:rPr lang="es-ES">
                  <a:solidFill>
                    <a:schemeClr val="bg2"/>
                  </a:solidFill>
                </a:rPr>
                <a:t> </a:t>
              </a:r>
              <a:endParaRPr lang="es-ES"/>
            </a:p>
          </p:txBody>
        </p:sp>
        <p:sp>
          <p:nvSpPr>
            <p:cNvPr id="15365" name="AutoShape 4"/>
            <p:cNvSpPr>
              <a:spLocks noChangeArrowheads="1"/>
            </p:cNvSpPr>
            <p:nvPr/>
          </p:nvSpPr>
          <p:spPr bwMode="auto">
            <a:xfrm>
              <a:off x="48" y="2299"/>
              <a:ext cx="960" cy="1109"/>
            </a:xfrm>
            <a:prstGeom prst="rightArrowCallout">
              <a:avLst>
                <a:gd name="adj1" fmla="val 44925"/>
                <a:gd name="adj2" fmla="val 56156"/>
                <a:gd name="adj3" fmla="val 16667"/>
                <a:gd name="adj4" fmla="val 79167"/>
              </a:avLst>
            </a:pr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s-ES" sz="1600" b="1" dirty="0">
                <a:solidFill>
                  <a:schemeClr val="folHlink"/>
                </a:solidFill>
                <a:latin typeface="Copperplate Gothic Light" pitchFamily="34" charset="0"/>
              </a:endParaRPr>
            </a:p>
            <a:p>
              <a:pPr algn="l" eaLnBrk="0" hangingPunct="0"/>
              <a:endParaRPr lang="es-ES" sz="1600" b="1" dirty="0">
                <a:solidFill>
                  <a:schemeClr val="folHlink"/>
                </a:solidFill>
                <a:latin typeface="Copperplate Gothic Light" pitchFamily="34" charset="0"/>
              </a:endParaRPr>
            </a:p>
            <a:p>
              <a:pPr algn="l" eaLnBrk="0" hangingPunct="0"/>
              <a:r>
                <a:rPr lang="es-ES" sz="1600" b="1" dirty="0">
                  <a:solidFill>
                    <a:srgbClr val="002060"/>
                  </a:solidFill>
                  <a:latin typeface="Copperplate Gothic Light" pitchFamily="34" charset="0"/>
                </a:rPr>
                <a:t>PRIMERO  ELIJA</a:t>
              </a:r>
            </a:p>
          </p:txBody>
        </p:sp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>
              <a:off x="2350" y="670"/>
              <a:ext cx="2402" cy="434"/>
            </a:xfrm>
            <a:prstGeom prst="downArrowCallout">
              <a:avLst>
                <a:gd name="adj1" fmla="val 138364"/>
                <a:gd name="adj2" fmla="val 138364"/>
                <a:gd name="adj3" fmla="val 16667"/>
                <a:gd name="adj4" fmla="val 66667"/>
              </a:avLst>
            </a:pr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sz="1600" b="1" dirty="0">
                  <a:solidFill>
                    <a:srgbClr val="002060"/>
                  </a:solidFill>
                  <a:latin typeface="Copperplate Gothic Light" pitchFamily="34" charset="0"/>
                </a:rPr>
                <a:t> LUEGO SIGA PARA VER SI</a:t>
              </a:r>
            </a:p>
            <a:p>
              <a:pPr algn="l" eaLnBrk="0" hangingPunct="0"/>
              <a:endParaRPr lang="es-ES" sz="1600" dirty="0">
                <a:solidFill>
                  <a:schemeClr val="folHlink"/>
                </a:solidFill>
                <a:latin typeface="Copperplate Gothic Light" pitchFamily="34" charset="0"/>
              </a:endParaRPr>
            </a:p>
          </p:txBody>
        </p:sp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4809" y="2845"/>
              <a:ext cx="951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b="1"/>
                <a:t>C / (C+D)</a:t>
              </a:r>
              <a:endParaRPr lang="es-ES"/>
            </a:p>
            <a:p>
              <a:pPr algn="l">
                <a:spcBef>
                  <a:spcPct val="20000"/>
                </a:spcBef>
                <a:buSzPct val="85000"/>
              </a:pPr>
              <a:endParaRPr lang="es-ES"/>
            </a:p>
          </p:txBody>
        </p:sp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4176" y="2845"/>
              <a:ext cx="633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s-PE"/>
                <a:t>C + D</a:t>
              </a:r>
              <a:endParaRPr lang="es-ES"/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2909" y="2845"/>
              <a:ext cx="1267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SzPct val="85000"/>
              </a:pPr>
              <a:r>
                <a:rPr lang="es-PE"/>
                <a:t>D</a:t>
              </a:r>
              <a:endParaRPr lang="es-ES"/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1872" y="2845"/>
              <a:ext cx="1037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SzPct val="85000"/>
              </a:pPr>
              <a:r>
                <a:rPr lang="es-PE"/>
                <a:t>C</a:t>
              </a:r>
              <a:endParaRPr lang="es-ES"/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1008" y="2845"/>
              <a:ext cx="86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b="1"/>
                <a:t>No expuestos</a:t>
              </a:r>
            </a:p>
            <a:p>
              <a:pPr algn="l">
                <a:spcBef>
                  <a:spcPct val="20000"/>
                </a:spcBef>
                <a:buSzPct val="85000"/>
              </a:pPr>
              <a:endParaRPr lang="es-ES"/>
            </a:p>
          </p:txBody>
        </p:sp>
        <p:sp>
          <p:nvSpPr>
            <p:cNvPr id="15372" name="Rectangle 11"/>
            <p:cNvSpPr>
              <a:spLocks noChangeArrowheads="1"/>
            </p:cNvSpPr>
            <p:nvPr/>
          </p:nvSpPr>
          <p:spPr bwMode="auto">
            <a:xfrm>
              <a:off x="4809" y="2244"/>
              <a:ext cx="95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s-ES" b="1"/>
                <a:t>A / (A+B)</a:t>
              </a:r>
            </a:p>
          </p:txBody>
        </p:sp>
        <p:sp>
          <p:nvSpPr>
            <p:cNvPr id="15373" name="Rectangle 12"/>
            <p:cNvSpPr>
              <a:spLocks noChangeArrowheads="1"/>
            </p:cNvSpPr>
            <p:nvPr/>
          </p:nvSpPr>
          <p:spPr bwMode="auto">
            <a:xfrm>
              <a:off x="4176" y="2244"/>
              <a:ext cx="63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s-PE"/>
                <a:t>A + B</a:t>
              </a:r>
              <a:endParaRPr lang="es-ES"/>
            </a:p>
          </p:txBody>
        </p:sp>
        <p:sp>
          <p:nvSpPr>
            <p:cNvPr id="15374" name="Rectangle 13"/>
            <p:cNvSpPr>
              <a:spLocks noChangeArrowheads="1"/>
            </p:cNvSpPr>
            <p:nvPr/>
          </p:nvSpPr>
          <p:spPr bwMode="auto">
            <a:xfrm>
              <a:off x="2909" y="2244"/>
              <a:ext cx="126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SzPct val="85000"/>
              </a:pPr>
              <a:r>
                <a:rPr lang="es-PE"/>
                <a:t>B</a:t>
              </a:r>
              <a:endParaRPr lang="es-ES"/>
            </a:p>
          </p:txBody>
        </p:sp>
        <p:sp>
          <p:nvSpPr>
            <p:cNvPr id="15375" name="Rectangle 14"/>
            <p:cNvSpPr>
              <a:spLocks noChangeArrowheads="1"/>
            </p:cNvSpPr>
            <p:nvPr/>
          </p:nvSpPr>
          <p:spPr bwMode="auto">
            <a:xfrm>
              <a:off x="1872" y="2244"/>
              <a:ext cx="103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s-PE" b="1">
                  <a:solidFill>
                    <a:srgbClr val="FFFFFF"/>
                  </a:solidFill>
                </a:rPr>
                <a:t>A</a:t>
              </a:r>
              <a:endParaRPr lang="es-ES" b="1">
                <a:solidFill>
                  <a:srgbClr val="FFFFFF"/>
                </a:solidFill>
              </a:endParaRPr>
            </a:p>
          </p:txBody>
        </p:sp>
        <p:sp>
          <p:nvSpPr>
            <p:cNvPr id="15376" name="Rectangle 15"/>
            <p:cNvSpPr>
              <a:spLocks noChangeArrowheads="1"/>
            </p:cNvSpPr>
            <p:nvPr/>
          </p:nvSpPr>
          <p:spPr bwMode="auto">
            <a:xfrm>
              <a:off x="1008" y="2244"/>
              <a:ext cx="86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b="1"/>
                <a:t>Expuestos</a:t>
              </a:r>
            </a:p>
            <a:p>
              <a:pPr algn="l">
                <a:spcBef>
                  <a:spcPct val="20000"/>
                </a:spcBef>
                <a:buSzPct val="85000"/>
              </a:pPr>
              <a:endParaRPr lang="es-ES"/>
            </a:p>
          </p:txBody>
        </p:sp>
        <p:sp>
          <p:nvSpPr>
            <p:cNvPr id="15377" name="Rectangle 16"/>
            <p:cNvSpPr>
              <a:spLocks noChangeArrowheads="1"/>
            </p:cNvSpPr>
            <p:nvPr/>
          </p:nvSpPr>
          <p:spPr bwMode="auto">
            <a:xfrm>
              <a:off x="4809" y="1252"/>
              <a:ext cx="951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s-PE" b="1">
                <a:solidFill>
                  <a:schemeClr val="tx2"/>
                </a:solidFill>
              </a:endParaRPr>
            </a:p>
            <a:p>
              <a:pPr algn="l" eaLnBrk="0" hangingPunct="0"/>
              <a:r>
                <a:rPr lang="es-ES" b="1">
                  <a:solidFill>
                    <a:schemeClr val="tx2"/>
                  </a:solidFill>
                </a:rPr>
                <a:t>Tasa de Incidencia</a:t>
              </a:r>
            </a:p>
            <a:p>
              <a:pPr algn="l">
                <a:spcBef>
                  <a:spcPct val="20000"/>
                </a:spcBef>
                <a:buSzPct val="85000"/>
              </a:pPr>
              <a:endParaRPr lang="es-ES">
                <a:solidFill>
                  <a:schemeClr val="tx2"/>
                </a:solidFill>
              </a:endParaRPr>
            </a:p>
            <a:p>
              <a:pPr algn="l">
                <a:spcBef>
                  <a:spcPct val="20000"/>
                </a:spcBef>
                <a:buSzPct val="85000"/>
              </a:pPr>
              <a:endParaRPr lang="es-ES">
                <a:solidFill>
                  <a:schemeClr val="tx2"/>
                </a:solidFill>
              </a:endParaRPr>
            </a:p>
          </p:txBody>
        </p:sp>
        <p:sp>
          <p:nvSpPr>
            <p:cNvPr id="15378" name="Rectangle 17"/>
            <p:cNvSpPr>
              <a:spLocks noChangeArrowheads="1"/>
            </p:cNvSpPr>
            <p:nvPr/>
          </p:nvSpPr>
          <p:spPr bwMode="auto">
            <a:xfrm>
              <a:off x="4176" y="1252"/>
              <a:ext cx="633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endParaRPr lang="es-PE" b="1">
                <a:solidFill>
                  <a:schemeClr val="tx2"/>
                </a:solidFill>
              </a:endParaRPr>
            </a:p>
            <a:p>
              <a:pPr algn="l">
                <a:spcBef>
                  <a:spcPct val="20000"/>
                </a:spcBef>
                <a:buSzPct val="85000"/>
              </a:pPr>
              <a:r>
                <a:rPr lang="es-PE" b="1">
                  <a:solidFill>
                    <a:schemeClr val="tx2"/>
                  </a:solidFill>
                </a:rPr>
                <a:t>Total</a:t>
              </a:r>
              <a:endParaRPr lang="es-ES" b="1">
                <a:solidFill>
                  <a:schemeClr val="tx2"/>
                </a:solidFill>
              </a:endParaRPr>
            </a:p>
          </p:txBody>
        </p:sp>
        <p:sp>
          <p:nvSpPr>
            <p:cNvPr id="15379" name="Rectangle 18"/>
            <p:cNvSpPr>
              <a:spLocks noChangeArrowheads="1"/>
            </p:cNvSpPr>
            <p:nvPr/>
          </p:nvSpPr>
          <p:spPr bwMode="auto">
            <a:xfrm>
              <a:off x="2909" y="1252"/>
              <a:ext cx="1267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endParaRPr lang="es-PE" b="1">
                <a:solidFill>
                  <a:schemeClr val="tx2"/>
                </a:solidFill>
              </a:endParaRPr>
            </a:p>
            <a:p>
              <a:pPr algn="l">
                <a:spcBef>
                  <a:spcPct val="20000"/>
                </a:spcBef>
                <a:buSzPct val="85000"/>
              </a:pPr>
              <a:r>
                <a:rPr lang="es-ES" b="1">
                  <a:solidFill>
                    <a:schemeClr val="tx2"/>
                  </a:solidFill>
                </a:rPr>
                <a:t>No desarrolló enfermedad </a:t>
              </a:r>
              <a:r>
                <a:rPr lang="es-PE" b="1">
                  <a:solidFill>
                    <a:schemeClr val="tx2"/>
                  </a:solidFill>
                </a:rPr>
                <a:t>   </a:t>
              </a:r>
              <a:r>
                <a:rPr lang="es-ES" b="1">
                  <a:solidFill>
                    <a:schemeClr val="tx2"/>
                  </a:solidFill>
                </a:rPr>
                <a:t>(-)</a:t>
              </a:r>
            </a:p>
          </p:txBody>
        </p:sp>
        <p:sp>
          <p:nvSpPr>
            <p:cNvPr id="15380" name="Rectangle 19"/>
            <p:cNvSpPr>
              <a:spLocks noChangeArrowheads="1"/>
            </p:cNvSpPr>
            <p:nvPr/>
          </p:nvSpPr>
          <p:spPr bwMode="auto">
            <a:xfrm>
              <a:off x="1872" y="1252"/>
              <a:ext cx="1037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s-PE" b="1">
                <a:solidFill>
                  <a:schemeClr val="tx2"/>
                </a:solidFill>
              </a:endParaRPr>
            </a:p>
            <a:p>
              <a:pPr algn="l" eaLnBrk="0" hangingPunct="0"/>
              <a:r>
                <a:rPr lang="es-ES" b="1">
                  <a:solidFill>
                    <a:schemeClr val="tx2"/>
                  </a:solidFill>
                </a:rPr>
                <a:t>Desarrolló</a:t>
              </a:r>
              <a:r>
                <a:rPr lang="es-PE" b="1">
                  <a:solidFill>
                    <a:schemeClr val="tx2"/>
                  </a:solidFill>
                </a:rPr>
                <a:t>     </a:t>
              </a:r>
              <a:r>
                <a:rPr lang="es-ES" b="1">
                  <a:solidFill>
                    <a:schemeClr val="tx2"/>
                  </a:solidFill>
                </a:rPr>
                <a:t>enfermedad </a:t>
              </a:r>
              <a:r>
                <a:rPr lang="es-PE" b="1">
                  <a:solidFill>
                    <a:schemeClr val="tx2"/>
                  </a:solidFill>
                </a:rPr>
                <a:t>       </a:t>
              </a:r>
              <a:r>
                <a:rPr lang="es-ES" b="1">
                  <a:solidFill>
                    <a:schemeClr val="tx2"/>
                  </a:solidFill>
                </a:rPr>
                <a:t>(+)</a:t>
              </a:r>
            </a:p>
          </p:txBody>
        </p:sp>
        <p:sp>
          <p:nvSpPr>
            <p:cNvPr id="15381" name="Rectangle 20"/>
            <p:cNvSpPr>
              <a:spLocks noChangeArrowheads="1"/>
            </p:cNvSpPr>
            <p:nvPr/>
          </p:nvSpPr>
          <p:spPr bwMode="auto">
            <a:xfrm>
              <a:off x="1008" y="1252"/>
              <a:ext cx="86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endParaRPr lang="es-PE"/>
            </a:p>
          </p:txBody>
        </p:sp>
        <p:sp>
          <p:nvSpPr>
            <p:cNvPr id="15382" name="Line 21"/>
            <p:cNvSpPr>
              <a:spLocks noChangeShapeType="1"/>
            </p:cNvSpPr>
            <p:nvPr/>
          </p:nvSpPr>
          <p:spPr bwMode="auto">
            <a:xfrm>
              <a:off x="1008" y="1252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83" name="Line 22"/>
            <p:cNvSpPr>
              <a:spLocks noChangeShapeType="1"/>
            </p:cNvSpPr>
            <p:nvPr/>
          </p:nvSpPr>
          <p:spPr bwMode="auto">
            <a:xfrm>
              <a:off x="1008" y="2244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84" name="Line 23"/>
            <p:cNvSpPr>
              <a:spLocks noChangeShapeType="1"/>
            </p:cNvSpPr>
            <p:nvPr/>
          </p:nvSpPr>
          <p:spPr bwMode="auto">
            <a:xfrm>
              <a:off x="1008" y="2845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85" name="Line 24"/>
            <p:cNvSpPr>
              <a:spLocks noChangeShapeType="1"/>
            </p:cNvSpPr>
            <p:nvPr/>
          </p:nvSpPr>
          <p:spPr bwMode="auto">
            <a:xfrm>
              <a:off x="1008" y="3456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86" name="Line 25"/>
            <p:cNvSpPr>
              <a:spLocks noChangeShapeType="1"/>
            </p:cNvSpPr>
            <p:nvPr/>
          </p:nvSpPr>
          <p:spPr bwMode="auto">
            <a:xfrm>
              <a:off x="1008" y="1252"/>
              <a:ext cx="0" cy="22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87" name="Line 26"/>
            <p:cNvSpPr>
              <a:spLocks noChangeShapeType="1"/>
            </p:cNvSpPr>
            <p:nvPr/>
          </p:nvSpPr>
          <p:spPr bwMode="auto">
            <a:xfrm>
              <a:off x="1872" y="1252"/>
              <a:ext cx="0" cy="2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88" name="Line 27"/>
            <p:cNvSpPr>
              <a:spLocks noChangeShapeType="1"/>
            </p:cNvSpPr>
            <p:nvPr/>
          </p:nvSpPr>
          <p:spPr bwMode="auto">
            <a:xfrm>
              <a:off x="2909" y="1252"/>
              <a:ext cx="0" cy="2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>
              <a:off x="4176" y="1252"/>
              <a:ext cx="0" cy="2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90" name="Line 29"/>
            <p:cNvSpPr>
              <a:spLocks noChangeShapeType="1"/>
            </p:cNvSpPr>
            <p:nvPr/>
          </p:nvSpPr>
          <p:spPr bwMode="auto">
            <a:xfrm>
              <a:off x="4809" y="1252"/>
              <a:ext cx="0" cy="2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91" name="Line 30"/>
            <p:cNvSpPr>
              <a:spLocks noChangeShapeType="1"/>
            </p:cNvSpPr>
            <p:nvPr/>
          </p:nvSpPr>
          <p:spPr bwMode="auto">
            <a:xfrm>
              <a:off x="5760" y="1252"/>
              <a:ext cx="0" cy="220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5392" name="Text Box 31"/>
            <p:cNvSpPr txBox="1">
              <a:spLocks noChangeArrowheads="1"/>
            </p:cNvSpPr>
            <p:nvPr/>
          </p:nvSpPr>
          <p:spPr bwMode="auto">
            <a:xfrm>
              <a:off x="816" y="3600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PE" b="1">
                  <a:solidFill>
                    <a:schemeClr val="bg2"/>
                  </a:solidFill>
                  <a:cs typeface="Times New Roman" pitchFamily="18" charset="0"/>
                </a:rPr>
                <a:t> </a:t>
              </a:r>
              <a:endParaRPr lang="es-ES">
                <a:solidFill>
                  <a:schemeClr val="bg2"/>
                </a:solidFill>
              </a:endParaRPr>
            </a:p>
          </p:txBody>
        </p:sp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336" y="240"/>
              <a:ext cx="5136" cy="28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spcBef>
                  <a:spcPct val="50000"/>
                </a:spcBef>
              </a:pPr>
              <a:r>
                <a:rPr lang="es-PE" sz="2400" b="1">
                  <a:solidFill>
                    <a:schemeClr val="bg2"/>
                  </a:solidFill>
                  <a:latin typeface="Copperplate Gothic Light" pitchFamily="34" charset="0"/>
                </a:rPr>
                <a:t>ESTUDIO COMPARATIVO DE CAUSA A EFECTO</a:t>
              </a:r>
              <a:endParaRPr lang="es-ES" sz="2400" b="1">
                <a:solidFill>
                  <a:schemeClr val="bg2"/>
                </a:solidFill>
                <a:latin typeface="Copperplate Gothic Light" pitchFamily="34" charset="0"/>
              </a:endParaRPr>
            </a:p>
          </p:txBody>
        </p:sp>
      </p:grpSp>
      <p:sp>
        <p:nvSpPr>
          <p:cNvPr id="34" name="3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2127D-D8BA-4DE0-A535-BBC9BD0F02B7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381000"/>
            <a:ext cx="8686800" cy="6172200"/>
            <a:chOff x="144" y="240"/>
            <a:chExt cx="5472" cy="3888"/>
          </a:xfrm>
        </p:grpSpPr>
        <p:sp>
          <p:nvSpPr>
            <p:cNvPr id="16388" name="AutoShape 3"/>
            <p:cNvSpPr>
              <a:spLocks noChangeArrowheads="1"/>
            </p:cNvSpPr>
            <p:nvPr/>
          </p:nvSpPr>
          <p:spPr bwMode="auto">
            <a:xfrm>
              <a:off x="144" y="1776"/>
              <a:ext cx="1488" cy="1392"/>
            </a:xfrm>
            <a:prstGeom prst="rightArrowCallout">
              <a:avLst>
                <a:gd name="adj1" fmla="val 36667"/>
                <a:gd name="adj2" fmla="val 48611"/>
                <a:gd name="adj3" fmla="val 17816"/>
                <a:gd name="adj4" fmla="val 79167"/>
              </a:avLst>
            </a:pr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es-ES" sz="1600" b="1" dirty="0">
                <a:solidFill>
                  <a:schemeClr val="folHlink"/>
                </a:solidFill>
                <a:latin typeface="Copperplate Gothic Light" pitchFamily="34" charset="0"/>
              </a:endParaRPr>
            </a:p>
            <a:p>
              <a:pPr algn="l" eaLnBrk="0" hangingPunct="0"/>
              <a:endParaRPr lang="es-PE" sz="1600" b="1" dirty="0">
                <a:solidFill>
                  <a:schemeClr val="folHlink"/>
                </a:solidFill>
                <a:latin typeface="Copperplate Gothic Light" pitchFamily="34" charset="0"/>
              </a:endParaRPr>
            </a:p>
            <a:p>
              <a:pPr algn="l" eaLnBrk="0" hangingPunct="0"/>
              <a:r>
                <a:rPr lang="es-ES" b="1" dirty="0">
                  <a:solidFill>
                    <a:srgbClr val="002060"/>
                  </a:solidFill>
                  <a:latin typeface="Copperplate Gothic Light" pitchFamily="34" charset="0"/>
                </a:rPr>
                <a:t>LUEGO </a:t>
              </a:r>
            </a:p>
            <a:p>
              <a:pPr algn="l" eaLnBrk="0" hangingPunct="0"/>
              <a:r>
                <a:rPr lang="es-ES" b="1" dirty="0">
                  <a:solidFill>
                    <a:srgbClr val="002060"/>
                  </a:solidFill>
                  <a:latin typeface="Copperplate Gothic Light" pitchFamily="34" charset="0"/>
                </a:rPr>
                <a:t>MIDA EXPOSICION </a:t>
              </a:r>
              <a:endParaRPr lang="es-PE" b="1" dirty="0">
                <a:solidFill>
                  <a:srgbClr val="002060"/>
                </a:solidFill>
                <a:latin typeface="Copperplate Gothic Light" pitchFamily="34" charset="0"/>
              </a:endParaRPr>
            </a:p>
            <a:p>
              <a:pPr algn="l" eaLnBrk="0" hangingPunct="0"/>
              <a:r>
                <a:rPr lang="es-ES" b="1" dirty="0">
                  <a:solidFill>
                    <a:srgbClr val="002060"/>
                  </a:solidFill>
                  <a:latin typeface="Copperplate Gothic Light" pitchFamily="34" charset="0"/>
                </a:rPr>
                <a:t>PREVIA</a:t>
              </a:r>
            </a:p>
          </p:txBody>
        </p:sp>
        <p:sp>
          <p:nvSpPr>
            <p:cNvPr id="16389" name="AutoShape 4"/>
            <p:cNvSpPr>
              <a:spLocks noChangeArrowheads="1"/>
            </p:cNvSpPr>
            <p:nvPr/>
          </p:nvSpPr>
          <p:spPr bwMode="auto">
            <a:xfrm>
              <a:off x="2915" y="700"/>
              <a:ext cx="2269" cy="548"/>
            </a:xfrm>
            <a:prstGeom prst="downArrowCallout">
              <a:avLst>
                <a:gd name="adj1" fmla="val 103513"/>
                <a:gd name="adj2" fmla="val 103513"/>
                <a:gd name="adj3" fmla="val 16667"/>
                <a:gd name="adj4" fmla="val 66667"/>
              </a:avLst>
            </a:pr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sz="2000" b="1" dirty="0">
                  <a:solidFill>
                    <a:srgbClr val="002060"/>
                  </a:solidFill>
                  <a:latin typeface="Copperplate Gothic Light" pitchFamily="34" charset="0"/>
                </a:rPr>
                <a:t>PRIMERO SELECCIONE</a:t>
              </a:r>
            </a:p>
            <a:p>
              <a:pPr algn="l" eaLnBrk="0" hangingPunct="0"/>
              <a:endParaRPr lang="es-ES" sz="2000" b="1" dirty="0">
                <a:solidFill>
                  <a:schemeClr val="folHlink"/>
                </a:solidFill>
                <a:latin typeface="Copperplate Gothic Light" pitchFamily="34" charset="0"/>
              </a:endParaRPr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4080" y="2985"/>
              <a:ext cx="120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s-PE" sz="2000" b="1"/>
                <a:t>B+D</a:t>
              </a:r>
              <a:endParaRPr lang="es-ES" sz="2000" b="1"/>
            </a:p>
          </p:txBody>
        </p:sp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>
              <a:off x="3210" y="2985"/>
              <a:ext cx="87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s-PE" sz="2000" b="1"/>
                <a:t>A+C</a:t>
              </a:r>
              <a:endParaRPr lang="es-ES" sz="2000" b="1"/>
            </a:p>
          </p:txBody>
        </p:sp>
        <p:sp>
          <p:nvSpPr>
            <p:cNvPr id="16392" name="Rectangle 7"/>
            <p:cNvSpPr>
              <a:spLocks noChangeArrowheads="1"/>
            </p:cNvSpPr>
            <p:nvPr/>
          </p:nvSpPr>
          <p:spPr bwMode="auto">
            <a:xfrm>
              <a:off x="1680" y="2985"/>
              <a:ext cx="153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s-PE" sz="2000" b="1"/>
                <a:t>TOTAL</a:t>
              </a:r>
              <a:endParaRPr lang="es-ES" sz="2000" b="1"/>
            </a:p>
          </p:txBody>
        </p: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>
              <a:off x="4080" y="2544"/>
              <a:ext cx="120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SzPct val="85000"/>
              </a:pPr>
              <a:r>
                <a:rPr lang="es-PE" sz="2000" b="1"/>
                <a:t>D</a:t>
              </a:r>
              <a:endParaRPr lang="es-ES" sz="2000" b="1"/>
            </a:p>
          </p:txBody>
        </p:sp>
        <p:sp>
          <p:nvSpPr>
            <p:cNvPr id="16394" name="Rectangle 9"/>
            <p:cNvSpPr>
              <a:spLocks noChangeArrowheads="1"/>
            </p:cNvSpPr>
            <p:nvPr/>
          </p:nvSpPr>
          <p:spPr bwMode="auto">
            <a:xfrm>
              <a:off x="3120" y="2544"/>
              <a:ext cx="870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SzPct val="85000"/>
              </a:pPr>
              <a:r>
                <a:rPr lang="es-PE" sz="2000" b="1"/>
                <a:t>C</a:t>
              </a:r>
              <a:endParaRPr lang="es-ES" sz="2000" b="1"/>
            </a:p>
          </p:txBody>
        </p:sp>
        <p:sp>
          <p:nvSpPr>
            <p:cNvPr id="16395" name="Rectangle 10"/>
            <p:cNvSpPr>
              <a:spLocks noChangeArrowheads="1"/>
            </p:cNvSpPr>
            <p:nvPr/>
          </p:nvSpPr>
          <p:spPr bwMode="auto">
            <a:xfrm>
              <a:off x="1680" y="2438"/>
              <a:ext cx="153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sz="2000" b="1" i="1"/>
                <a:t>No expuestos</a:t>
              </a:r>
            </a:p>
            <a:p>
              <a:pPr algn="l">
                <a:spcBef>
                  <a:spcPct val="20000"/>
                </a:spcBef>
                <a:buSzPct val="85000"/>
              </a:pPr>
              <a:endParaRPr lang="es-ES" sz="2000" b="1"/>
            </a:p>
          </p:txBody>
        </p:sp>
        <p:sp>
          <p:nvSpPr>
            <p:cNvPr id="16396" name="Rectangle 11"/>
            <p:cNvSpPr>
              <a:spLocks noChangeArrowheads="1"/>
            </p:cNvSpPr>
            <p:nvPr/>
          </p:nvSpPr>
          <p:spPr bwMode="auto">
            <a:xfrm>
              <a:off x="4080" y="1891"/>
              <a:ext cx="120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SzPct val="85000"/>
              </a:pPr>
              <a:r>
                <a:rPr lang="es-PE" sz="2000" b="1"/>
                <a:t>B</a:t>
              </a:r>
              <a:endParaRPr lang="es-ES" sz="2000" b="1"/>
            </a:p>
          </p:txBody>
        </p:sp>
        <p:sp>
          <p:nvSpPr>
            <p:cNvPr id="16397" name="Rectangle 12"/>
            <p:cNvSpPr>
              <a:spLocks noChangeArrowheads="1"/>
            </p:cNvSpPr>
            <p:nvPr/>
          </p:nvSpPr>
          <p:spPr bwMode="auto">
            <a:xfrm>
              <a:off x="3210" y="1891"/>
              <a:ext cx="87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SzPct val="85000"/>
              </a:pPr>
              <a:r>
                <a:rPr lang="es-PE" sz="2000" b="1" i="1">
                  <a:solidFill>
                    <a:srgbClr val="FFFFFF"/>
                  </a:solidFill>
                </a:rPr>
                <a:t>A</a:t>
              </a:r>
              <a:endParaRPr lang="es-ES" sz="2000" b="1" i="1">
                <a:solidFill>
                  <a:srgbClr val="FFFFFF"/>
                </a:solidFill>
              </a:endParaRPr>
            </a:p>
          </p:txBody>
        </p:sp>
        <p:sp>
          <p:nvSpPr>
            <p:cNvPr id="16398" name="Rectangle 13"/>
            <p:cNvSpPr>
              <a:spLocks noChangeArrowheads="1"/>
            </p:cNvSpPr>
            <p:nvPr/>
          </p:nvSpPr>
          <p:spPr bwMode="auto">
            <a:xfrm>
              <a:off x="1680" y="1891"/>
              <a:ext cx="153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sz="2000" b="1" i="1"/>
                <a:t>Expuestos</a:t>
              </a:r>
            </a:p>
            <a:p>
              <a:pPr algn="l">
                <a:spcBef>
                  <a:spcPct val="20000"/>
                </a:spcBef>
                <a:buSzPct val="85000"/>
              </a:pPr>
              <a:endParaRPr lang="es-ES" sz="2000" b="1"/>
            </a:p>
          </p:txBody>
        </p:sp>
        <p:sp>
          <p:nvSpPr>
            <p:cNvPr id="16399" name="Rectangle 14"/>
            <p:cNvSpPr>
              <a:spLocks noChangeArrowheads="1"/>
            </p:cNvSpPr>
            <p:nvPr/>
          </p:nvSpPr>
          <p:spPr bwMode="auto">
            <a:xfrm>
              <a:off x="4080" y="1344"/>
              <a:ext cx="120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s-ES" sz="2000" b="1" i="1">
                  <a:solidFill>
                    <a:srgbClr val="FFFFFF"/>
                  </a:solidFill>
                </a:rPr>
                <a:t>CONTROLES</a:t>
              </a:r>
            </a:p>
            <a:p>
              <a:pPr algn="l">
                <a:spcBef>
                  <a:spcPct val="20000"/>
                </a:spcBef>
                <a:buSzPct val="85000"/>
              </a:pPr>
              <a:endParaRPr lang="es-ES" sz="2000" b="1"/>
            </a:p>
          </p:txBody>
        </p:sp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3210" y="1344"/>
              <a:ext cx="87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r>
                <a:rPr lang="es-ES" sz="2000" b="1" i="1">
                  <a:solidFill>
                    <a:srgbClr val="FFFFFF"/>
                  </a:solidFill>
                </a:rPr>
                <a:t>CASOS</a:t>
              </a:r>
            </a:p>
          </p:txBody>
        </p:sp>
        <p:sp>
          <p:nvSpPr>
            <p:cNvPr id="16401" name="Rectangle 16"/>
            <p:cNvSpPr>
              <a:spLocks noChangeArrowheads="1"/>
            </p:cNvSpPr>
            <p:nvPr/>
          </p:nvSpPr>
          <p:spPr bwMode="auto">
            <a:xfrm>
              <a:off x="1680" y="1344"/>
              <a:ext cx="153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SzPct val="85000"/>
              </a:pPr>
              <a:endParaRPr lang="es-PE" sz="2000" b="1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>
              <a:off x="1680" y="1344"/>
              <a:ext cx="3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>
              <a:off x="1680" y="1891"/>
              <a:ext cx="3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04" name="Line 19"/>
            <p:cNvSpPr>
              <a:spLocks noChangeShapeType="1"/>
            </p:cNvSpPr>
            <p:nvPr/>
          </p:nvSpPr>
          <p:spPr bwMode="auto">
            <a:xfrm>
              <a:off x="1680" y="2438"/>
              <a:ext cx="3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>
              <a:off x="1680" y="2985"/>
              <a:ext cx="3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>
              <a:off x="1680" y="3600"/>
              <a:ext cx="3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>
              <a:off x="1680" y="1344"/>
              <a:ext cx="0" cy="22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>
              <a:off x="3210" y="1344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>
              <a:off x="4080" y="1344"/>
              <a:ext cx="0" cy="2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>
              <a:off x="5280" y="1344"/>
              <a:ext cx="0" cy="22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6411" name="Text Box 26"/>
            <p:cNvSpPr txBox="1">
              <a:spLocks noChangeArrowheads="1"/>
            </p:cNvSpPr>
            <p:nvPr/>
          </p:nvSpPr>
          <p:spPr bwMode="auto">
            <a:xfrm>
              <a:off x="2544" y="3801"/>
              <a:ext cx="1584" cy="327"/>
            </a:xfrm>
            <a:prstGeom prst="rect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spcBef>
                  <a:spcPct val="50000"/>
                </a:spcBef>
              </a:pPr>
              <a:r>
                <a:rPr lang="es-PE">
                  <a:solidFill>
                    <a:schemeClr val="bg2"/>
                  </a:solidFill>
                </a:rPr>
                <a:t>OR=  AD / BC</a:t>
              </a:r>
              <a:endParaRPr lang="es-ES">
                <a:solidFill>
                  <a:schemeClr val="bg2"/>
                </a:solidFill>
              </a:endParaRPr>
            </a:p>
          </p:txBody>
        </p:sp>
        <p:sp>
          <p:nvSpPr>
            <p:cNvPr id="16412" name="Text Box 27"/>
            <p:cNvSpPr txBox="1">
              <a:spLocks noChangeArrowheads="1"/>
            </p:cNvSpPr>
            <p:nvPr/>
          </p:nvSpPr>
          <p:spPr bwMode="auto">
            <a:xfrm>
              <a:off x="192" y="240"/>
              <a:ext cx="5424" cy="28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spcBef>
                  <a:spcPct val="50000"/>
                </a:spcBef>
              </a:pPr>
              <a:r>
                <a:rPr lang="es-PE" sz="2400" b="1">
                  <a:solidFill>
                    <a:schemeClr val="bg2"/>
                  </a:solidFill>
                  <a:latin typeface="Copperplate Gothic Light" pitchFamily="34" charset="0"/>
                </a:rPr>
                <a:t>ESTUDIO COMPARATIVO DE EFECTO A CAUSA</a:t>
              </a:r>
              <a:endParaRPr lang="es-ES" sz="2400" b="1">
                <a:solidFill>
                  <a:schemeClr val="bg2"/>
                </a:solidFill>
                <a:latin typeface="Copperplate Gothic Light" pitchFamily="34" charset="0"/>
              </a:endParaRPr>
            </a:p>
          </p:txBody>
        </p:sp>
      </p:grp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9C9DC-E42A-4929-91A5-F7CB9AA1DB1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dirty="0"/>
              <a:t>DESCRIPTIVO PURO</a:t>
            </a:r>
            <a:endParaRPr lang="es-ES_tradnl" sz="3600" dirty="0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2895600" y="1600200"/>
            <a:ext cx="3200400" cy="3733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495800" y="1905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105400" y="2590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352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1054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191000" y="4191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953000" y="2057400"/>
            <a:ext cx="1828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638800" y="2743200"/>
            <a:ext cx="114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562600" y="3886200"/>
            <a:ext cx="1447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724400" y="4419600"/>
            <a:ext cx="1752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1828800" y="2514600"/>
            <a:ext cx="1676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1600200" y="3581400"/>
            <a:ext cx="1676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858000" y="1752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858000" y="251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010400" y="3657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477000" y="4114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371600" y="220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1430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209800" y="594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UN SOLO ESPACIO = 100%</a:t>
            </a:r>
            <a:endParaRPr lang="es-ES_tradnl" sz="2400" b="1"/>
          </a:p>
        </p:txBody>
      </p:sp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C0466-34BF-4E44-BFD9-3323E66A3328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dirty="0"/>
              <a:t>DESCRIPTIVO RELACION</a:t>
            </a:r>
            <a:endParaRPr lang="es-ES_tradnl" sz="3600" dirty="0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2895600" y="1600200"/>
            <a:ext cx="3200400" cy="3733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343400" y="1752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105400" y="2590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352800" y="3352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105400" y="3657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191000" y="4191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953000" y="1905000"/>
            <a:ext cx="1828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638800" y="2895600"/>
            <a:ext cx="114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638800" y="3962400"/>
            <a:ext cx="1447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724400" y="4648200"/>
            <a:ext cx="16764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1828800" y="2514600"/>
            <a:ext cx="1676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1676400" y="3581400"/>
            <a:ext cx="16002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858000" y="1600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934200" y="266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162800" y="3733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553200" y="502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371600" y="220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1430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X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 flipV="1">
            <a:off x="1905000" y="1828800"/>
            <a:ext cx="1676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1371600" y="1524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1752600" y="3733800"/>
            <a:ext cx="15240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1430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>
            <a:off x="4800600" y="4419600"/>
            <a:ext cx="1752600" cy="152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6629400" y="4343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 flipV="1">
            <a:off x="5638800" y="3505200"/>
            <a:ext cx="1447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61" name="Text Box 30"/>
          <p:cNvSpPr txBox="1">
            <a:spLocks noChangeArrowheads="1"/>
          </p:cNvSpPr>
          <p:nvPr/>
        </p:nvSpPr>
        <p:spPr bwMode="auto">
          <a:xfrm>
            <a:off x="69342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 flipV="1">
            <a:off x="5638800" y="2514600"/>
            <a:ext cx="1219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 flipV="1">
            <a:off x="4800600" y="1447800"/>
            <a:ext cx="1752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8464" name="Text Box 33"/>
          <p:cNvSpPr txBox="1">
            <a:spLocks noChangeArrowheads="1"/>
          </p:cNvSpPr>
          <p:nvPr/>
        </p:nvSpPr>
        <p:spPr bwMode="auto">
          <a:xfrm>
            <a:off x="6705600" y="106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65" name="Text Box 34"/>
          <p:cNvSpPr txBox="1">
            <a:spLocks noChangeArrowheads="1"/>
          </p:cNvSpPr>
          <p:nvPr/>
        </p:nvSpPr>
        <p:spPr bwMode="auto">
          <a:xfrm>
            <a:off x="70866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Y</a:t>
            </a:r>
            <a:r>
              <a:rPr lang="es-ES" sz="2400" b="1" baseline="-25000"/>
              <a:t>i</a:t>
            </a:r>
            <a:endParaRPr lang="es-ES_tradnl" sz="2400" b="1" baseline="-25000"/>
          </a:p>
        </p:txBody>
      </p:sp>
      <p:sp>
        <p:nvSpPr>
          <p:cNvPr id="18466" name="Text Box 35"/>
          <p:cNvSpPr txBox="1">
            <a:spLocks noChangeArrowheads="1"/>
          </p:cNvSpPr>
          <p:nvPr/>
        </p:nvSpPr>
        <p:spPr bwMode="auto">
          <a:xfrm>
            <a:off x="2209800" y="594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UN SOLO ESPACIO = 100%</a:t>
            </a:r>
            <a:endParaRPr lang="es-ES_tradnl" sz="2400" b="1"/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1B436-915A-4A32-AFF4-1CB8F633BE1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/>
              <a:t>COMPARATIVO</a:t>
            </a:r>
            <a:endParaRPr lang="es-ES_tradnl" sz="3600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1066800" y="1981200"/>
            <a:ext cx="1752600" cy="2514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133600" y="28956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1371600" y="2971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1752600" y="3733800"/>
            <a:ext cx="457200" cy="457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4" name="Text Box 22"/>
          <p:cNvSpPr txBox="1">
            <a:spLocks noChangeArrowheads="1"/>
          </p:cNvSpPr>
          <p:nvPr/>
        </p:nvSpPr>
        <p:spPr bwMode="auto">
          <a:xfrm>
            <a:off x="2209800" y="594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DOS O MAS ESPACIOS</a:t>
            </a:r>
            <a:endParaRPr lang="es-ES_tradnl" sz="2400" b="1"/>
          </a:p>
        </p:txBody>
      </p:sp>
      <p:sp>
        <p:nvSpPr>
          <p:cNvPr id="19465" name="Oval 23"/>
          <p:cNvSpPr>
            <a:spLocks noChangeArrowheads="1"/>
          </p:cNvSpPr>
          <p:nvPr/>
        </p:nvSpPr>
        <p:spPr bwMode="auto">
          <a:xfrm>
            <a:off x="3429000" y="1981200"/>
            <a:ext cx="1752600" cy="2514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6" name="AutoShape 24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7" name="AutoShape 26"/>
          <p:cNvSpPr>
            <a:spLocks noChangeArrowheads="1"/>
          </p:cNvSpPr>
          <p:nvPr/>
        </p:nvSpPr>
        <p:spPr bwMode="auto">
          <a:xfrm>
            <a:off x="3733800" y="28956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8" name="AutoShape 27"/>
          <p:cNvSpPr>
            <a:spLocks noChangeArrowheads="1"/>
          </p:cNvSpPr>
          <p:nvPr/>
        </p:nvSpPr>
        <p:spPr bwMode="auto">
          <a:xfrm>
            <a:off x="4419600" y="3124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69" name="AutoShape 28"/>
          <p:cNvSpPr>
            <a:spLocks noChangeArrowheads="1"/>
          </p:cNvSpPr>
          <p:nvPr/>
        </p:nvSpPr>
        <p:spPr bwMode="auto">
          <a:xfrm>
            <a:off x="3886200" y="3581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70" name="Oval 29"/>
          <p:cNvSpPr>
            <a:spLocks noChangeArrowheads="1"/>
          </p:cNvSpPr>
          <p:nvPr/>
        </p:nvSpPr>
        <p:spPr bwMode="auto">
          <a:xfrm>
            <a:off x="6629400" y="1981200"/>
            <a:ext cx="1752600" cy="2514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71" name="Text Box 30"/>
          <p:cNvSpPr txBox="1">
            <a:spLocks noChangeArrowheads="1"/>
          </p:cNvSpPr>
          <p:nvPr/>
        </p:nvSpPr>
        <p:spPr bwMode="auto">
          <a:xfrm>
            <a:off x="5410200" y="2971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200"/>
              <a:t>. . .</a:t>
            </a:r>
            <a:endParaRPr lang="es-ES_tradnl" sz="3200"/>
          </a:p>
        </p:txBody>
      </p:sp>
      <p:sp>
        <p:nvSpPr>
          <p:cNvPr id="19472" name="Text Box 31"/>
          <p:cNvSpPr txBox="1">
            <a:spLocks noChangeArrowheads="1"/>
          </p:cNvSpPr>
          <p:nvPr/>
        </p:nvSpPr>
        <p:spPr bwMode="auto">
          <a:xfrm>
            <a:off x="14478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A</a:t>
            </a:r>
            <a:endParaRPr lang="es-ES_tradnl" sz="2400" b="1"/>
          </a:p>
        </p:txBody>
      </p:sp>
      <p:sp>
        <p:nvSpPr>
          <p:cNvPr id="19473" name="Text Box 32"/>
          <p:cNvSpPr txBox="1">
            <a:spLocks noChangeArrowheads="1"/>
          </p:cNvSpPr>
          <p:nvPr/>
        </p:nvSpPr>
        <p:spPr bwMode="auto">
          <a:xfrm>
            <a:off x="38862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B</a:t>
            </a:r>
            <a:endParaRPr lang="es-ES_tradnl" sz="2400" b="1"/>
          </a:p>
        </p:txBody>
      </p:sp>
      <p:sp>
        <p:nvSpPr>
          <p:cNvPr id="19474" name="Text Box 33"/>
          <p:cNvSpPr txBox="1">
            <a:spLocks noChangeArrowheads="1"/>
          </p:cNvSpPr>
          <p:nvPr/>
        </p:nvSpPr>
        <p:spPr bwMode="auto">
          <a:xfrm>
            <a:off x="70104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K</a:t>
            </a:r>
            <a:r>
              <a:rPr lang="es-ES" sz="2400" b="1" baseline="-25000"/>
              <a:t>j</a:t>
            </a:r>
            <a:endParaRPr lang="es-ES_tradnl" sz="2400" b="1" baseline="-25000"/>
          </a:p>
        </p:txBody>
      </p:sp>
      <p:sp>
        <p:nvSpPr>
          <p:cNvPr id="19475" name="AutoShape 34"/>
          <p:cNvSpPr>
            <a:spLocks noChangeArrowheads="1"/>
          </p:cNvSpPr>
          <p:nvPr/>
        </p:nvSpPr>
        <p:spPr bwMode="auto">
          <a:xfrm>
            <a:off x="7315200" y="22098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76" name="AutoShape 35"/>
          <p:cNvSpPr>
            <a:spLocks noChangeArrowheads="1"/>
          </p:cNvSpPr>
          <p:nvPr/>
        </p:nvSpPr>
        <p:spPr bwMode="auto">
          <a:xfrm>
            <a:off x="6858000" y="2743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77" name="AutoShape 36"/>
          <p:cNvSpPr>
            <a:spLocks noChangeArrowheads="1"/>
          </p:cNvSpPr>
          <p:nvPr/>
        </p:nvSpPr>
        <p:spPr bwMode="auto">
          <a:xfrm>
            <a:off x="7696200" y="3124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9478" name="AutoShape 37"/>
          <p:cNvSpPr>
            <a:spLocks noChangeArrowheads="1"/>
          </p:cNvSpPr>
          <p:nvPr/>
        </p:nvSpPr>
        <p:spPr bwMode="auto">
          <a:xfrm>
            <a:off x="7162800" y="3505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4" name="2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94650-4587-474F-A21B-E4A789728E3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990600"/>
            <a:ext cx="6172200" cy="9906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/>
              <a:t>EXPERIMENTALES</a:t>
            </a:r>
            <a:br>
              <a:rPr lang="es-ES" sz="3200" dirty="0" smtClean="0"/>
            </a:br>
            <a:r>
              <a:rPr lang="es-ES" sz="3200" dirty="0" smtClean="0"/>
              <a:t>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Hernández</a:t>
            </a:r>
            <a:r>
              <a:rPr lang="en-US" sz="2400" i="1" dirty="0" smtClean="0"/>
              <a:t>, 2014)</a:t>
            </a:r>
            <a:endParaRPr lang="es-ES" sz="2400" i="1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3124200"/>
            <a:ext cx="2590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 EXPERIMENTO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76600" y="3124200"/>
            <a:ext cx="2590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CUASI</a:t>
            </a:r>
            <a:br>
              <a:rPr lang="es-E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EXPERIMENTO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172200" y="3124200"/>
            <a:ext cx="2590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EXPERIMENTO</a:t>
            </a:r>
            <a:br>
              <a:rPr lang="es-E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PURO</a:t>
            </a:r>
            <a:endParaRPr lang="es-E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4572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1752600" y="2209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6629400" y="2133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auto">
          <a:xfrm>
            <a:off x="838200" y="4419600"/>
            <a:ext cx="1676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Arial" charset="0"/>
              </a:rPr>
              <a:t>COMPARACION</a:t>
            </a:r>
          </a:p>
          <a:p>
            <a:r>
              <a:rPr lang="en-US" sz="1400">
                <a:latin typeface="Arial" charset="0"/>
              </a:rPr>
              <a:t>CON UN</a:t>
            </a:r>
          </a:p>
          <a:p>
            <a:r>
              <a:rPr lang="en-US" sz="1400">
                <a:latin typeface="Arial" charset="0"/>
              </a:rPr>
              <a:t>PARAMETRO</a:t>
            </a:r>
            <a:endParaRPr lang="es-ES" sz="1400">
              <a:latin typeface="Arial" charset="0"/>
            </a:endParaRPr>
          </a:p>
        </p:txBody>
      </p:sp>
      <p:sp>
        <p:nvSpPr>
          <p:cNvPr id="20490" name="Oval 11"/>
          <p:cNvSpPr>
            <a:spLocks noChangeArrowheads="1"/>
          </p:cNvSpPr>
          <p:nvPr/>
        </p:nvSpPr>
        <p:spPr bwMode="auto">
          <a:xfrm>
            <a:off x="3886200" y="4495800"/>
            <a:ext cx="1676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Arial" charset="0"/>
              </a:rPr>
              <a:t>COMPARACION</a:t>
            </a:r>
          </a:p>
          <a:p>
            <a:r>
              <a:rPr lang="en-US" sz="1400">
                <a:latin typeface="Arial" charset="0"/>
              </a:rPr>
              <a:t>RELACIONADA,</a:t>
            </a:r>
          </a:p>
          <a:p>
            <a:r>
              <a:rPr lang="en-US" sz="1400">
                <a:latin typeface="Arial" charset="0"/>
              </a:rPr>
              <a:t>EMPAREJADA,</a:t>
            </a:r>
          </a:p>
          <a:p>
            <a:r>
              <a:rPr lang="en-US" sz="1400">
                <a:latin typeface="Arial" charset="0"/>
              </a:rPr>
              <a:t>PAREADA</a:t>
            </a:r>
            <a:endParaRPr lang="es-ES" sz="1400">
              <a:latin typeface="Arial" charset="0"/>
            </a:endParaRPr>
          </a:p>
        </p:txBody>
      </p:sp>
      <p:sp>
        <p:nvSpPr>
          <p:cNvPr id="20491" name="Oval 12"/>
          <p:cNvSpPr>
            <a:spLocks noChangeArrowheads="1"/>
          </p:cNvSpPr>
          <p:nvPr/>
        </p:nvSpPr>
        <p:spPr bwMode="auto">
          <a:xfrm>
            <a:off x="6705600" y="4419600"/>
            <a:ext cx="1676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Arial" charset="0"/>
              </a:rPr>
              <a:t>COMPARACION</a:t>
            </a:r>
          </a:p>
          <a:p>
            <a:r>
              <a:rPr lang="en-US" sz="1400">
                <a:latin typeface="Arial" charset="0"/>
              </a:rPr>
              <a:t>DE MUESTRAS </a:t>
            </a:r>
          </a:p>
          <a:p>
            <a:r>
              <a:rPr lang="en-US" sz="1400">
                <a:latin typeface="Arial" charset="0"/>
              </a:rPr>
              <a:t>INDEPENDIENTES</a:t>
            </a:r>
            <a:endParaRPr lang="es-ES" sz="1400">
              <a:latin typeface="Arial" charset="0"/>
            </a:endParaRPr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16764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46482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74676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D8A550-3DFA-469E-949D-5114866DA56A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867400" y="1600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DESPUES</a:t>
            </a:r>
            <a:endParaRPr lang="es-ES" sz="2800" b="1">
              <a:latin typeface="Arial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810000" y="44958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PRE EXPERIMENTOS</a:t>
            </a:r>
            <a:endParaRPr lang="es-ES" sz="4000" b="1" smtClean="0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019800" y="2362200"/>
            <a:ext cx="1752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Arial" charset="0"/>
              </a:rPr>
              <a:t>1</a:t>
            </a:r>
          </a:p>
          <a:p>
            <a:r>
              <a:rPr lang="en-US" sz="1400">
                <a:latin typeface="Arial" charset="0"/>
              </a:rPr>
              <a:t>2</a:t>
            </a:r>
          </a:p>
          <a:p>
            <a:r>
              <a:rPr lang="en-US" sz="1400">
                <a:latin typeface="Arial" charset="0"/>
              </a:rPr>
              <a:t>3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n</a:t>
            </a:r>
            <a:endParaRPr lang="es-ES" sz="1400">
              <a:latin typeface="Arial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286000" y="2590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286000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286000" y="3048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286000" y="3886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733800" y="1295400"/>
            <a:ext cx="1447800" cy="1219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Factor</a:t>
            </a:r>
          </a:p>
          <a:p>
            <a:r>
              <a:rPr lang="en-US">
                <a:latin typeface="Arial" charset="0"/>
              </a:rPr>
              <a:t>intervención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943600" y="4572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V. Dependiente</a:t>
            </a:r>
            <a:endParaRPr lang="es-ES" b="1">
              <a:latin typeface="Arial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5D1F2-865B-4516-8EF9-F6E78938F32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295400" y="2362200"/>
            <a:ext cx="1752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Arial" charset="0"/>
              </a:rPr>
              <a:t>1</a:t>
            </a:r>
          </a:p>
          <a:p>
            <a:r>
              <a:rPr lang="en-US" sz="1400">
                <a:latin typeface="Arial" charset="0"/>
              </a:rPr>
              <a:t>2</a:t>
            </a:r>
          </a:p>
          <a:p>
            <a:r>
              <a:rPr lang="en-US" sz="1400">
                <a:latin typeface="Arial" charset="0"/>
              </a:rPr>
              <a:t>3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n</a:t>
            </a:r>
            <a:endParaRPr lang="es-ES" sz="1400"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867400" y="1600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DESPUES</a:t>
            </a:r>
            <a:endParaRPr lang="es-ES" sz="2800" b="1">
              <a:latin typeface="Arial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810000" y="44958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CUASIEXPERIMENTO</a:t>
            </a:r>
            <a:endParaRPr lang="es-ES" sz="4000" b="1" smtClean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371600" y="4572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V. Dependiente</a:t>
            </a:r>
            <a:endParaRPr lang="es-ES" b="1">
              <a:latin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447800" y="1600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ANTES</a:t>
            </a:r>
            <a:endParaRPr lang="es-ES" sz="2800" b="1">
              <a:latin typeface="Arial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019800" y="2362200"/>
            <a:ext cx="1752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latin typeface="Arial" charset="0"/>
              </a:rPr>
              <a:t>1</a:t>
            </a:r>
          </a:p>
          <a:p>
            <a:r>
              <a:rPr lang="en-US" sz="1400">
                <a:latin typeface="Arial" charset="0"/>
              </a:rPr>
              <a:t>2</a:t>
            </a:r>
          </a:p>
          <a:p>
            <a:r>
              <a:rPr lang="en-US" sz="1400">
                <a:latin typeface="Arial" charset="0"/>
              </a:rPr>
              <a:t>3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.</a:t>
            </a:r>
          </a:p>
          <a:p>
            <a:r>
              <a:rPr lang="en-US" sz="1400">
                <a:latin typeface="Arial" charset="0"/>
              </a:rPr>
              <a:t>n</a:t>
            </a:r>
            <a:endParaRPr lang="es-ES" sz="1400">
              <a:latin typeface="Arial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286000" y="2590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286000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286000" y="3048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286000" y="3886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733800" y="1295400"/>
            <a:ext cx="1447800" cy="1219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</a:rPr>
              <a:t>Factor</a:t>
            </a:r>
          </a:p>
          <a:p>
            <a:r>
              <a:rPr lang="en-US" dirty="0" err="1">
                <a:latin typeface="Arial" charset="0"/>
              </a:rPr>
              <a:t>Causa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943600" y="4572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V. Dependiente</a:t>
            </a:r>
            <a:endParaRPr lang="es-ES" b="1">
              <a:latin typeface="Arial" charset="0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A6FDE-31EE-4165-94FF-45D2E7525BBA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990600" y="2362200"/>
            <a:ext cx="2057400" cy="266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1400"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867400" y="1600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TRATADO</a:t>
            </a:r>
            <a:endParaRPr lang="es-ES" sz="2800" b="1">
              <a:latin typeface="Arial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EXPERIMENTO PURO</a:t>
            </a:r>
            <a:endParaRPr lang="es-ES" sz="4000" b="1" smtClean="0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990600" y="1600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CONTROL</a:t>
            </a:r>
            <a:endParaRPr lang="es-ES" sz="2800" b="1">
              <a:latin typeface="Arial" charset="0"/>
            </a:endParaRPr>
          </a:p>
        </p:txBody>
      </p:sp>
      <p:sp>
        <p:nvSpPr>
          <p:cNvPr id="23558" name="AutoShape 15"/>
          <p:cNvSpPr>
            <a:spLocks noChangeArrowheads="1"/>
          </p:cNvSpPr>
          <p:nvPr/>
        </p:nvSpPr>
        <p:spPr bwMode="auto">
          <a:xfrm>
            <a:off x="1828800" y="25908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59" name="AutoShape 16"/>
          <p:cNvSpPr>
            <a:spLocks noChangeArrowheads="1"/>
          </p:cNvSpPr>
          <p:nvPr/>
        </p:nvSpPr>
        <p:spPr bwMode="auto">
          <a:xfrm>
            <a:off x="2286000" y="32004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60" name="Oval 2"/>
          <p:cNvSpPr>
            <a:spLocks noChangeArrowheads="1"/>
          </p:cNvSpPr>
          <p:nvPr/>
        </p:nvSpPr>
        <p:spPr bwMode="auto">
          <a:xfrm>
            <a:off x="5715000" y="2286000"/>
            <a:ext cx="20574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1400">
              <a:latin typeface="Arial" charset="0"/>
            </a:endParaRPr>
          </a:p>
        </p:txBody>
      </p:sp>
      <p:sp>
        <p:nvSpPr>
          <p:cNvPr id="23561" name="AutoShape 20"/>
          <p:cNvSpPr>
            <a:spLocks noChangeArrowheads="1"/>
          </p:cNvSpPr>
          <p:nvPr/>
        </p:nvSpPr>
        <p:spPr bwMode="auto">
          <a:xfrm>
            <a:off x="1524000" y="32766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62" name="AutoShape 21"/>
          <p:cNvSpPr>
            <a:spLocks noChangeArrowheads="1"/>
          </p:cNvSpPr>
          <p:nvPr/>
        </p:nvSpPr>
        <p:spPr bwMode="auto">
          <a:xfrm>
            <a:off x="1905000" y="3962400"/>
            <a:ext cx="3048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63" name="AutoShape 23"/>
          <p:cNvSpPr>
            <a:spLocks noChangeArrowheads="1"/>
          </p:cNvSpPr>
          <p:nvPr/>
        </p:nvSpPr>
        <p:spPr bwMode="auto">
          <a:xfrm>
            <a:off x="6324600" y="2667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64" name="AutoShape 24"/>
          <p:cNvSpPr>
            <a:spLocks noChangeArrowheads="1"/>
          </p:cNvSpPr>
          <p:nvPr/>
        </p:nvSpPr>
        <p:spPr bwMode="auto">
          <a:xfrm>
            <a:off x="6934200" y="29718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65" name="AutoShape 25"/>
          <p:cNvSpPr>
            <a:spLocks noChangeArrowheads="1"/>
          </p:cNvSpPr>
          <p:nvPr/>
        </p:nvSpPr>
        <p:spPr bwMode="auto">
          <a:xfrm>
            <a:off x="6324600" y="3429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66" name="AutoShape 26"/>
          <p:cNvSpPr>
            <a:spLocks noChangeArrowheads="1"/>
          </p:cNvSpPr>
          <p:nvPr/>
        </p:nvSpPr>
        <p:spPr bwMode="auto">
          <a:xfrm>
            <a:off x="7010400" y="3810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3567" name="AutoShape 27"/>
          <p:cNvSpPr>
            <a:spLocks noChangeArrowheads="1"/>
          </p:cNvSpPr>
          <p:nvPr/>
        </p:nvSpPr>
        <p:spPr bwMode="auto">
          <a:xfrm>
            <a:off x="6400800" y="4191000"/>
            <a:ext cx="3048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9A70-3AD9-4A35-BE5A-C88CC5B2A819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5800" y="3581400"/>
            <a:ext cx="32766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>
                <a:latin typeface="Times New Roman" pitchFamily="18" charset="0"/>
              </a:rPr>
              <a:t>NIVEL DE INVESTIGACION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362200" y="914400"/>
            <a:ext cx="4343400" cy="132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dirty="0">
                <a:latin typeface="Times New Roman" pitchFamily="18" charset="0"/>
              </a:rPr>
              <a:t>DISEÑO DE INVESTIGACION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5029200" y="3581400"/>
            <a:ext cx="35814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>
                <a:latin typeface="Times New Roman" pitchFamily="18" charset="0"/>
              </a:rPr>
              <a:t> TIPO DE         ESTUDIO</a:t>
            </a:r>
          </a:p>
        </p:txBody>
      </p:sp>
      <p:sp>
        <p:nvSpPr>
          <p:cNvPr id="6149" name="WordArt 11"/>
          <p:cNvSpPr>
            <a:spLocks noChangeArrowheads="1" noChangeShapeType="1" noTextEdit="1"/>
          </p:cNvSpPr>
          <p:nvPr/>
        </p:nvSpPr>
        <p:spPr bwMode="auto">
          <a:xfrm>
            <a:off x="4114800" y="3581400"/>
            <a:ext cx="91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111"/>
              </a:avLst>
            </a:prstTxWarp>
          </a:bodyPr>
          <a:lstStyle/>
          <a:p>
            <a:r>
              <a:rPr lang="es-PE" sz="4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+</a:t>
            </a:r>
          </a:p>
        </p:txBody>
      </p:sp>
      <p:sp>
        <p:nvSpPr>
          <p:cNvPr id="6150" name="Line 13"/>
          <p:cNvSpPr>
            <a:spLocks noChangeShapeType="1"/>
          </p:cNvSpPr>
          <p:nvPr/>
        </p:nvSpPr>
        <p:spPr bwMode="auto">
          <a:xfrm flipH="1">
            <a:off x="2590800" y="24384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6151" name="Line 14"/>
          <p:cNvSpPr>
            <a:spLocks noChangeShapeType="1"/>
          </p:cNvSpPr>
          <p:nvPr/>
        </p:nvSpPr>
        <p:spPr bwMode="auto">
          <a:xfrm>
            <a:off x="5486400" y="23622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FAC2-3FAB-447C-ADF0-D08759AD9C9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DEFINICION DE VARIABLE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" sz="2800" smtClean="0"/>
              <a:t>Característica que toma diferentes valores en diferentes personas u objetos (unidades de análisis, estudio o experimental).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800" smtClean="0"/>
              <a:t>El dato proviene de medir o contar una característica seleccionada de una persona u objeto de una muestra o población.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sz="28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800" smtClean="0"/>
              <a:t>Ejm. Peso, Talla, Colesterol en sangre, Glucosa, Niveles de Glicemia, Sexo, Edad, Grupo sanguíneo.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DEFINICION</a:t>
            </a:r>
            <a:r>
              <a:rPr lang="es-ES" sz="3600" dirty="0" smtClean="0"/>
              <a:t> DE INDICADOR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371600"/>
            <a:ext cx="8001000" cy="5181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sz="2800" smtClean="0"/>
              <a:t>Son subdimensiones de las variables que permiten conocer a profundidad la realidad de la variable.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s-ES" sz="280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800" smtClean="0"/>
              <a:t>El indicador no puede ser utilizada como tal en la investigación, no la procesamos porque en algunos casos nos pueden llevar a resultados erróneos.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z="2800" smtClean="0"/>
              <a:t>Ejm. Índice de Masa corporal</a:t>
            </a:r>
            <a:r>
              <a:rPr lang="en-US" sz="2800" smtClean="0"/>
              <a:t>:</a:t>
            </a:r>
            <a:r>
              <a:rPr lang="es-ES" sz="2800" smtClean="0"/>
              <a:t> IMC, P/T, T/E, Albúmina, Linfocitos. </a:t>
            </a:r>
            <a:r>
              <a:rPr lang="en-US" sz="2800" smtClean="0"/>
              <a:t>(ESTADO NUTRICIONAL).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smtClean="0"/>
              <a:t>Circunferencia de cintura, Trigliceridos, HDL, PAS, Glucosa (SINDROME METABOLICO).</a:t>
            </a:r>
            <a:endParaRPr lang="es-ES" sz="280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es-ES" sz="280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TIPOS DE VARIABLE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endParaRPr lang="en-US" smtClean="0"/>
          </a:p>
          <a:p>
            <a:pPr algn="just" eaLnBrk="1" hangingPunct="1">
              <a:buFontTx/>
              <a:buChar char="-"/>
              <a:defRPr/>
            </a:pPr>
            <a:r>
              <a:rPr lang="en-US" sz="3000" smtClean="0"/>
              <a:t>SEGUN LA ESTADISTICA</a:t>
            </a:r>
          </a:p>
          <a:p>
            <a:pPr algn="just" eaLnBrk="1" hangingPunct="1">
              <a:buFontTx/>
              <a:buChar char="-"/>
              <a:defRPr/>
            </a:pPr>
            <a:endParaRPr lang="en-US" sz="3000" smtClean="0"/>
          </a:p>
          <a:p>
            <a:pPr algn="just" eaLnBrk="1" hangingPunct="1">
              <a:buFontTx/>
              <a:buChar char="-"/>
              <a:defRPr/>
            </a:pPr>
            <a:endParaRPr lang="en-US" sz="3000" smtClean="0"/>
          </a:p>
          <a:p>
            <a:pPr algn="just" eaLnBrk="1" hangingPunct="1">
              <a:buFontTx/>
              <a:buChar char="-"/>
              <a:defRPr/>
            </a:pPr>
            <a:r>
              <a:rPr lang="en-US" sz="3000" smtClean="0"/>
              <a:t>SEGUN EL DISEÑO DE INVESTIGACION</a:t>
            </a:r>
          </a:p>
          <a:p>
            <a:pPr algn="just" eaLnBrk="1" hangingPunct="1"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SEGÚN LA ESTADISTICA</a:t>
            </a:r>
          </a:p>
        </p:txBody>
      </p:sp>
      <p:sp>
        <p:nvSpPr>
          <p:cNvPr id="16387" name="Oval 6"/>
          <p:cNvSpPr>
            <a:spLocks noChangeArrowheads="1"/>
          </p:cNvSpPr>
          <p:nvPr/>
        </p:nvSpPr>
        <p:spPr bwMode="auto">
          <a:xfrm>
            <a:off x="990600" y="1905000"/>
            <a:ext cx="1828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CUANTITATIVAS</a:t>
            </a:r>
          </a:p>
          <a:p>
            <a:pPr algn="ctr"/>
            <a:r>
              <a:rPr lang="en-US"/>
              <a:t>numéricas</a:t>
            </a:r>
            <a:endParaRPr lang="es-ES"/>
          </a:p>
        </p:txBody>
      </p:sp>
      <p:sp>
        <p:nvSpPr>
          <p:cNvPr id="16388" name="Oval 8"/>
          <p:cNvSpPr>
            <a:spLocks noChangeArrowheads="1"/>
          </p:cNvSpPr>
          <p:nvPr/>
        </p:nvSpPr>
        <p:spPr bwMode="auto">
          <a:xfrm>
            <a:off x="4114800" y="2667000"/>
            <a:ext cx="1447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DISCRETA</a:t>
            </a:r>
          </a:p>
          <a:p>
            <a:pPr algn="ctr"/>
            <a:r>
              <a:rPr lang="en-US"/>
              <a:t>discontinua</a:t>
            </a:r>
            <a:endParaRPr lang="es-ES"/>
          </a:p>
        </p:txBody>
      </p:sp>
      <p:sp>
        <p:nvSpPr>
          <p:cNvPr id="16389" name="Oval 9"/>
          <p:cNvSpPr>
            <a:spLocks noChangeArrowheads="1"/>
          </p:cNvSpPr>
          <p:nvPr/>
        </p:nvSpPr>
        <p:spPr bwMode="auto">
          <a:xfrm>
            <a:off x="4114800" y="1524000"/>
            <a:ext cx="1447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CONTINUA</a:t>
            </a:r>
            <a:endParaRPr lang="es-ES"/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 flipV="1">
            <a:off x="2819400" y="1905000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2819400" y="2590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6392" name="Oval 12"/>
          <p:cNvSpPr>
            <a:spLocks noChangeArrowheads="1"/>
          </p:cNvSpPr>
          <p:nvPr/>
        </p:nvSpPr>
        <p:spPr bwMode="auto">
          <a:xfrm>
            <a:off x="6019800" y="2438400"/>
            <a:ext cx="1066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cardinal</a:t>
            </a:r>
            <a:endParaRPr lang="es-ES"/>
          </a:p>
        </p:txBody>
      </p:sp>
      <p:sp>
        <p:nvSpPr>
          <p:cNvPr id="16393" name="Oval 13"/>
          <p:cNvSpPr>
            <a:spLocks noChangeArrowheads="1"/>
          </p:cNvSpPr>
          <p:nvPr/>
        </p:nvSpPr>
        <p:spPr bwMode="auto">
          <a:xfrm>
            <a:off x="6019800" y="3352800"/>
            <a:ext cx="1066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ordinales</a:t>
            </a:r>
            <a:endParaRPr lang="es-ES"/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>
            <a:off x="5486400" y="3276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 flipV="1">
            <a:off x="5562600" y="2743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7467600" y="2133600"/>
            <a:ext cx="838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&gt; rango</a:t>
            </a:r>
            <a:endParaRPr lang="es-ES"/>
          </a:p>
        </p:txBody>
      </p:sp>
      <p:sp>
        <p:nvSpPr>
          <p:cNvPr id="16397" name="Oval 20"/>
          <p:cNvSpPr>
            <a:spLocks noChangeArrowheads="1"/>
          </p:cNvSpPr>
          <p:nvPr/>
        </p:nvSpPr>
        <p:spPr bwMode="auto">
          <a:xfrm>
            <a:off x="7467600" y="2895600"/>
            <a:ext cx="838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&lt; rango</a:t>
            </a:r>
            <a:endParaRPr lang="es-ES"/>
          </a:p>
        </p:txBody>
      </p:sp>
      <p:sp>
        <p:nvSpPr>
          <p:cNvPr id="16398" name="Line 21"/>
          <p:cNvSpPr>
            <a:spLocks noChangeShapeType="1"/>
          </p:cNvSpPr>
          <p:nvPr/>
        </p:nvSpPr>
        <p:spPr bwMode="auto">
          <a:xfrm flipV="1">
            <a:off x="71628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>
            <a:off x="7162800" y="2743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6400" name="Text Box 26"/>
          <p:cNvSpPr txBox="1">
            <a:spLocks noChangeArrowheads="1"/>
          </p:cNvSpPr>
          <p:nvPr/>
        </p:nvSpPr>
        <p:spPr bwMode="auto">
          <a:xfrm>
            <a:off x="304800" y="3352800"/>
            <a:ext cx="32004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Peso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Edad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Colesterol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Número de pacientes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Número de hematies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Número de espermatozoides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Número de abortos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Número de gestación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s-ES"/>
          </a:p>
        </p:txBody>
      </p:sp>
      <p:sp>
        <p:nvSpPr>
          <p:cNvPr id="16401" name="Text Box 28"/>
          <p:cNvSpPr txBox="1">
            <a:spLocks noChangeArrowheads="1"/>
          </p:cNvSpPr>
          <p:nvPr/>
        </p:nvSpPr>
        <p:spPr bwMode="auto">
          <a:xfrm>
            <a:off x="4114800" y="4038600"/>
            <a:ext cx="1447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Peso</a:t>
            </a:r>
          </a:p>
          <a:p>
            <a:r>
              <a:rPr lang="en-US" sz="1400"/>
              <a:t>Edad</a:t>
            </a:r>
          </a:p>
          <a:p>
            <a:r>
              <a:rPr lang="en-US" sz="1400"/>
              <a:t>Colesterol</a:t>
            </a:r>
            <a:endParaRPr lang="es-ES" sz="1400"/>
          </a:p>
        </p:txBody>
      </p:sp>
      <p:sp>
        <p:nvSpPr>
          <p:cNvPr id="16402" name="Text Box 29"/>
          <p:cNvSpPr txBox="1">
            <a:spLocks noChangeArrowheads="1"/>
          </p:cNvSpPr>
          <p:nvPr/>
        </p:nvSpPr>
        <p:spPr bwMode="auto">
          <a:xfrm>
            <a:off x="4038600" y="5257800"/>
            <a:ext cx="2514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Número de pacientes</a:t>
            </a:r>
          </a:p>
          <a:p>
            <a:r>
              <a:rPr lang="en-US" sz="1400"/>
              <a:t>Número de hematies</a:t>
            </a:r>
          </a:p>
          <a:p>
            <a:r>
              <a:rPr lang="en-US" sz="1400"/>
              <a:t>Número de espermatozoides</a:t>
            </a:r>
          </a:p>
          <a:p>
            <a:r>
              <a:rPr lang="en-US" sz="1400"/>
              <a:t>Número de abortos</a:t>
            </a:r>
          </a:p>
          <a:p>
            <a:r>
              <a:rPr lang="en-US" sz="1400"/>
              <a:t>Número de gestación</a:t>
            </a:r>
            <a:endParaRPr lang="es-ES"/>
          </a:p>
        </p:txBody>
      </p:sp>
      <p:sp>
        <p:nvSpPr>
          <p:cNvPr id="16403" name="Text Box 30"/>
          <p:cNvSpPr txBox="1">
            <a:spLocks noChangeArrowheads="1"/>
          </p:cNvSpPr>
          <p:nvPr/>
        </p:nvSpPr>
        <p:spPr bwMode="auto">
          <a:xfrm>
            <a:off x="6400800" y="4876800"/>
            <a:ext cx="2514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Número de hematíes</a:t>
            </a:r>
          </a:p>
          <a:p>
            <a:r>
              <a:rPr lang="en-US" sz="1400">
                <a:solidFill>
                  <a:srgbClr val="FF0000"/>
                </a:solidFill>
              </a:rPr>
              <a:t>Número de espermatozoides</a:t>
            </a:r>
          </a:p>
          <a:p>
            <a:r>
              <a:rPr lang="en-US" sz="1400"/>
              <a:t>Número de pacientes</a:t>
            </a:r>
          </a:p>
          <a:p>
            <a:r>
              <a:rPr lang="en-US" sz="1400"/>
              <a:t>Número de abortos</a:t>
            </a:r>
          </a:p>
        </p:txBody>
      </p:sp>
      <p:sp>
        <p:nvSpPr>
          <p:cNvPr id="16404" name="Text Box 31"/>
          <p:cNvSpPr txBox="1">
            <a:spLocks noChangeArrowheads="1"/>
          </p:cNvSpPr>
          <p:nvPr/>
        </p:nvSpPr>
        <p:spPr bwMode="auto">
          <a:xfrm>
            <a:off x="6400800" y="6248400"/>
            <a:ext cx="190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Número de orden en la gestación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/>
              <a:t>SEGÚN LA ESTADISTICA</a:t>
            </a: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990600" y="2590800"/>
            <a:ext cx="1828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CUALITATIVA</a:t>
            </a:r>
          </a:p>
          <a:p>
            <a:pPr algn="ctr"/>
            <a:r>
              <a:rPr lang="en-US"/>
              <a:t>categórica</a:t>
            </a:r>
            <a:endParaRPr lang="es-ES"/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5638800" y="1752600"/>
            <a:ext cx="3200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Sexo (masculino, femenino)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Enfermedad (Sano, enfermo)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Hábito de fumar (fuma, no fuma)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160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Grupo etareo ( &lt;, -, &gt;)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Nivel de colesterolemia (.......)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Grupo sanguíneo (A,B,AB,O)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Nivel socioeconómico (Alto,     Medio, Bajo)</a:t>
            </a:r>
            <a:endParaRPr lang="es-ES" sz="1600"/>
          </a:p>
        </p:txBody>
      </p:sp>
      <p:sp>
        <p:nvSpPr>
          <p:cNvPr id="17413" name="Oval 19"/>
          <p:cNvSpPr>
            <a:spLocks noChangeArrowheads="1"/>
          </p:cNvSpPr>
          <p:nvPr/>
        </p:nvSpPr>
        <p:spPr bwMode="auto">
          <a:xfrm>
            <a:off x="3810000" y="1676400"/>
            <a:ext cx="11430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DICOTOMICAS</a:t>
            </a:r>
            <a:endParaRPr lang="es-ES" sz="1200"/>
          </a:p>
        </p:txBody>
      </p:sp>
      <p:sp>
        <p:nvSpPr>
          <p:cNvPr id="17414" name="Oval 20"/>
          <p:cNvSpPr>
            <a:spLocks noChangeArrowheads="1"/>
          </p:cNvSpPr>
          <p:nvPr/>
        </p:nvSpPr>
        <p:spPr bwMode="auto">
          <a:xfrm>
            <a:off x="3886200" y="3429000"/>
            <a:ext cx="11430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POLITOMICAS</a:t>
            </a:r>
            <a:endParaRPr lang="es-ES" sz="1200"/>
          </a:p>
        </p:txBody>
      </p:sp>
      <p:sp>
        <p:nvSpPr>
          <p:cNvPr id="17415" name="Line 22"/>
          <p:cNvSpPr>
            <a:spLocks noChangeShapeType="1"/>
          </p:cNvSpPr>
          <p:nvPr/>
        </p:nvSpPr>
        <p:spPr bwMode="auto">
          <a:xfrm flipV="1">
            <a:off x="2819400" y="2438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7416" name="Line 23"/>
          <p:cNvSpPr>
            <a:spLocks noChangeShapeType="1"/>
          </p:cNvSpPr>
          <p:nvPr/>
        </p:nvSpPr>
        <p:spPr bwMode="auto">
          <a:xfrm>
            <a:off x="2895600" y="3276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s-ES" sz="4400" dirty="0" smtClean="0"/>
              <a:t>SEGÚN </a:t>
            </a:r>
            <a:r>
              <a:rPr lang="en-US" sz="4400" dirty="0" smtClean="0"/>
              <a:t>EL DISEÑO DE INVESTIGACION</a:t>
            </a:r>
            <a:endParaRPr lang="es-ES" sz="4400" dirty="0" smtClean="0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838200" y="2133600"/>
            <a:ext cx="2057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VARIABLE</a:t>
            </a:r>
          </a:p>
          <a:p>
            <a:pPr algn="ctr"/>
            <a:r>
              <a:rPr lang="en-US"/>
              <a:t>INDEPENDIENTE</a:t>
            </a:r>
            <a:endParaRPr lang="es-ES"/>
          </a:p>
        </p:txBody>
      </p:sp>
      <p:sp>
        <p:nvSpPr>
          <p:cNvPr id="18436" name="Oval 6"/>
          <p:cNvSpPr>
            <a:spLocks noChangeArrowheads="1"/>
          </p:cNvSpPr>
          <p:nvPr/>
        </p:nvSpPr>
        <p:spPr bwMode="auto">
          <a:xfrm>
            <a:off x="838200" y="5029200"/>
            <a:ext cx="2057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VARIABLE</a:t>
            </a:r>
          </a:p>
          <a:p>
            <a:pPr algn="ctr"/>
            <a:r>
              <a:rPr lang="en-US"/>
              <a:t>DEPENDIENTE</a:t>
            </a:r>
            <a:endParaRPr lang="es-ES"/>
          </a:p>
        </p:txBody>
      </p:sp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2362200" y="3962400"/>
            <a:ext cx="1828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VARIABLE</a:t>
            </a:r>
          </a:p>
          <a:p>
            <a:pPr algn="ctr"/>
            <a:r>
              <a:rPr lang="en-US" sz="1400"/>
              <a:t>INTERVINIENTE</a:t>
            </a:r>
            <a:endParaRPr lang="es-ES" sz="1400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943600" y="2681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(FACTOR)</a:t>
            </a:r>
            <a:endParaRPr lang="es-ES" b="1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57912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(RESPUESTA)</a:t>
            </a:r>
            <a:endParaRPr lang="es-ES" b="1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705600" y="4205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(CONFUSORA)</a:t>
            </a:r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4114800" y="2605088"/>
            <a:ext cx="70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=</a:t>
            </a:r>
            <a:endParaRPr lang="es-ES" sz="2800" b="1"/>
          </a:p>
        </p:txBody>
      </p:sp>
      <p:sp>
        <p:nvSpPr>
          <p:cNvPr id="18442" name="WordArt 12"/>
          <p:cNvSpPr>
            <a:spLocks noChangeArrowheads="1" noChangeShapeType="1" noTextEdit="1"/>
          </p:cNvSpPr>
          <p:nvPr/>
        </p:nvSpPr>
        <p:spPr bwMode="auto">
          <a:xfrm rot="5400000">
            <a:off x="-1219200" y="3886200"/>
            <a:ext cx="35052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PE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INVESTIGACION</a:t>
            </a:r>
          </a:p>
        </p:txBody>
      </p:sp>
      <p:sp>
        <p:nvSpPr>
          <p:cNvPr id="18443" name="WordArt 13"/>
          <p:cNvSpPr>
            <a:spLocks noChangeArrowheads="1" noChangeShapeType="1" noTextEdit="1"/>
          </p:cNvSpPr>
          <p:nvPr/>
        </p:nvSpPr>
        <p:spPr bwMode="auto">
          <a:xfrm rot="5400000">
            <a:off x="6934200" y="3886200"/>
            <a:ext cx="35052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PE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ESTADISTICA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4114800" y="5486400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=</a:t>
            </a:r>
            <a:endParaRPr lang="es-ES" sz="2800" b="1"/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5013325" y="4129088"/>
            <a:ext cx="70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</a:t>
            </a:r>
            <a:endParaRPr lang="es-E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MANEJO DE LAS VARIABLES</a:t>
            </a:r>
            <a:endParaRPr lang="es-ES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200400" y="1600200"/>
            <a:ext cx="2362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VARIABLES</a:t>
            </a:r>
            <a:endParaRPr lang="es-ES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7800" y="3124200"/>
            <a:ext cx="2362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CUANTITATIVAS</a:t>
            </a:r>
            <a:endParaRPr lang="es-ES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4876800" y="3124200"/>
            <a:ext cx="2362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CUALITATIVAS ó</a:t>
            </a:r>
          </a:p>
          <a:p>
            <a:pPr algn="ctr"/>
            <a:r>
              <a:rPr lang="en-US" sz="1400"/>
              <a:t>CATEGORICAS</a:t>
            </a:r>
          </a:p>
          <a:p>
            <a:pPr algn="ctr"/>
            <a:r>
              <a:rPr lang="en-US" sz="1400"/>
              <a:t>(</a:t>
            </a:r>
            <a:r>
              <a:rPr lang="en-US"/>
              <a:t>frecuencia)</a:t>
            </a:r>
            <a:endParaRPr lang="es-E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H="1">
            <a:off x="2743200" y="22098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4572000" y="2209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295400" y="4800600"/>
            <a:ext cx="25908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Razón ó Proporción +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Intervalo ±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800600" y="4724400"/>
            <a:ext cx="25908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Nominal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Ordinal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0" y="49530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Escalas de medición</a:t>
            </a:r>
            <a:endParaRPr lang="es-ES" sz="1400"/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2133600" y="60198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Indicadores:</a:t>
            </a:r>
            <a:endParaRPr lang="es-ES" sz="1400"/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3657600" y="60198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IMC, P/T, P/E, albumina</a:t>
            </a:r>
            <a:endParaRPr lang="es-ES"/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990600" y="41148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Continuas</a:t>
            </a:r>
            <a:endParaRPr lang="es-ES"/>
          </a:p>
        </p:txBody>
      </p: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2895600" y="41148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Discreta</a:t>
            </a:r>
          </a:p>
          <a:p>
            <a:pPr algn="ctr"/>
            <a:r>
              <a:rPr lang="en-US"/>
              <a:t> (conteo)</a:t>
            </a:r>
            <a:endParaRPr lang="es-ES"/>
          </a:p>
        </p:txBody>
      </p:sp>
      <p:sp>
        <p:nvSpPr>
          <p:cNvPr id="19471" name="Line 21"/>
          <p:cNvSpPr>
            <a:spLocks noChangeShapeType="1"/>
          </p:cNvSpPr>
          <p:nvPr/>
        </p:nvSpPr>
        <p:spPr bwMode="auto">
          <a:xfrm flipH="1">
            <a:off x="1752600" y="3733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9472" name="Line 22"/>
          <p:cNvSpPr>
            <a:spLocks noChangeShapeType="1"/>
          </p:cNvSpPr>
          <p:nvPr/>
        </p:nvSpPr>
        <p:spPr bwMode="auto">
          <a:xfrm>
            <a:off x="2895600" y="3733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/>
              <a:t>TIPO DE VARIABLES SEGÚN </a:t>
            </a:r>
            <a:r>
              <a:rPr lang="en-US" sz="2800" smtClean="0"/>
              <a:t>EL DISEÑO DE INVESTIGACION</a:t>
            </a:r>
            <a:endParaRPr lang="es-ES" sz="2800" smtClean="0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838200" y="2133600"/>
            <a:ext cx="2057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VARIABLE</a:t>
            </a:r>
          </a:p>
          <a:p>
            <a:pPr algn="ctr"/>
            <a:r>
              <a:rPr lang="en-US"/>
              <a:t>INDEPENDIENTE</a:t>
            </a:r>
            <a:endParaRPr lang="es-E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838200" y="5029200"/>
            <a:ext cx="20574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VARIABLE</a:t>
            </a:r>
          </a:p>
          <a:p>
            <a:pPr algn="ctr"/>
            <a:r>
              <a:rPr lang="en-US"/>
              <a:t>DEPENDIENTE</a:t>
            </a:r>
            <a:endParaRPr lang="es-E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362200" y="3962400"/>
            <a:ext cx="1828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VARIABLE</a:t>
            </a:r>
          </a:p>
          <a:p>
            <a:pPr algn="ctr"/>
            <a:r>
              <a:rPr lang="en-US" sz="1400"/>
              <a:t>INTERVINIENTE</a:t>
            </a:r>
            <a:endParaRPr lang="es-ES" sz="14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943600" y="2681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(FACTOR)</a:t>
            </a:r>
            <a:endParaRPr lang="es-ES" b="1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7912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(RESPUESTA)</a:t>
            </a:r>
            <a:endParaRPr lang="es-ES" b="1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705600" y="4205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(CONFUSORA)</a:t>
            </a:r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114800" y="2605088"/>
            <a:ext cx="70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=</a:t>
            </a:r>
            <a:endParaRPr lang="es-ES" sz="2800" b="1"/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 rot="5400000">
            <a:off x="-1219200" y="3886200"/>
            <a:ext cx="35052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PE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INVESTIGACION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 rot="5400000">
            <a:off x="6934200" y="3886200"/>
            <a:ext cx="35052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PE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ESTADISTICA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114800" y="5486400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=</a:t>
            </a:r>
            <a:endParaRPr lang="es-ES" sz="2800" b="1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013325" y="4129088"/>
            <a:ext cx="70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</a:t>
            </a:r>
            <a:endParaRPr lang="es-E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UNA CUANTITATIVA EN CUALITATIVA</a:t>
            </a:r>
            <a:endParaRPr lang="es-ES" sz="4000" smtClean="0"/>
          </a:p>
        </p:txBody>
      </p:sp>
      <p:graphicFrame>
        <p:nvGraphicFramePr>
          <p:cNvPr id="33930" name="Group 138"/>
          <p:cNvGraphicFramePr>
            <a:graphicFrameLocks noGrp="1"/>
          </p:cNvGraphicFramePr>
          <p:nvPr>
            <p:ph sz="half" idx="2"/>
          </p:nvPr>
        </p:nvGraphicFramePr>
        <p:xfrm>
          <a:off x="609600" y="1981200"/>
          <a:ext cx="1371600" cy="4114802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24.8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24.8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25.89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±6.57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519" name="Text Box 68"/>
          <p:cNvSpPr txBox="1">
            <a:spLocks noChangeArrowheads="1"/>
          </p:cNvSpPr>
          <p:nvPr/>
        </p:nvSpPr>
        <p:spPr bwMode="auto">
          <a:xfrm>
            <a:off x="762000" y="1524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IMC=P/T</a:t>
            </a:r>
            <a:r>
              <a:rPr lang="en-US" baseline="30000"/>
              <a:t>2</a:t>
            </a:r>
            <a:endParaRPr lang="es-ES" baseline="30000"/>
          </a:p>
        </p:txBody>
      </p:sp>
      <p:graphicFrame>
        <p:nvGraphicFramePr>
          <p:cNvPr id="34011" name="Group 219"/>
          <p:cNvGraphicFramePr>
            <a:graphicFrameLocks noGrp="1"/>
          </p:cNvGraphicFramePr>
          <p:nvPr>
            <p:ph sz="half" idx="1"/>
          </p:nvPr>
        </p:nvGraphicFramePr>
        <p:xfrm>
          <a:off x="4724400" y="2667000"/>
          <a:ext cx="4038600" cy="2133601"/>
        </p:xfrm>
        <a:graphic>
          <a:graphicData uri="http://schemas.openxmlformats.org/drawingml/2006/table">
            <a:tbl>
              <a:tblPr/>
              <a:tblGrid>
                <a:gridCol w="1638300"/>
                <a:gridCol w="1309688"/>
                <a:gridCol w="1090612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nutricional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(IMC)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 de peso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Sobrepeso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4" name="Text Box 221"/>
          <p:cNvSpPr txBox="1">
            <a:spLocks noChangeArrowheads="1"/>
          </p:cNvSpPr>
          <p:nvPr/>
        </p:nvSpPr>
        <p:spPr bwMode="auto">
          <a:xfrm>
            <a:off x="1981200" y="289560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Indicador: IMC</a:t>
            </a:r>
          </a:p>
          <a:p>
            <a:r>
              <a:rPr lang="es-ES"/>
              <a:t>Bajo de peso:(&lt;19.9)</a:t>
            </a:r>
          </a:p>
          <a:p>
            <a:r>
              <a:rPr lang="es-ES"/>
              <a:t>Normal: (20 -24.9)</a:t>
            </a:r>
          </a:p>
          <a:p>
            <a:r>
              <a:rPr lang="es-ES"/>
              <a:t>Sobrepeso: (25-29.9)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Estadística descriptiva</a:t>
            </a:r>
            <a:endParaRPr lang="es-ES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905000"/>
            <a:ext cx="8231188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1.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tendencia</a:t>
            </a:r>
            <a:r>
              <a:rPr lang="en-US" dirty="0"/>
              <a:t> central (Media </a:t>
            </a:r>
            <a:r>
              <a:rPr lang="en-US" dirty="0" err="1"/>
              <a:t>mediana</a:t>
            </a:r>
            <a:r>
              <a:rPr lang="en-US" dirty="0"/>
              <a:t> y </a:t>
            </a:r>
            <a:r>
              <a:rPr lang="en-US" dirty="0" err="1"/>
              <a:t>moda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2.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Variabilidad</a:t>
            </a:r>
            <a:r>
              <a:rPr lang="en-US" dirty="0"/>
              <a:t> o </a:t>
            </a:r>
            <a:r>
              <a:rPr lang="en-US" dirty="0" err="1"/>
              <a:t>dispersión</a:t>
            </a:r>
            <a:r>
              <a:rPr lang="en-US" dirty="0"/>
              <a:t> (</a:t>
            </a:r>
            <a:r>
              <a:rPr lang="en-US" dirty="0" err="1"/>
              <a:t>Varianza</a:t>
            </a:r>
            <a:r>
              <a:rPr lang="en-US" dirty="0"/>
              <a:t>, </a:t>
            </a:r>
            <a:r>
              <a:rPr lang="en-US" dirty="0" err="1" smtClean="0"/>
              <a:t>desviación</a:t>
            </a:r>
            <a:r>
              <a:rPr lang="en-US" dirty="0" smtClean="0"/>
              <a:t> </a:t>
            </a:r>
            <a:r>
              <a:rPr lang="en-US" dirty="0" err="1"/>
              <a:t>estandar</a:t>
            </a:r>
            <a:r>
              <a:rPr lang="en-US" dirty="0"/>
              <a:t>, </a:t>
            </a:r>
            <a:r>
              <a:rPr lang="en-US" dirty="0" err="1"/>
              <a:t>coeficiente</a:t>
            </a:r>
            <a:r>
              <a:rPr lang="en-US" dirty="0"/>
              <a:t> de </a:t>
            </a:r>
            <a:r>
              <a:rPr lang="en-US" dirty="0" err="1"/>
              <a:t>variacion</a:t>
            </a:r>
            <a:r>
              <a:rPr lang="en-US" dirty="0"/>
              <a:t>, error </a:t>
            </a:r>
            <a:r>
              <a:rPr lang="en-US" dirty="0" err="1"/>
              <a:t>estándar</a:t>
            </a:r>
            <a:r>
              <a:rPr lang="en-US" dirty="0"/>
              <a:t>, </a:t>
            </a:r>
            <a:r>
              <a:rPr lang="en-US" dirty="0" err="1"/>
              <a:t>rango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3.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Posición</a:t>
            </a:r>
            <a:r>
              <a:rPr lang="en-US" dirty="0"/>
              <a:t> (</a:t>
            </a:r>
            <a:r>
              <a:rPr lang="en-US" dirty="0" err="1"/>
              <a:t>Cuartiles</a:t>
            </a:r>
            <a:r>
              <a:rPr lang="en-US" dirty="0"/>
              <a:t>, deciles, percentiles)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4. </a:t>
            </a:r>
            <a:r>
              <a:rPr lang="en-US" dirty="0" err="1"/>
              <a:t>Medidas</a:t>
            </a:r>
            <a:r>
              <a:rPr lang="en-US" dirty="0"/>
              <a:t> de forma (</a:t>
            </a:r>
            <a:r>
              <a:rPr lang="en-US" dirty="0" err="1"/>
              <a:t>Curtoris</a:t>
            </a:r>
            <a:r>
              <a:rPr lang="en-US" dirty="0"/>
              <a:t>, </a:t>
            </a:r>
            <a:r>
              <a:rPr lang="en-US" dirty="0" err="1"/>
              <a:t>asimetría</a:t>
            </a:r>
            <a:r>
              <a:rPr lang="en-US" dirty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NIVELES DE INVESTIGACION</a:t>
            </a:r>
            <a:endParaRPr lang="es-E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19225"/>
            <a:ext cx="61722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0" y="6449691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/>
              <a:t>Hernandez, 2006; Paredes, 2004</a:t>
            </a:r>
            <a:endParaRPr lang="es-ES" i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7AFC2-3D93-46EC-8B64-1661BD1CC0D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/>
              <a:t>TRES TIPOS DE MEDIA</a:t>
            </a:r>
            <a:endParaRPr lang="es-ES" sz="4000" b="1" smtClean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990600" y="1600200"/>
            <a:ext cx="2514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MEDIA ARITMETICA</a:t>
            </a:r>
            <a:endParaRPr lang="es-ES" b="1" dirty="0"/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5334000" y="1614488"/>
            <a:ext cx="2514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MEDIA PONDERADA</a:t>
            </a:r>
            <a:endParaRPr lang="es-ES" b="1"/>
          </a:p>
        </p:txBody>
      </p:sp>
      <p:pic>
        <p:nvPicPr>
          <p:cNvPr id="276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620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/>
              <a:t>TRES TIPOS DE MEDIA</a:t>
            </a:r>
            <a:endParaRPr lang="es-ES" sz="4000" b="1" smtClean="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2971800" y="1524000"/>
            <a:ext cx="2895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MEDIA GEOMETRICA</a:t>
            </a:r>
            <a:endParaRPr lang="es-ES" b="1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6858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31242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184650" y="1631950"/>
            <a:ext cx="4959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11071" anchor="ctr">
            <a:spAutoFit/>
          </a:bodyPr>
          <a:lstStyle/>
          <a:p>
            <a:pPr eaLnBrk="0" hangingPunct="0"/>
            <a:r>
              <a:rPr lang="es-ES" i="1"/>
              <a:t>Por ejemplo, la media geométrica de 2 y 18 es </a:t>
            </a:r>
            <a:endParaRPr lang="es-ES"/>
          </a:p>
          <a:p>
            <a:pPr eaLnBrk="0" hangingPunct="0"/>
            <a:r>
              <a:rPr lang="es-ES"/>
              <a:t>  </a:t>
            </a:r>
            <a:r>
              <a:rPr lang="es-ES" sz="1200"/>
              <a:t> </a:t>
            </a:r>
            <a:r>
              <a:rPr lang="es-ES"/>
              <a:t>                      </a:t>
            </a:r>
            <a:endParaRPr lang="es-ES" i="1"/>
          </a:p>
          <a:p>
            <a:pPr eaLnBrk="0" hangingPunct="0"/>
            <a:endParaRPr lang="es-ES" i="1"/>
          </a:p>
          <a:p>
            <a:pPr eaLnBrk="0" hangingPunct="0"/>
            <a:endParaRPr lang="es-ES" i="1"/>
          </a:p>
          <a:p>
            <a:pPr eaLnBrk="0" hangingPunct="0"/>
            <a:r>
              <a:rPr lang="es-ES" i="1"/>
              <a:t>Otro ejemplo, la media de 1, 3 y 9 seria </a:t>
            </a:r>
            <a:endParaRPr lang="es-ES"/>
          </a:p>
          <a:p>
            <a:pPr eaLnBrk="0" hangingPunct="0"/>
            <a:r>
              <a:rPr lang="es-ES"/>
              <a:t>  </a:t>
            </a:r>
            <a:r>
              <a:rPr lang="es-ES" sz="1200"/>
              <a:t> </a:t>
            </a:r>
            <a:r>
              <a:rPr lang="es-ES"/>
              <a:t>                        </a:t>
            </a:r>
          </a:p>
        </p:txBody>
      </p:sp>
      <p:pic>
        <p:nvPicPr>
          <p:cNvPr id="28680" name="Picture 10" descr="fd09efd9c8e77ae938aa4ce2f7ecbce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438400"/>
            <a:ext cx="150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4e9f038c7a5c6c3b7279c56e091fa4c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76600"/>
            <a:ext cx="16383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/>
              <a:t>VARIANZA Y DESVIACION ESTANDAR MUESTRAL</a:t>
            </a:r>
            <a:endParaRPr lang="es-ES" sz="4000" b="1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0" y="1828800"/>
          <a:ext cx="4071938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cuación" r:id="rId3" imgW="1193800" imgH="508000" progId="Equation.3">
                  <p:embed/>
                </p:oleObj>
              </mc:Choice>
              <mc:Fallback>
                <p:oleObj name="Ecuación" r:id="rId3" imgW="1193800" imgH="508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4071938" cy="173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333875" y="4208463"/>
          <a:ext cx="4021138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cuación" r:id="rId5" imgW="1231366" imgH="545863" progId="Equation.3">
                  <p:embed/>
                </p:oleObj>
              </mc:Choice>
              <mc:Fallback>
                <p:oleObj name="Ecuación" r:id="rId5" imgW="1231366" imgH="545863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4208463"/>
                        <a:ext cx="4021138" cy="167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2514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VARIANZA</a:t>
            </a:r>
            <a:endParaRPr lang="es-ES" b="1"/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990600" y="4953000"/>
            <a:ext cx="2819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DEVIACIÓN ESTANDAR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/>
              <a:t>VARIANZA</a:t>
            </a:r>
            <a:endParaRPr lang="es-ES" sz="4000" b="1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066925" y="3676650"/>
          <a:ext cx="6588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cuación" r:id="rId3" imgW="634725" imgH="431613" progId="Equation.3">
                  <p:embed/>
                </p:oleObj>
              </mc:Choice>
              <mc:Fallback>
                <p:oleObj name="Ecuación" r:id="rId3" imgW="634725" imgH="431613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676650"/>
                        <a:ext cx="6588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7" name="Group 161"/>
          <p:cNvGraphicFramePr>
            <a:graphicFrameLocks noGrp="1"/>
          </p:cNvGraphicFramePr>
          <p:nvPr>
            <p:ph sz="quarter" idx="2"/>
          </p:nvPr>
        </p:nvGraphicFramePr>
        <p:xfrm>
          <a:off x="301625" y="3686175"/>
          <a:ext cx="4191000" cy="2160588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7" name="Text Box 17"/>
          <p:cNvSpPr txBox="1">
            <a:spLocks noChangeArrowheads="1"/>
          </p:cNvSpPr>
          <p:nvPr/>
        </p:nvSpPr>
        <p:spPr bwMode="auto">
          <a:xfrm>
            <a:off x="990600" y="16764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7</a:t>
            </a:r>
            <a:endParaRPr lang="es-ES"/>
          </a:p>
        </p:txBody>
      </p:sp>
      <p:sp>
        <p:nvSpPr>
          <p:cNvPr id="2088" name="Text Box 18"/>
          <p:cNvSpPr txBox="1">
            <a:spLocks noChangeArrowheads="1"/>
          </p:cNvSpPr>
          <p:nvPr/>
        </p:nvSpPr>
        <p:spPr bwMode="auto">
          <a:xfrm>
            <a:off x="2514600" y="12192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</a:t>
            </a:r>
            <a:endParaRPr lang="es-ES"/>
          </a:p>
        </p:txBody>
      </p:sp>
      <p:sp>
        <p:nvSpPr>
          <p:cNvPr id="2089" name="Text Box 19"/>
          <p:cNvSpPr txBox="1">
            <a:spLocks noChangeArrowheads="1"/>
          </p:cNvSpPr>
          <p:nvPr/>
        </p:nvSpPr>
        <p:spPr bwMode="auto">
          <a:xfrm>
            <a:off x="3429000" y="25146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8</a:t>
            </a:r>
            <a:endParaRPr lang="es-ES"/>
          </a:p>
        </p:txBody>
      </p:sp>
      <p:sp>
        <p:nvSpPr>
          <p:cNvPr id="2090" name="Text Box 20"/>
          <p:cNvSpPr txBox="1">
            <a:spLocks noChangeArrowheads="1"/>
          </p:cNvSpPr>
          <p:nvPr/>
        </p:nvSpPr>
        <p:spPr bwMode="auto">
          <a:xfrm>
            <a:off x="1219200" y="29718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</a:t>
            </a:r>
            <a:endParaRPr lang="es-ES"/>
          </a:p>
        </p:txBody>
      </p:sp>
      <p:sp>
        <p:nvSpPr>
          <p:cNvPr id="2091" name="Text Box 21"/>
          <p:cNvSpPr txBox="1">
            <a:spLocks noChangeArrowheads="1"/>
          </p:cNvSpPr>
          <p:nvPr/>
        </p:nvSpPr>
        <p:spPr bwMode="auto">
          <a:xfrm>
            <a:off x="2133600" y="2133600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5</a:t>
            </a:r>
            <a:endParaRPr lang="es-ES">
              <a:solidFill>
                <a:srgbClr val="FF3300"/>
              </a:solidFill>
            </a:endParaRPr>
          </a:p>
        </p:txBody>
      </p:sp>
      <p:sp>
        <p:nvSpPr>
          <p:cNvPr id="2092" name="Line 22"/>
          <p:cNvSpPr>
            <a:spLocks noChangeShapeType="1"/>
          </p:cNvSpPr>
          <p:nvPr/>
        </p:nvSpPr>
        <p:spPr bwMode="auto">
          <a:xfrm>
            <a:off x="1524000" y="1981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093" name="Line 23"/>
          <p:cNvSpPr>
            <a:spLocks noChangeShapeType="1"/>
          </p:cNvSpPr>
          <p:nvPr/>
        </p:nvSpPr>
        <p:spPr bwMode="auto">
          <a:xfrm flipH="1">
            <a:off x="2514600" y="1524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094" name="Line 24"/>
          <p:cNvSpPr>
            <a:spLocks noChangeShapeType="1"/>
          </p:cNvSpPr>
          <p:nvPr/>
        </p:nvSpPr>
        <p:spPr bwMode="auto">
          <a:xfrm flipH="1">
            <a:off x="1905000" y="2438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2095" name="Line 25"/>
          <p:cNvSpPr>
            <a:spLocks noChangeShapeType="1"/>
          </p:cNvSpPr>
          <p:nvPr/>
        </p:nvSpPr>
        <p:spPr bwMode="auto">
          <a:xfrm>
            <a:off x="2667000" y="2362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410200" y="2667000"/>
          <a:ext cx="21907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cuación" r:id="rId5" imgW="825500" imgH="431800" progId="Equation.3">
                  <p:embed/>
                </p:oleObj>
              </mc:Choice>
              <mc:Fallback>
                <p:oleObj name="Ecuación" r:id="rId5" imgW="825500" imgH="431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667000"/>
                        <a:ext cx="219075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562600" y="3733800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cuación" r:id="rId7" imgW="838200" imgH="330200" progId="Equation.3">
                  <p:embed/>
                </p:oleObj>
              </mc:Choice>
              <mc:Fallback>
                <p:oleObj name="Ecuación" r:id="rId7" imgW="838200" imgH="330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733800"/>
                        <a:ext cx="21336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876800" y="4800600"/>
          <a:ext cx="3635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cuación" r:id="rId9" imgW="1930400" imgH="508000" progId="Equation.3">
                  <p:embed/>
                </p:oleObj>
              </mc:Choice>
              <mc:Fallback>
                <p:oleObj name="Ecuación" r:id="rId9" imgW="1930400" imgH="5080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00600"/>
                        <a:ext cx="3635375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63925" y="3686175"/>
          <a:ext cx="6540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cuación" r:id="rId11" imgW="685800" imgH="469900" progId="Equation.3">
                  <p:embed/>
                </p:oleObj>
              </mc:Choice>
              <mc:Fallback>
                <p:oleObj name="Ecuación" r:id="rId11" imgW="685800" imgH="469900" progId="Equation.3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686175"/>
                        <a:ext cx="6540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38800" y="1447800"/>
          <a:ext cx="1828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cuación" r:id="rId13" imgW="647700" imgH="431800" progId="Equation.3">
                  <p:embed/>
                </p:oleObj>
              </mc:Choice>
              <mc:Fallback>
                <p:oleObj name="Ecuación" r:id="rId13" imgW="647700" imgH="4318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8288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Desviación estandar</a:t>
            </a:r>
            <a:endParaRPr lang="es-E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66863" y="2346325"/>
          <a:ext cx="62452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cuación" r:id="rId3" imgW="2870200" imgH="546100" progId="Equation.3">
                  <p:embed/>
                </p:oleObj>
              </mc:Choice>
              <mc:Fallback>
                <p:oleObj name="Ecuación" r:id="rId3" imgW="2870200" imgH="546100" progId="Equation.3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2346325"/>
                        <a:ext cx="6245225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Ejemplo práctico</a:t>
            </a:r>
            <a:endParaRPr lang="es-ES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570163"/>
            <a:ext cx="4191000" cy="3127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/>
              <a:t>	Se desea estimar la varianza y desviación estandar para el peso de 10 estudiantes del curso de estadística.</a:t>
            </a:r>
            <a:endParaRPr lang="es-ES" sz="2800"/>
          </a:p>
        </p:txBody>
      </p:sp>
      <p:graphicFrame>
        <p:nvGraphicFramePr>
          <p:cNvPr id="55326" name="Group 30"/>
          <p:cNvGraphicFramePr>
            <a:graphicFrameLocks noGrp="1"/>
          </p:cNvGraphicFramePr>
          <p:nvPr>
            <p:ph sz="half" idx="2"/>
          </p:nvPr>
        </p:nvGraphicFramePr>
        <p:xfrm>
          <a:off x="4724400" y="2057400"/>
          <a:ext cx="4040188" cy="3611565"/>
        </p:xfrm>
        <a:graphic>
          <a:graphicData uri="http://schemas.openxmlformats.org/drawingml/2006/table">
            <a:tbl>
              <a:tblPr/>
              <a:tblGrid>
                <a:gridCol w="2020888"/>
                <a:gridCol w="2019300"/>
              </a:tblGrid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79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VARIANZA – DESVIACION ESTANDAR</a:t>
            </a:r>
            <a:endParaRPr lang="es-ES" sz="3200" b="1" dirty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800600" y="1371600"/>
          <a:ext cx="63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cuación" r:id="rId3" imgW="634725" imgH="431613" progId="Equation.3">
                  <p:embed/>
                </p:oleObj>
              </mc:Choice>
              <mc:Fallback>
                <p:oleObj name="Ecuación" r:id="rId3" imgW="634725" imgH="431613" progId="Equation.3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71600"/>
                        <a:ext cx="635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05600" y="1371600"/>
          <a:ext cx="6302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cuación" r:id="rId5" imgW="685800" imgH="469900" progId="Equation.3">
                  <p:embed/>
                </p:oleObj>
              </mc:Choice>
              <mc:Fallback>
                <p:oleObj name="Ecuación" r:id="rId5" imgW="685800" imgH="469900" progId="Equation.3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71600"/>
                        <a:ext cx="6302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39" name="Group 471"/>
          <p:cNvGraphicFramePr>
            <a:graphicFrameLocks noGrp="1"/>
          </p:cNvGraphicFramePr>
          <p:nvPr>
            <p:ph sz="quarter" idx="2"/>
          </p:nvPr>
        </p:nvGraphicFramePr>
        <p:xfrm>
          <a:off x="762000" y="1371600"/>
          <a:ext cx="7162800" cy="3886204"/>
        </p:xfrm>
        <a:graphic>
          <a:graphicData uri="http://schemas.openxmlformats.org/drawingml/2006/table">
            <a:tbl>
              <a:tblPr/>
              <a:tblGrid>
                <a:gridCol w="1790700"/>
                <a:gridCol w="1792288"/>
                <a:gridCol w="1789112"/>
                <a:gridCol w="1790700"/>
              </a:tblGrid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Xi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-4.6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21.16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40.96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54.76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19.36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-10.6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112.36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70.56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-4.6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21.16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-7.6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57.76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398.4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70" name="Rectangle 476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57200" y="5486400"/>
          <a:ext cx="3657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cuación" r:id="rId7" imgW="2197100" imgH="508000" progId="Equation.3">
                  <p:embed/>
                </p:oleObj>
              </mc:Choice>
              <mc:Fallback>
                <p:oleObj name="Ecuación" r:id="rId7" imgW="2197100" imgH="5080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36576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1" name="Rectangle 48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794250" y="5854700"/>
          <a:ext cx="27559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cuación" r:id="rId9" imgW="1320227" imgH="241195" progId="Equation.3">
                  <p:embed/>
                </p:oleObj>
              </mc:Choice>
              <mc:Fallback>
                <p:oleObj name="Ecuación" r:id="rId9" imgW="1320227" imgH="241195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5854700"/>
                        <a:ext cx="27559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COEFICIENTE DE VARIACION</a:t>
            </a:r>
            <a:endParaRPr lang="es-ES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00200" y="2133600"/>
          <a:ext cx="586740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cuación" r:id="rId3" imgW="2209800" imgH="469900" progId="Equation.3">
                  <p:embed/>
                </p:oleObj>
              </mc:Choice>
              <mc:Fallback>
                <p:oleObj name="Ecuación" r:id="rId3" imgW="2209800" imgH="469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5867400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715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dirty="0" smtClean="0"/>
              <a:t>	Si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desea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la </a:t>
            </a:r>
            <a:r>
              <a:rPr lang="en-US" dirty="0" err="1" smtClean="0"/>
              <a:t>interpretación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variable </a:t>
            </a:r>
            <a:r>
              <a:rPr lang="en-US" dirty="0" err="1" smtClean="0"/>
              <a:t>cuantitativa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 </a:t>
            </a:r>
            <a:r>
              <a:rPr lang="en-US" dirty="0" err="1" smtClean="0"/>
              <a:t>colesterol</a:t>
            </a:r>
            <a:r>
              <a:rPr lang="en-US" dirty="0" smtClean="0"/>
              <a:t>, </a:t>
            </a:r>
            <a:r>
              <a:rPr lang="en-US" dirty="0" err="1" smtClean="0"/>
              <a:t>trigliceridos</a:t>
            </a:r>
            <a:r>
              <a:rPr lang="en-US" dirty="0" smtClean="0"/>
              <a:t>, peso, </a:t>
            </a:r>
            <a:r>
              <a:rPr lang="en-US" dirty="0" err="1" smtClean="0"/>
              <a:t>talla</a:t>
            </a:r>
            <a:r>
              <a:rPr lang="en-US" dirty="0" smtClean="0"/>
              <a:t>, etc. </a:t>
            </a:r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conocimiento</a:t>
            </a:r>
            <a:r>
              <a:rPr lang="en-US" dirty="0" smtClean="0"/>
              <a:t> de la </a:t>
            </a:r>
            <a:r>
              <a:rPr lang="en-US" dirty="0" err="1" smtClean="0"/>
              <a:t>distribución</a:t>
            </a:r>
            <a:r>
              <a:rPr lang="en-US" dirty="0" smtClean="0"/>
              <a:t> de la variable, no </a:t>
            </a:r>
            <a:r>
              <a:rPr lang="en-US" dirty="0" err="1" smtClean="0"/>
              <a:t>debemos</a:t>
            </a:r>
            <a:r>
              <a:rPr lang="en-US" dirty="0" smtClean="0"/>
              <a:t> </a:t>
            </a:r>
            <a:r>
              <a:rPr lang="en-US" dirty="0" err="1" smtClean="0"/>
              <a:t>invertir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fórmulas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en los </a:t>
            </a:r>
            <a:r>
              <a:rPr lang="en-US" dirty="0" err="1" smtClean="0"/>
              <a:t>cálculos</a:t>
            </a:r>
            <a:r>
              <a:rPr lang="en-US" dirty="0" smtClean="0"/>
              <a:t>; </a:t>
            </a:r>
            <a:r>
              <a:rPr lang="en-US" dirty="0" err="1" smtClean="0"/>
              <a:t>sino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</a:t>
            </a:r>
            <a:r>
              <a:rPr lang="en-US" dirty="0" err="1" smtClean="0"/>
              <a:t>interpretación</a:t>
            </a:r>
            <a:r>
              <a:rPr lang="en-US" dirty="0" smtClean="0"/>
              <a:t>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dirty="0" smtClean="0"/>
              <a:t>	¿Como se </a:t>
            </a:r>
            <a:r>
              <a:rPr lang="en-US" dirty="0" err="1" smtClean="0"/>
              <a:t>conoce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el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distribución</a:t>
            </a:r>
            <a:r>
              <a:rPr lang="en-US" dirty="0" smtClean="0"/>
              <a:t> normal?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PRUEBAS DE NORMALIDAD</a:t>
            </a:r>
            <a:endParaRPr lang="es-ES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4032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860800"/>
            <a:ext cx="45132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CRITERIOS DE CLASICACION</a:t>
            </a:r>
            <a:endParaRPr 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 smtClean="0"/>
              <a:t>EPOCA DE OBTENCION DE DATOS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Retrospectivo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Prospectivo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 smtClean="0"/>
              <a:t>EVOLUCION DEL FENOMENO EN ESTUDIO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Transversal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Longitudinal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 smtClean="0"/>
              <a:t>COMPARACION DE POBLACIONES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Descriptivo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Comparativo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s-PE" sz="2400" b="1" dirty="0" smtClean="0"/>
              <a:t>MANEJO DE LAS VARIABLES 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dirty="0" smtClean="0">
                <a:solidFill>
                  <a:schemeClr val="tx2"/>
                </a:solidFill>
              </a:rPr>
              <a:t>De observación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s-PE" b="1" smtClean="0">
                <a:solidFill>
                  <a:schemeClr val="tx2"/>
                </a:solidFill>
              </a:rPr>
              <a:t>Experimental</a:t>
            </a:r>
            <a:endParaRPr lang="es-PE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s-ES" sz="2800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010400" y="6477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/>
              <a:t>Mormontoy, 1993</a:t>
            </a:r>
            <a:endParaRPr lang="es-ES" i="1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C6E5-B442-447B-8440-DD910AFD622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52609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MX" sz="2400" b="1" i="1">
                <a:solidFill>
                  <a:schemeClr val="tx2"/>
                </a:solidFill>
                <a:latin typeface="Times New Roman" pitchFamily="18" charset="0"/>
              </a:rPr>
              <a:t>ANÁLISIS DEL </a:t>
            </a:r>
            <a:r>
              <a:rPr lang="es-ES" sz="2400" b="1" i="1">
                <a:solidFill>
                  <a:schemeClr val="tx2"/>
                </a:solidFill>
                <a:latin typeface="Times New Roman" pitchFamily="18" charset="0"/>
              </a:rPr>
              <a:t>SESGO</a:t>
            </a:r>
            <a:r>
              <a:rPr lang="es-ES" sz="2400">
                <a:solidFill>
                  <a:schemeClr val="tx2"/>
                </a:solidFill>
                <a:latin typeface="Times New Roman" pitchFamily="18" charset="0"/>
              </a:rPr>
              <a:t> (ASIMETRIA)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2667000"/>
            <a:ext cx="3581400" cy="124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71500" indent="-571500" algn="just" eaLnBrk="0" hangingPunct="0"/>
            <a:r>
              <a:rPr lang="es-PE" sz="1400" b="1"/>
              <a:t>1.-	Sesgada a la izquierda: </a:t>
            </a:r>
            <a:r>
              <a:rPr lang="es-PE" sz="1400"/>
              <a:t>(sesgo negativo): La media y la mediana están a la izquierda de la moda.</a:t>
            </a:r>
            <a:r>
              <a:rPr lang="es-PE" sz="1600"/>
              <a:t> (&lt;0)</a:t>
            </a:r>
          </a:p>
          <a:p>
            <a:pPr marL="571500" indent="-571500" eaLnBrk="0" hangingPunct="0"/>
            <a:endParaRPr lang="es-PE" sz="16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029200" y="2667000"/>
            <a:ext cx="3581400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571500" indent="-571500" eaLnBrk="0" hangingPunct="0">
              <a:lnSpc>
                <a:spcPct val="90000"/>
              </a:lnSpc>
            </a:pPr>
            <a:r>
              <a:rPr lang="es-PE" sz="1400" b="1"/>
              <a:t>2.-	Simetría (sesgo cero): </a:t>
            </a:r>
            <a:r>
              <a:rPr lang="es-PE" sz="1400"/>
              <a:t>La media, la mediana y la moda son iguales. (=0)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029200" y="4191000"/>
            <a:ext cx="35814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1000" indent="-381000" algn="just" eaLnBrk="0" hangingPunct="0"/>
            <a:r>
              <a:rPr lang="es-PE" sz="1400" b="1"/>
              <a:t>3.- Sesgada a la derecha: </a:t>
            </a:r>
            <a:r>
              <a:rPr lang="es-PE" sz="1400"/>
              <a:t>(sesgo positivo): La media y la mediana están a la derecha de la moda. (&gt;0)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304800" y="3581400"/>
            <a:ext cx="3886200" cy="2057400"/>
            <a:chOff x="192" y="2784"/>
            <a:chExt cx="2448" cy="1296"/>
          </a:xfrm>
        </p:grpSpPr>
        <p:sp>
          <p:nvSpPr>
            <p:cNvPr id="32817" name="Rectangle 7"/>
            <p:cNvSpPr>
              <a:spLocks noChangeArrowheads="1"/>
            </p:cNvSpPr>
            <p:nvPr/>
          </p:nvSpPr>
          <p:spPr bwMode="auto">
            <a:xfrm>
              <a:off x="192" y="2784"/>
              <a:ext cx="2448" cy="129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PE" sz="2400">
                <a:latin typeface="Times New Roman" pitchFamily="18" charset="0"/>
              </a:endParaRPr>
            </a:p>
          </p:txBody>
        </p:sp>
        <p:grpSp>
          <p:nvGrpSpPr>
            <p:cNvPr id="32818" name="Group 8"/>
            <p:cNvGrpSpPr>
              <a:grpSpLocks/>
            </p:cNvGrpSpPr>
            <p:nvPr/>
          </p:nvGrpSpPr>
          <p:grpSpPr bwMode="auto">
            <a:xfrm>
              <a:off x="384" y="3168"/>
              <a:ext cx="1776" cy="434"/>
              <a:chOff x="3456" y="1822"/>
              <a:chExt cx="1776" cy="434"/>
            </a:xfrm>
          </p:grpSpPr>
          <p:sp>
            <p:nvSpPr>
              <p:cNvPr id="32830" name="Line 9"/>
              <p:cNvSpPr>
                <a:spLocks noChangeShapeType="1"/>
              </p:cNvSpPr>
              <p:nvPr/>
            </p:nvSpPr>
            <p:spPr bwMode="auto">
              <a:xfrm flipV="1">
                <a:off x="3456" y="2256"/>
                <a:ext cx="1776" cy="0"/>
              </a:xfrm>
              <a:prstGeom prst="lin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2831" name="Freeform 10"/>
              <p:cNvSpPr>
                <a:spLocks/>
              </p:cNvSpPr>
              <p:nvPr/>
            </p:nvSpPr>
            <p:spPr bwMode="auto">
              <a:xfrm>
                <a:off x="4033" y="1925"/>
                <a:ext cx="1" cy="319"/>
              </a:xfrm>
              <a:custGeom>
                <a:avLst/>
                <a:gdLst>
                  <a:gd name="T0" fmla="*/ 0 w 1"/>
                  <a:gd name="T1" fmla="*/ 0 h 888"/>
                  <a:gd name="T2" fmla="*/ 0 w 1"/>
                  <a:gd name="T3" fmla="*/ 0 h 888"/>
                  <a:gd name="T4" fmla="*/ 0 60000 65536"/>
                  <a:gd name="T5" fmla="*/ 0 60000 65536"/>
                  <a:gd name="T6" fmla="*/ 0 w 1"/>
                  <a:gd name="T7" fmla="*/ 0 h 888"/>
                  <a:gd name="T8" fmla="*/ 1 w 1"/>
                  <a:gd name="T9" fmla="*/ 888 h 8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888">
                    <a:moveTo>
                      <a:pt x="0" y="0"/>
                    </a:moveTo>
                    <a:lnTo>
                      <a:pt x="0" y="888"/>
                    </a:lnTo>
                  </a:path>
                </a:pathLst>
              </a:custGeom>
              <a:noFill/>
              <a:ln w="19050">
                <a:solidFill>
                  <a:srgbClr val="D60093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2832" name="Freeform 11"/>
              <p:cNvSpPr>
                <a:spLocks/>
              </p:cNvSpPr>
              <p:nvPr/>
            </p:nvSpPr>
            <p:spPr bwMode="auto">
              <a:xfrm>
                <a:off x="3456" y="1822"/>
                <a:ext cx="1776" cy="386"/>
              </a:xfrm>
              <a:custGeom>
                <a:avLst/>
                <a:gdLst>
                  <a:gd name="T0" fmla="*/ 0 w 1776"/>
                  <a:gd name="T1" fmla="*/ 386 h 386"/>
                  <a:gd name="T2" fmla="*/ 204 w 1776"/>
                  <a:gd name="T3" fmla="*/ 290 h 386"/>
                  <a:gd name="T4" fmla="*/ 264 w 1776"/>
                  <a:gd name="T5" fmla="*/ 206 h 386"/>
                  <a:gd name="T6" fmla="*/ 348 w 1776"/>
                  <a:gd name="T7" fmla="*/ 98 h 386"/>
                  <a:gd name="T8" fmla="*/ 521 w 1776"/>
                  <a:gd name="T9" fmla="*/ 10 h 386"/>
                  <a:gd name="T10" fmla="*/ 710 w 1776"/>
                  <a:gd name="T11" fmla="*/ 35 h 386"/>
                  <a:gd name="T12" fmla="*/ 855 w 1776"/>
                  <a:gd name="T13" fmla="*/ 121 h 386"/>
                  <a:gd name="T14" fmla="*/ 1043 w 1776"/>
                  <a:gd name="T15" fmla="*/ 250 h 386"/>
                  <a:gd name="T16" fmla="*/ 1299 w 1776"/>
                  <a:gd name="T17" fmla="*/ 324 h 386"/>
                  <a:gd name="T18" fmla="*/ 1776 w 1776"/>
                  <a:gd name="T19" fmla="*/ 370 h 3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6"/>
                  <a:gd name="T31" fmla="*/ 0 h 386"/>
                  <a:gd name="T32" fmla="*/ 1776 w 1776"/>
                  <a:gd name="T33" fmla="*/ 386 h 3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6" h="386">
                    <a:moveTo>
                      <a:pt x="0" y="386"/>
                    </a:moveTo>
                    <a:cubicBezTo>
                      <a:pt x="32" y="370"/>
                      <a:pt x="160" y="320"/>
                      <a:pt x="204" y="290"/>
                    </a:cubicBezTo>
                    <a:cubicBezTo>
                      <a:pt x="248" y="260"/>
                      <a:pt x="240" y="238"/>
                      <a:pt x="264" y="206"/>
                    </a:cubicBezTo>
                    <a:cubicBezTo>
                      <a:pt x="288" y="174"/>
                      <a:pt x="305" y="131"/>
                      <a:pt x="348" y="98"/>
                    </a:cubicBezTo>
                    <a:cubicBezTo>
                      <a:pt x="391" y="65"/>
                      <a:pt x="461" y="20"/>
                      <a:pt x="521" y="10"/>
                    </a:cubicBezTo>
                    <a:cubicBezTo>
                      <a:pt x="581" y="0"/>
                      <a:pt x="655" y="17"/>
                      <a:pt x="710" y="35"/>
                    </a:cubicBezTo>
                    <a:cubicBezTo>
                      <a:pt x="766" y="53"/>
                      <a:pt x="799" y="85"/>
                      <a:pt x="855" y="121"/>
                    </a:cubicBezTo>
                    <a:cubicBezTo>
                      <a:pt x="910" y="157"/>
                      <a:pt x="969" y="216"/>
                      <a:pt x="1043" y="250"/>
                    </a:cubicBezTo>
                    <a:cubicBezTo>
                      <a:pt x="1117" y="284"/>
                      <a:pt x="1176" y="304"/>
                      <a:pt x="1299" y="324"/>
                    </a:cubicBezTo>
                    <a:cubicBezTo>
                      <a:pt x="1421" y="344"/>
                      <a:pt x="1677" y="361"/>
                      <a:pt x="1776" y="370"/>
                    </a:cubicBezTo>
                  </a:path>
                </a:pathLst>
              </a:cu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32819" name="Line 12"/>
            <p:cNvSpPr>
              <a:spLocks noChangeShapeType="1"/>
            </p:cNvSpPr>
            <p:nvPr/>
          </p:nvSpPr>
          <p:spPr bwMode="auto">
            <a:xfrm>
              <a:off x="1056" y="3168"/>
              <a:ext cx="0" cy="43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20" name="Line 13"/>
            <p:cNvSpPr>
              <a:spLocks noChangeShapeType="1"/>
            </p:cNvSpPr>
            <p:nvPr/>
          </p:nvSpPr>
          <p:spPr bwMode="auto">
            <a:xfrm>
              <a:off x="1152" y="3264"/>
              <a:ext cx="0" cy="33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21" name="AutoShape 14"/>
            <p:cNvSpPr>
              <a:spLocks noChangeArrowheads="1"/>
            </p:cNvSpPr>
            <p:nvPr/>
          </p:nvSpPr>
          <p:spPr bwMode="auto">
            <a:xfrm>
              <a:off x="1008" y="3600"/>
              <a:ext cx="48" cy="24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2822" name="Line 15"/>
            <p:cNvSpPr>
              <a:spLocks noChangeShapeType="1"/>
            </p:cNvSpPr>
            <p:nvPr/>
          </p:nvSpPr>
          <p:spPr bwMode="auto">
            <a:xfrm flipV="1">
              <a:off x="960" y="3648"/>
              <a:ext cx="0" cy="14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23" name="Line 16"/>
            <p:cNvSpPr>
              <a:spLocks noChangeShapeType="1"/>
            </p:cNvSpPr>
            <p:nvPr/>
          </p:nvSpPr>
          <p:spPr bwMode="auto">
            <a:xfrm flipV="1">
              <a:off x="1152" y="3648"/>
              <a:ext cx="0" cy="144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24" name="Line 17"/>
            <p:cNvSpPr>
              <a:spLocks noChangeShapeType="1"/>
            </p:cNvSpPr>
            <p:nvPr/>
          </p:nvSpPr>
          <p:spPr bwMode="auto">
            <a:xfrm>
              <a:off x="1152" y="3792"/>
              <a:ext cx="96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25" name="Line 18"/>
            <p:cNvSpPr>
              <a:spLocks noChangeShapeType="1"/>
            </p:cNvSpPr>
            <p:nvPr/>
          </p:nvSpPr>
          <p:spPr bwMode="auto">
            <a:xfrm flipH="1">
              <a:off x="864" y="3792"/>
              <a:ext cx="96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26" name="Text Box 19"/>
            <p:cNvSpPr txBox="1">
              <a:spLocks noChangeArrowheads="1"/>
            </p:cNvSpPr>
            <p:nvPr/>
          </p:nvSpPr>
          <p:spPr bwMode="auto">
            <a:xfrm>
              <a:off x="1248" y="3744"/>
              <a:ext cx="362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MX" sz="1200">
                  <a:solidFill>
                    <a:srgbClr val="0000FF"/>
                  </a:solidFill>
                  <a:latin typeface="Times New Roman" pitchFamily="18" charset="0"/>
                </a:rPr>
                <a:t>Media</a:t>
              </a:r>
              <a:endParaRPr lang="es-ES" sz="12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827" name="Text Box 20"/>
            <p:cNvSpPr txBox="1">
              <a:spLocks noChangeArrowheads="1"/>
            </p:cNvSpPr>
            <p:nvPr/>
          </p:nvSpPr>
          <p:spPr bwMode="auto">
            <a:xfrm>
              <a:off x="432" y="3696"/>
              <a:ext cx="388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s-MX" sz="1200">
                  <a:solidFill>
                    <a:srgbClr val="0000FF"/>
                  </a:solidFill>
                  <a:latin typeface="Times New Roman" pitchFamily="18" charset="0"/>
                </a:rPr>
                <a:t>Moda</a:t>
              </a:r>
              <a:endParaRPr lang="es-ES" sz="12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828" name="Text Box 21"/>
            <p:cNvSpPr txBox="1">
              <a:spLocks noChangeArrowheads="1"/>
            </p:cNvSpPr>
            <p:nvPr/>
          </p:nvSpPr>
          <p:spPr bwMode="auto">
            <a:xfrm>
              <a:off x="816" y="3840"/>
              <a:ext cx="453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MX" sz="1200">
                  <a:solidFill>
                    <a:srgbClr val="0000FF"/>
                  </a:solidFill>
                  <a:latin typeface="Times New Roman" pitchFamily="18" charset="0"/>
                </a:rPr>
                <a:t>Mediana</a:t>
              </a:r>
              <a:endParaRPr lang="es-ES" sz="12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829" name="Line 22"/>
            <p:cNvSpPr>
              <a:spLocks noChangeShapeType="1"/>
            </p:cNvSpPr>
            <p:nvPr/>
          </p:nvSpPr>
          <p:spPr bwMode="auto">
            <a:xfrm>
              <a:off x="960" y="3216"/>
              <a:ext cx="0" cy="336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</p:grpSp>
      <p:grpSp>
        <p:nvGrpSpPr>
          <p:cNvPr id="32775" name="Group 23"/>
          <p:cNvGrpSpPr>
            <a:grpSpLocks/>
          </p:cNvGrpSpPr>
          <p:nvPr/>
        </p:nvGrpSpPr>
        <p:grpSpPr bwMode="auto">
          <a:xfrm>
            <a:off x="304800" y="609600"/>
            <a:ext cx="3657600" cy="1905000"/>
            <a:chOff x="192" y="384"/>
            <a:chExt cx="2304" cy="1200"/>
          </a:xfrm>
        </p:grpSpPr>
        <p:sp>
          <p:nvSpPr>
            <p:cNvPr id="32801" name="Rectangle 24"/>
            <p:cNvSpPr>
              <a:spLocks noChangeArrowheads="1"/>
            </p:cNvSpPr>
            <p:nvPr/>
          </p:nvSpPr>
          <p:spPr bwMode="auto">
            <a:xfrm>
              <a:off x="192" y="384"/>
              <a:ext cx="2304" cy="12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PE" sz="2400">
                <a:latin typeface="Times New Roman" pitchFamily="18" charset="0"/>
              </a:endParaRPr>
            </a:p>
          </p:txBody>
        </p:sp>
        <p:grpSp>
          <p:nvGrpSpPr>
            <p:cNvPr id="32802" name="Group 25"/>
            <p:cNvGrpSpPr>
              <a:grpSpLocks/>
            </p:cNvGrpSpPr>
            <p:nvPr/>
          </p:nvGrpSpPr>
          <p:grpSpPr bwMode="auto">
            <a:xfrm flipH="1">
              <a:off x="384" y="624"/>
              <a:ext cx="1776" cy="434"/>
              <a:chOff x="3456" y="1822"/>
              <a:chExt cx="1776" cy="434"/>
            </a:xfrm>
          </p:grpSpPr>
          <p:sp>
            <p:nvSpPr>
              <p:cNvPr id="32814" name="Line 26"/>
              <p:cNvSpPr>
                <a:spLocks noChangeShapeType="1"/>
              </p:cNvSpPr>
              <p:nvPr/>
            </p:nvSpPr>
            <p:spPr bwMode="auto">
              <a:xfrm flipV="1">
                <a:off x="3456" y="2256"/>
                <a:ext cx="1776" cy="0"/>
              </a:xfrm>
              <a:prstGeom prst="lin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2815" name="Freeform 27"/>
              <p:cNvSpPr>
                <a:spLocks/>
              </p:cNvSpPr>
              <p:nvPr/>
            </p:nvSpPr>
            <p:spPr bwMode="auto">
              <a:xfrm>
                <a:off x="4033" y="1925"/>
                <a:ext cx="1" cy="319"/>
              </a:xfrm>
              <a:custGeom>
                <a:avLst/>
                <a:gdLst>
                  <a:gd name="T0" fmla="*/ 0 w 1"/>
                  <a:gd name="T1" fmla="*/ 0 h 888"/>
                  <a:gd name="T2" fmla="*/ 0 w 1"/>
                  <a:gd name="T3" fmla="*/ 0 h 888"/>
                  <a:gd name="T4" fmla="*/ 0 60000 65536"/>
                  <a:gd name="T5" fmla="*/ 0 60000 65536"/>
                  <a:gd name="T6" fmla="*/ 0 w 1"/>
                  <a:gd name="T7" fmla="*/ 0 h 888"/>
                  <a:gd name="T8" fmla="*/ 1 w 1"/>
                  <a:gd name="T9" fmla="*/ 888 h 8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888">
                    <a:moveTo>
                      <a:pt x="0" y="0"/>
                    </a:moveTo>
                    <a:lnTo>
                      <a:pt x="0" y="888"/>
                    </a:lnTo>
                  </a:path>
                </a:pathLst>
              </a:custGeom>
              <a:noFill/>
              <a:ln w="19050">
                <a:solidFill>
                  <a:srgbClr val="D60093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2816" name="Freeform 28"/>
              <p:cNvSpPr>
                <a:spLocks/>
              </p:cNvSpPr>
              <p:nvPr/>
            </p:nvSpPr>
            <p:spPr bwMode="auto">
              <a:xfrm>
                <a:off x="3456" y="1822"/>
                <a:ext cx="1776" cy="386"/>
              </a:xfrm>
              <a:custGeom>
                <a:avLst/>
                <a:gdLst>
                  <a:gd name="T0" fmla="*/ 0 w 1776"/>
                  <a:gd name="T1" fmla="*/ 386 h 386"/>
                  <a:gd name="T2" fmla="*/ 204 w 1776"/>
                  <a:gd name="T3" fmla="*/ 290 h 386"/>
                  <a:gd name="T4" fmla="*/ 264 w 1776"/>
                  <a:gd name="T5" fmla="*/ 206 h 386"/>
                  <a:gd name="T6" fmla="*/ 348 w 1776"/>
                  <a:gd name="T7" fmla="*/ 98 h 386"/>
                  <a:gd name="T8" fmla="*/ 521 w 1776"/>
                  <a:gd name="T9" fmla="*/ 10 h 386"/>
                  <a:gd name="T10" fmla="*/ 710 w 1776"/>
                  <a:gd name="T11" fmla="*/ 35 h 386"/>
                  <a:gd name="T12" fmla="*/ 855 w 1776"/>
                  <a:gd name="T13" fmla="*/ 121 h 386"/>
                  <a:gd name="T14" fmla="*/ 1043 w 1776"/>
                  <a:gd name="T15" fmla="*/ 250 h 386"/>
                  <a:gd name="T16" fmla="*/ 1299 w 1776"/>
                  <a:gd name="T17" fmla="*/ 324 h 386"/>
                  <a:gd name="T18" fmla="*/ 1776 w 1776"/>
                  <a:gd name="T19" fmla="*/ 370 h 3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6"/>
                  <a:gd name="T31" fmla="*/ 0 h 386"/>
                  <a:gd name="T32" fmla="*/ 1776 w 1776"/>
                  <a:gd name="T33" fmla="*/ 386 h 3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6" h="386">
                    <a:moveTo>
                      <a:pt x="0" y="386"/>
                    </a:moveTo>
                    <a:cubicBezTo>
                      <a:pt x="32" y="370"/>
                      <a:pt x="160" y="320"/>
                      <a:pt x="204" y="290"/>
                    </a:cubicBezTo>
                    <a:cubicBezTo>
                      <a:pt x="248" y="260"/>
                      <a:pt x="240" y="238"/>
                      <a:pt x="264" y="206"/>
                    </a:cubicBezTo>
                    <a:cubicBezTo>
                      <a:pt x="288" y="174"/>
                      <a:pt x="305" y="131"/>
                      <a:pt x="348" y="98"/>
                    </a:cubicBezTo>
                    <a:cubicBezTo>
                      <a:pt x="391" y="65"/>
                      <a:pt x="461" y="20"/>
                      <a:pt x="521" y="10"/>
                    </a:cubicBezTo>
                    <a:cubicBezTo>
                      <a:pt x="581" y="0"/>
                      <a:pt x="655" y="17"/>
                      <a:pt x="710" y="35"/>
                    </a:cubicBezTo>
                    <a:cubicBezTo>
                      <a:pt x="766" y="53"/>
                      <a:pt x="799" y="85"/>
                      <a:pt x="855" y="121"/>
                    </a:cubicBezTo>
                    <a:cubicBezTo>
                      <a:pt x="910" y="157"/>
                      <a:pt x="969" y="216"/>
                      <a:pt x="1043" y="250"/>
                    </a:cubicBezTo>
                    <a:cubicBezTo>
                      <a:pt x="1117" y="284"/>
                      <a:pt x="1176" y="304"/>
                      <a:pt x="1299" y="324"/>
                    </a:cubicBezTo>
                    <a:cubicBezTo>
                      <a:pt x="1421" y="344"/>
                      <a:pt x="1677" y="361"/>
                      <a:pt x="1776" y="370"/>
                    </a:cubicBezTo>
                  </a:path>
                </a:pathLst>
              </a:cu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32803" name="Line 29"/>
            <p:cNvSpPr>
              <a:spLocks noChangeShapeType="1"/>
            </p:cNvSpPr>
            <p:nvPr/>
          </p:nvSpPr>
          <p:spPr bwMode="auto">
            <a:xfrm>
              <a:off x="1392" y="720"/>
              <a:ext cx="0" cy="33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04" name="Line 30"/>
            <p:cNvSpPr>
              <a:spLocks noChangeShapeType="1"/>
            </p:cNvSpPr>
            <p:nvPr/>
          </p:nvSpPr>
          <p:spPr bwMode="auto">
            <a:xfrm>
              <a:off x="1488" y="624"/>
              <a:ext cx="0" cy="43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05" name="AutoShape 31"/>
            <p:cNvSpPr>
              <a:spLocks noChangeArrowheads="1"/>
            </p:cNvSpPr>
            <p:nvPr/>
          </p:nvSpPr>
          <p:spPr bwMode="auto">
            <a:xfrm>
              <a:off x="1440" y="1056"/>
              <a:ext cx="48" cy="24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2806" name="Line 32"/>
            <p:cNvSpPr>
              <a:spLocks noChangeShapeType="1"/>
            </p:cNvSpPr>
            <p:nvPr/>
          </p:nvSpPr>
          <p:spPr bwMode="auto">
            <a:xfrm flipV="1">
              <a:off x="1584" y="1056"/>
              <a:ext cx="0" cy="144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07" name="Line 33"/>
            <p:cNvSpPr>
              <a:spLocks noChangeShapeType="1"/>
            </p:cNvSpPr>
            <p:nvPr/>
          </p:nvSpPr>
          <p:spPr bwMode="auto">
            <a:xfrm>
              <a:off x="1584" y="1200"/>
              <a:ext cx="96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08" name="Line 34"/>
            <p:cNvSpPr>
              <a:spLocks noChangeShapeType="1"/>
            </p:cNvSpPr>
            <p:nvPr/>
          </p:nvSpPr>
          <p:spPr bwMode="auto">
            <a:xfrm flipV="1">
              <a:off x="1392" y="1056"/>
              <a:ext cx="0" cy="144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09" name="Line 35"/>
            <p:cNvSpPr>
              <a:spLocks noChangeShapeType="1"/>
            </p:cNvSpPr>
            <p:nvPr/>
          </p:nvSpPr>
          <p:spPr bwMode="auto">
            <a:xfrm flipH="1">
              <a:off x="1296" y="1200"/>
              <a:ext cx="96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810" name="Text Box 36"/>
            <p:cNvSpPr txBox="1">
              <a:spLocks noChangeArrowheads="1"/>
            </p:cNvSpPr>
            <p:nvPr/>
          </p:nvSpPr>
          <p:spPr bwMode="auto">
            <a:xfrm>
              <a:off x="960" y="1104"/>
              <a:ext cx="362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MX" sz="1200">
                  <a:solidFill>
                    <a:srgbClr val="0000FF"/>
                  </a:solidFill>
                  <a:latin typeface="Times New Roman" pitchFamily="18" charset="0"/>
                </a:rPr>
                <a:t>Media</a:t>
              </a:r>
              <a:endParaRPr lang="es-ES" sz="12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811" name="Text Box 37"/>
            <p:cNvSpPr txBox="1">
              <a:spLocks noChangeArrowheads="1"/>
            </p:cNvSpPr>
            <p:nvPr/>
          </p:nvSpPr>
          <p:spPr bwMode="auto">
            <a:xfrm>
              <a:off x="1680" y="1104"/>
              <a:ext cx="340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MX" sz="1200">
                  <a:solidFill>
                    <a:srgbClr val="0000FF"/>
                  </a:solidFill>
                  <a:latin typeface="Times New Roman" pitchFamily="18" charset="0"/>
                </a:rPr>
                <a:t>Moda</a:t>
              </a:r>
              <a:endParaRPr lang="es-ES" sz="12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812" name="Text Box 38"/>
            <p:cNvSpPr txBox="1">
              <a:spLocks noChangeArrowheads="1"/>
            </p:cNvSpPr>
            <p:nvPr/>
          </p:nvSpPr>
          <p:spPr bwMode="auto">
            <a:xfrm>
              <a:off x="1248" y="1296"/>
              <a:ext cx="453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s-MX" sz="1200">
                  <a:solidFill>
                    <a:srgbClr val="0000FF"/>
                  </a:solidFill>
                  <a:latin typeface="Times New Roman" pitchFamily="18" charset="0"/>
                </a:rPr>
                <a:t>Mediana</a:t>
              </a:r>
              <a:endParaRPr lang="es-ES" sz="12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813" name="Line 39"/>
            <p:cNvSpPr>
              <a:spLocks noChangeShapeType="1"/>
            </p:cNvSpPr>
            <p:nvPr/>
          </p:nvSpPr>
          <p:spPr bwMode="auto">
            <a:xfrm>
              <a:off x="1584" y="624"/>
              <a:ext cx="0" cy="38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</p:grpSp>
      <p:grpSp>
        <p:nvGrpSpPr>
          <p:cNvPr id="32776" name="Group 40"/>
          <p:cNvGrpSpPr>
            <a:grpSpLocks/>
          </p:cNvGrpSpPr>
          <p:nvPr/>
        </p:nvGrpSpPr>
        <p:grpSpPr bwMode="auto">
          <a:xfrm>
            <a:off x="4724400" y="533400"/>
            <a:ext cx="3886200" cy="1828800"/>
            <a:chOff x="2976" y="336"/>
            <a:chExt cx="2448" cy="1152"/>
          </a:xfrm>
        </p:grpSpPr>
        <p:sp>
          <p:nvSpPr>
            <p:cNvPr id="32790" name="Rectangle 41"/>
            <p:cNvSpPr>
              <a:spLocks noChangeArrowheads="1"/>
            </p:cNvSpPr>
            <p:nvPr/>
          </p:nvSpPr>
          <p:spPr bwMode="auto">
            <a:xfrm>
              <a:off x="2976" y="336"/>
              <a:ext cx="2448" cy="115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PE" sz="4800"/>
            </a:p>
          </p:txBody>
        </p:sp>
        <p:grpSp>
          <p:nvGrpSpPr>
            <p:cNvPr id="32791" name="Group 42"/>
            <p:cNvGrpSpPr>
              <a:grpSpLocks/>
            </p:cNvGrpSpPr>
            <p:nvPr/>
          </p:nvGrpSpPr>
          <p:grpSpPr bwMode="auto">
            <a:xfrm>
              <a:off x="3360" y="576"/>
              <a:ext cx="1728" cy="432"/>
              <a:chOff x="1056" y="1816"/>
              <a:chExt cx="3600" cy="920"/>
            </a:xfrm>
          </p:grpSpPr>
          <p:grpSp>
            <p:nvGrpSpPr>
              <p:cNvPr id="32796" name="Group 43"/>
              <p:cNvGrpSpPr>
                <a:grpSpLocks/>
              </p:cNvGrpSpPr>
              <p:nvPr/>
            </p:nvGrpSpPr>
            <p:grpSpPr bwMode="auto">
              <a:xfrm>
                <a:off x="1056" y="1816"/>
                <a:ext cx="3600" cy="920"/>
                <a:chOff x="1056" y="1816"/>
                <a:chExt cx="3600" cy="920"/>
              </a:xfrm>
            </p:grpSpPr>
            <p:sp>
              <p:nvSpPr>
                <p:cNvPr id="32798" name="Line 44"/>
                <p:cNvSpPr>
                  <a:spLocks noChangeShapeType="1"/>
                </p:cNvSpPr>
                <p:nvPr/>
              </p:nvSpPr>
              <p:spPr bwMode="auto">
                <a:xfrm>
                  <a:off x="1056" y="2736"/>
                  <a:ext cx="3600" cy="0"/>
                </a:xfrm>
                <a:prstGeom prst="line">
                  <a:avLst/>
                </a:prstGeom>
                <a:noFill/>
                <a:ln w="381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PE"/>
                </a:p>
              </p:txBody>
            </p:sp>
            <p:sp>
              <p:nvSpPr>
                <p:cNvPr id="32799" name="Freeform 45"/>
                <p:cNvSpPr>
                  <a:spLocks/>
                </p:cNvSpPr>
                <p:nvPr/>
              </p:nvSpPr>
              <p:spPr bwMode="auto">
                <a:xfrm>
                  <a:off x="1104" y="1816"/>
                  <a:ext cx="1776" cy="824"/>
                </a:xfrm>
                <a:custGeom>
                  <a:avLst/>
                  <a:gdLst>
                    <a:gd name="T0" fmla="*/ 0 w 1776"/>
                    <a:gd name="T1" fmla="*/ 824 h 824"/>
                    <a:gd name="T2" fmla="*/ 576 w 1776"/>
                    <a:gd name="T3" fmla="*/ 776 h 824"/>
                    <a:gd name="T4" fmla="*/ 912 w 1776"/>
                    <a:gd name="T5" fmla="*/ 584 h 824"/>
                    <a:gd name="T6" fmla="*/ 1152 w 1776"/>
                    <a:gd name="T7" fmla="*/ 248 h 824"/>
                    <a:gd name="T8" fmla="*/ 1440 w 1776"/>
                    <a:gd name="T9" fmla="*/ 56 h 824"/>
                    <a:gd name="T10" fmla="*/ 1680 w 1776"/>
                    <a:gd name="T11" fmla="*/ 8 h 824"/>
                    <a:gd name="T12" fmla="*/ 1776 w 1776"/>
                    <a:gd name="T13" fmla="*/ 8 h 8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76"/>
                    <a:gd name="T22" fmla="*/ 0 h 824"/>
                    <a:gd name="T23" fmla="*/ 1776 w 1776"/>
                    <a:gd name="T24" fmla="*/ 824 h 8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76" h="824">
                      <a:moveTo>
                        <a:pt x="0" y="824"/>
                      </a:moveTo>
                      <a:cubicBezTo>
                        <a:pt x="212" y="820"/>
                        <a:pt x="424" y="816"/>
                        <a:pt x="576" y="776"/>
                      </a:cubicBezTo>
                      <a:cubicBezTo>
                        <a:pt x="728" y="736"/>
                        <a:pt x="816" y="672"/>
                        <a:pt x="912" y="584"/>
                      </a:cubicBezTo>
                      <a:cubicBezTo>
                        <a:pt x="1008" y="496"/>
                        <a:pt x="1064" y="336"/>
                        <a:pt x="1152" y="248"/>
                      </a:cubicBezTo>
                      <a:cubicBezTo>
                        <a:pt x="1240" y="160"/>
                        <a:pt x="1352" y="96"/>
                        <a:pt x="1440" y="56"/>
                      </a:cubicBezTo>
                      <a:cubicBezTo>
                        <a:pt x="1528" y="16"/>
                        <a:pt x="1624" y="16"/>
                        <a:pt x="1680" y="8"/>
                      </a:cubicBezTo>
                      <a:cubicBezTo>
                        <a:pt x="1736" y="0"/>
                        <a:pt x="1756" y="4"/>
                        <a:pt x="1776" y="8"/>
                      </a:cubicBezTo>
                    </a:path>
                  </a:pathLst>
                </a:custGeom>
                <a:noFill/>
                <a:ln w="381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PE"/>
                </a:p>
              </p:txBody>
            </p:sp>
            <p:sp>
              <p:nvSpPr>
                <p:cNvPr id="32800" name="Freeform 46"/>
                <p:cNvSpPr>
                  <a:spLocks/>
                </p:cNvSpPr>
                <p:nvPr/>
              </p:nvSpPr>
              <p:spPr bwMode="auto">
                <a:xfrm flipH="1">
                  <a:off x="2832" y="1824"/>
                  <a:ext cx="1776" cy="824"/>
                </a:xfrm>
                <a:custGeom>
                  <a:avLst/>
                  <a:gdLst>
                    <a:gd name="T0" fmla="*/ 0 w 1776"/>
                    <a:gd name="T1" fmla="*/ 824 h 824"/>
                    <a:gd name="T2" fmla="*/ 576 w 1776"/>
                    <a:gd name="T3" fmla="*/ 776 h 824"/>
                    <a:gd name="T4" fmla="*/ 912 w 1776"/>
                    <a:gd name="T5" fmla="*/ 584 h 824"/>
                    <a:gd name="T6" fmla="*/ 1152 w 1776"/>
                    <a:gd name="T7" fmla="*/ 248 h 824"/>
                    <a:gd name="T8" fmla="*/ 1440 w 1776"/>
                    <a:gd name="T9" fmla="*/ 56 h 824"/>
                    <a:gd name="T10" fmla="*/ 1680 w 1776"/>
                    <a:gd name="T11" fmla="*/ 8 h 824"/>
                    <a:gd name="T12" fmla="*/ 1776 w 1776"/>
                    <a:gd name="T13" fmla="*/ 8 h 8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76"/>
                    <a:gd name="T22" fmla="*/ 0 h 824"/>
                    <a:gd name="T23" fmla="*/ 1776 w 1776"/>
                    <a:gd name="T24" fmla="*/ 824 h 8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76" h="824">
                      <a:moveTo>
                        <a:pt x="0" y="824"/>
                      </a:moveTo>
                      <a:cubicBezTo>
                        <a:pt x="212" y="820"/>
                        <a:pt x="424" y="816"/>
                        <a:pt x="576" y="776"/>
                      </a:cubicBezTo>
                      <a:cubicBezTo>
                        <a:pt x="728" y="736"/>
                        <a:pt x="816" y="672"/>
                        <a:pt x="912" y="584"/>
                      </a:cubicBezTo>
                      <a:cubicBezTo>
                        <a:pt x="1008" y="496"/>
                        <a:pt x="1064" y="336"/>
                        <a:pt x="1152" y="248"/>
                      </a:cubicBezTo>
                      <a:cubicBezTo>
                        <a:pt x="1240" y="160"/>
                        <a:pt x="1352" y="96"/>
                        <a:pt x="1440" y="56"/>
                      </a:cubicBezTo>
                      <a:cubicBezTo>
                        <a:pt x="1528" y="16"/>
                        <a:pt x="1624" y="16"/>
                        <a:pt x="1680" y="8"/>
                      </a:cubicBezTo>
                      <a:cubicBezTo>
                        <a:pt x="1736" y="0"/>
                        <a:pt x="1756" y="4"/>
                        <a:pt x="1776" y="8"/>
                      </a:cubicBezTo>
                    </a:path>
                  </a:pathLst>
                </a:custGeom>
                <a:noFill/>
                <a:ln w="3810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PE"/>
                </a:p>
              </p:txBody>
            </p:sp>
          </p:grpSp>
          <p:sp>
            <p:nvSpPr>
              <p:cNvPr id="32797" name="Freeform 47"/>
              <p:cNvSpPr>
                <a:spLocks/>
              </p:cNvSpPr>
              <p:nvPr/>
            </p:nvSpPr>
            <p:spPr bwMode="auto">
              <a:xfrm>
                <a:off x="2832" y="1824"/>
                <a:ext cx="1" cy="888"/>
              </a:xfrm>
              <a:custGeom>
                <a:avLst/>
                <a:gdLst>
                  <a:gd name="T0" fmla="*/ 0 w 1"/>
                  <a:gd name="T1" fmla="*/ 0 h 888"/>
                  <a:gd name="T2" fmla="*/ 0 w 1"/>
                  <a:gd name="T3" fmla="*/ 888 h 888"/>
                  <a:gd name="T4" fmla="*/ 0 60000 65536"/>
                  <a:gd name="T5" fmla="*/ 0 60000 65536"/>
                  <a:gd name="T6" fmla="*/ 0 w 1"/>
                  <a:gd name="T7" fmla="*/ 0 h 888"/>
                  <a:gd name="T8" fmla="*/ 1 w 1"/>
                  <a:gd name="T9" fmla="*/ 888 h 8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888">
                    <a:moveTo>
                      <a:pt x="0" y="0"/>
                    </a:moveTo>
                    <a:lnTo>
                      <a:pt x="0" y="888"/>
                    </a:lnTo>
                  </a:path>
                </a:pathLst>
              </a:custGeom>
              <a:noFill/>
              <a:ln w="19050">
                <a:solidFill>
                  <a:srgbClr val="D60093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32792" name="AutoShape 48"/>
            <p:cNvSpPr>
              <a:spLocks noChangeArrowheads="1"/>
            </p:cNvSpPr>
            <p:nvPr/>
          </p:nvSpPr>
          <p:spPr bwMode="auto">
            <a:xfrm>
              <a:off x="4176" y="1056"/>
              <a:ext cx="48" cy="24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32793" name="Text Box 49"/>
            <p:cNvSpPr txBox="1">
              <a:spLocks noChangeArrowheads="1"/>
            </p:cNvSpPr>
            <p:nvPr/>
          </p:nvSpPr>
          <p:spPr bwMode="auto">
            <a:xfrm>
              <a:off x="3696" y="1248"/>
              <a:ext cx="1152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s-MX" sz="1200">
                  <a:solidFill>
                    <a:srgbClr val="0000FF"/>
                  </a:solidFill>
                  <a:latin typeface="Times New Roman" pitchFamily="18" charset="0"/>
                </a:rPr>
                <a:t>Moda=Mediana=Media</a:t>
              </a:r>
              <a:endParaRPr lang="es-ES" sz="12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32794" name="Line 50"/>
            <p:cNvSpPr>
              <a:spLocks noChangeShapeType="1"/>
            </p:cNvSpPr>
            <p:nvPr/>
          </p:nvSpPr>
          <p:spPr bwMode="auto">
            <a:xfrm>
              <a:off x="4224" y="576"/>
              <a:ext cx="0" cy="38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32795" name="Line 51"/>
            <p:cNvSpPr>
              <a:spLocks noChangeShapeType="1"/>
            </p:cNvSpPr>
            <p:nvPr/>
          </p:nvSpPr>
          <p:spPr bwMode="auto">
            <a:xfrm>
              <a:off x="4224" y="576"/>
              <a:ext cx="0" cy="43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s-PE"/>
            </a:p>
          </p:txBody>
        </p:sp>
      </p:grpSp>
      <p:sp>
        <p:nvSpPr>
          <p:cNvPr id="32777" name="Rectangle 52"/>
          <p:cNvSpPr>
            <a:spLocks noChangeArrowheads="1"/>
          </p:cNvSpPr>
          <p:nvPr/>
        </p:nvSpPr>
        <p:spPr bwMode="auto">
          <a:xfrm>
            <a:off x="4724400" y="533400"/>
            <a:ext cx="3886200" cy="1828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PE" sz="4800"/>
          </a:p>
        </p:txBody>
      </p:sp>
      <p:grpSp>
        <p:nvGrpSpPr>
          <p:cNvPr id="32778" name="Group 53"/>
          <p:cNvGrpSpPr>
            <a:grpSpLocks/>
          </p:cNvGrpSpPr>
          <p:nvPr/>
        </p:nvGrpSpPr>
        <p:grpSpPr bwMode="auto">
          <a:xfrm>
            <a:off x="5334000" y="914400"/>
            <a:ext cx="2743200" cy="685800"/>
            <a:chOff x="1056" y="1816"/>
            <a:chExt cx="3600" cy="920"/>
          </a:xfrm>
        </p:grpSpPr>
        <p:grpSp>
          <p:nvGrpSpPr>
            <p:cNvPr id="32785" name="Group 54"/>
            <p:cNvGrpSpPr>
              <a:grpSpLocks/>
            </p:cNvGrpSpPr>
            <p:nvPr/>
          </p:nvGrpSpPr>
          <p:grpSpPr bwMode="auto">
            <a:xfrm>
              <a:off x="1056" y="1816"/>
              <a:ext cx="3600" cy="920"/>
              <a:chOff x="1056" y="1816"/>
              <a:chExt cx="3600" cy="920"/>
            </a:xfrm>
          </p:grpSpPr>
          <p:sp>
            <p:nvSpPr>
              <p:cNvPr id="32787" name="Line 55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3600" cy="0"/>
              </a:xfrm>
              <a:prstGeom prst="line">
                <a:avLst/>
              </a:pr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2788" name="Freeform 56"/>
              <p:cNvSpPr>
                <a:spLocks/>
              </p:cNvSpPr>
              <p:nvPr/>
            </p:nvSpPr>
            <p:spPr bwMode="auto">
              <a:xfrm>
                <a:off x="1104" y="1816"/>
                <a:ext cx="1776" cy="824"/>
              </a:xfrm>
              <a:custGeom>
                <a:avLst/>
                <a:gdLst>
                  <a:gd name="T0" fmla="*/ 0 w 1776"/>
                  <a:gd name="T1" fmla="*/ 824 h 824"/>
                  <a:gd name="T2" fmla="*/ 576 w 1776"/>
                  <a:gd name="T3" fmla="*/ 776 h 824"/>
                  <a:gd name="T4" fmla="*/ 912 w 1776"/>
                  <a:gd name="T5" fmla="*/ 584 h 824"/>
                  <a:gd name="T6" fmla="*/ 1152 w 1776"/>
                  <a:gd name="T7" fmla="*/ 248 h 824"/>
                  <a:gd name="T8" fmla="*/ 1440 w 1776"/>
                  <a:gd name="T9" fmla="*/ 56 h 824"/>
                  <a:gd name="T10" fmla="*/ 1680 w 1776"/>
                  <a:gd name="T11" fmla="*/ 8 h 824"/>
                  <a:gd name="T12" fmla="*/ 1776 w 1776"/>
                  <a:gd name="T13" fmla="*/ 8 h 8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824"/>
                  <a:gd name="T23" fmla="*/ 1776 w 1776"/>
                  <a:gd name="T24" fmla="*/ 824 h 8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824">
                    <a:moveTo>
                      <a:pt x="0" y="824"/>
                    </a:moveTo>
                    <a:cubicBezTo>
                      <a:pt x="212" y="820"/>
                      <a:pt x="424" y="816"/>
                      <a:pt x="576" y="776"/>
                    </a:cubicBezTo>
                    <a:cubicBezTo>
                      <a:pt x="728" y="736"/>
                      <a:pt x="816" y="672"/>
                      <a:pt x="912" y="584"/>
                    </a:cubicBezTo>
                    <a:cubicBezTo>
                      <a:pt x="1008" y="496"/>
                      <a:pt x="1064" y="336"/>
                      <a:pt x="1152" y="248"/>
                    </a:cubicBezTo>
                    <a:cubicBezTo>
                      <a:pt x="1240" y="160"/>
                      <a:pt x="1352" y="96"/>
                      <a:pt x="1440" y="56"/>
                    </a:cubicBezTo>
                    <a:cubicBezTo>
                      <a:pt x="1528" y="16"/>
                      <a:pt x="1624" y="16"/>
                      <a:pt x="1680" y="8"/>
                    </a:cubicBezTo>
                    <a:cubicBezTo>
                      <a:pt x="1736" y="0"/>
                      <a:pt x="1756" y="4"/>
                      <a:pt x="1776" y="8"/>
                    </a:cubicBezTo>
                  </a:path>
                </a:pathLst>
              </a:cu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2789" name="Freeform 57"/>
              <p:cNvSpPr>
                <a:spLocks/>
              </p:cNvSpPr>
              <p:nvPr/>
            </p:nvSpPr>
            <p:spPr bwMode="auto">
              <a:xfrm flipH="1">
                <a:off x="2832" y="1824"/>
                <a:ext cx="1776" cy="824"/>
              </a:xfrm>
              <a:custGeom>
                <a:avLst/>
                <a:gdLst>
                  <a:gd name="T0" fmla="*/ 0 w 1776"/>
                  <a:gd name="T1" fmla="*/ 824 h 824"/>
                  <a:gd name="T2" fmla="*/ 576 w 1776"/>
                  <a:gd name="T3" fmla="*/ 776 h 824"/>
                  <a:gd name="T4" fmla="*/ 912 w 1776"/>
                  <a:gd name="T5" fmla="*/ 584 h 824"/>
                  <a:gd name="T6" fmla="*/ 1152 w 1776"/>
                  <a:gd name="T7" fmla="*/ 248 h 824"/>
                  <a:gd name="T8" fmla="*/ 1440 w 1776"/>
                  <a:gd name="T9" fmla="*/ 56 h 824"/>
                  <a:gd name="T10" fmla="*/ 1680 w 1776"/>
                  <a:gd name="T11" fmla="*/ 8 h 824"/>
                  <a:gd name="T12" fmla="*/ 1776 w 1776"/>
                  <a:gd name="T13" fmla="*/ 8 h 8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6"/>
                  <a:gd name="T22" fmla="*/ 0 h 824"/>
                  <a:gd name="T23" fmla="*/ 1776 w 1776"/>
                  <a:gd name="T24" fmla="*/ 824 h 8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6" h="824">
                    <a:moveTo>
                      <a:pt x="0" y="824"/>
                    </a:moveTo>
                    <a:cubicBezTo>
                      <a:pt x="212" y="820"/>
                      <a:pt x="424" y="816"/>
                      <a:pt x="576" y="776"/>
                    </a:cubicBezTo>
                    <a:cubicBezTo>
                      <a:pt x="728" y="736"/>
                      <a:pt x="816" y="672"/>
                      <a:pt x="912" y="584"/>
                    </a:cubicBezTo>
                    <a:cubicBezTo>
                      <a:pt x="1008" y="496"/>
                      <a:pt x="1064" y="336"/>
                      <a:pt x="1152" y="248"/>
                    </a:cubicBezTo>
                    <a:cubicBezTo>
                      <a:pt x="1240" y="160"/>
                      <a:pt x="1352" y="96"/>
                      <a:pt x="1440" y="56"/>
                    </a:cubicBezTo>
                    <a:cubicBezTo>
                      <a:pt x="1528" y="16"/>
                      <a:pt x="1624" y="16"/>
                      <a:pt x="1680" y="8"/>
                    </a:cubicBezTo>
                    <a:cubicBezTo>
                      <a:pt x="1736" y="0"/>
                      <a:pt x="1756" y="4"/>
                      <a:pt x="1776" y="8"/>
                    </a:cubicBezTo>
                  </a:path>
                </a:pathLst>
              </a:custGeom>
              <a:noFill/>
              <a:ln w="38100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32786" name="Freeform 58"/>
            <p:cNvSpPr>
              <a:spLocks/>
            </p:cNvSpPr>
            <p:nvPr/>
          </p:nvSpPr>
          <p:spPr bwMode="auto">
            <a:xfrm>
              <a:off x="2832" y="1824"/>
              <a:ext cx="1" cy="888"/>
            </a:xfrm>
            <a:custGeom>
              <a:avLst/>
              <a:gdLst>
                <a:gd name="T0" fmla="*/ 0 w 1"/>
                <a:gd name="T1" fmla="*/ 0 h 888"/>
                <a:gd name="T2" fmla="*/ 0 w 1"/>
                <a:gd name="T3" fmla="*/ 888 h 888"/>
                <a:gd name="T4" fmla="*/ 0 60000 65536"/>
                <a:gd name="T5" fmla="*/ 0 60000 65536"/>
                <a:gd name="T6" fmla="*/ 0 w 1"/>
                <a:gd name="T7" fmla="*/ 0 h 888"/>
                <a:gd name="T8" fmla="*/ 1 w 1"/>
                <a:gd name="T9" fmla="*/ 888 h 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88">
                  <a:moveTo>
                    <a:pt x="0" y="0"/>
                  </a:moveTo>
                  <a:lnTo>
                    <a:pt x="0" y="888"/>
                  </a:lnTo>
                </a:path>
              </a:pathLst>
            </a:custGeom>
            <a:noFill/>
            <a:ln w="19050">
              <a:solidFill>
                <a:srgbClr val="D60093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32779" name="AutoShape 59"/>
          <p:cNvSpPr>
            <a:spLocks noChangeArrowheads="1"/>
          </p:cNvSpPr>
          <p:nvPr/>
        </p:nvSpPr>
        <p:spPr bwMode="auto">
          <a:xfrm>
            <a:off x="6629400" y="1676400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2780" name="Text Box 60"/>
          <p:cNvSpPr txBox="1">
            <a:spLocks noChangeArrowheads="1"/>
          </p:cNvSpPr>
          <p:nvPr/>
        </p:nvSpPr>
        <p:spPr bwMode="auto">
          <a:xfrm>
            <a:off x="5867400" y="1981200"/>
            <a:ext cx="18288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MX" sz="1200">
                <a:solidFill>
                  <a:srgbClr val="0000FF"/>
                </a:solidFill>
                <a:latin typeface="Times New Roman" pitchFamily="18" charset="0"/>
              </a:rPr>
              <a:t>Moda=Mediana=Media</a:t>
            </a:r>
            <a:endParaRPr lang="es-ES" sz="1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781" name="Line 61"/>
          <p:cNvSpPr>
            <a:spLocks noChangeShapeType="1"/>
          </p:cNvSpPr>
          <p:nvPr/>
        </p:nvSpPr>
        <p:spPr bwMode="auto">
          <a:xfrm>
            <a:off x="6705600" y="914400"/>
            <a:ext cx="0" cy="6096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2782" name="Line 62"/>
          <p:cNvSpPr>
            <a:spLocks noChangeShapeType="1"/>
          </p:cNvSpPr>
          <p:nvPr/>
        </p:nvSpPr>
        <p:spPr bwMode="auto">
          <a:xfrm>
            <a:off x="6705600" y="914400"/>
            <a:ext cx="0" cy="6858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PE"/>
          </a:p>
        </p:txBody>
      </p:sp>
      <p:sp>
        <p:nvSpPr>
          <p:cNvPr id="32783" name="Rectangle 63"/>
          <p:cNvSpPr>
            <a:spLocks noChangeArrowheads="1"/>
          </p:cNvSpPr>
          <p:nvPr/>
        </p:nvSpPr>
        <p:spPr bwMode="auto">
          <a:xfrm>
            <a:off x="1447800" y="6096000"/>
            <a:ext cx="5638800" cy="376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381000" indent="-381000" algn="ctr" eaLnBrk="0" hangingPunct="0"/>
            <a:r>
              <a:rPr lang="es-PE"/>
              <a:t>La Mediana es resistente a los valores extremos.</a:t>
            </a:r>
          </a:p>
        </p:txBody>
      </p:sp>
      <p:sp>
        <p:nvSpPr>
          <p:cNvPr id="32784" name="Text Box 6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657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105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038600"/>
            <a:ext cx="4695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9"/>
          <p:cNvSpPr>
            <a:spLocks noChangeShapeType="1"/>
          </p:cNvSpPr>
          <p:nvPr/>
        </p:nvSpPr>
        <p:spPr bwMode="auto">
          <a:xfrm flipV="1">
            <a:off x="7772400" y="365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7315200" y="4419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Click</a:t>
            </a:r>
            <a:endParaRPr lang="es-ES"/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762000" y="3810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PRUEBA DE NORMALIDAD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RESULTADOS</a:t>
            </a:r>
            <a:endParaRPr lang="es-ES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914400" y="40386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Ahora el mismo proceso para la variables PAS</a:t>
            </a:r>
            <a:endParaRPr lang="es-ES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981200" y="3048000"/>
            <a:ext cx="4800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o</a:t>
            </a:r>
            <a:r>
              <a:rPr lang="en-US"/>
              <a:t>: Tiene distribución normal = P&gt;0.05</a:t>
            </a:r>
          </a:p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1</a:t>
            </a:r>
            <a:r>
              <a:rPr lang="en-US"/>
              <a:t>: No Tiene distribución normal ≠ P&lt;0.05</a:t>
            </a:r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95800"/>
            <a:ext cx="731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3352800" y="2057400"/>
            <a:ext cx="2438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6152" name="Line 3"/>
          <p:cNvSpPr>
            <a:spLocks noChangeShapeType="1"/>
          </p:cNvSpPr>
          <p:nvPr/>
        </p:nvSpPr>
        <p:spPr bwMode="auto">
          <a:xfrm>
            <a:off x="3352800" y="2971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6153" name="Line 4"/>
          <p:cNvSpPr>
            <a:spLocks noChangeShapeType="1"/>
          </p:cNvSpPr>
          <p:nvPr/>
        </p:nvSpPr>
        <p:spPr bwMode="auto">
          <a:xfrm flipV="1">
            <a:off x="4495800" y="1066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6154" name="Line 5"/>
          <p:cNvSpPr>
            <a:spLocks noChangeShapeType="1"/>
          </p:cNvSpPr>
          <p:nvPr/>
        </p:nvSpPr>
        <p:spPr bwMode="auto">
          <a:xfrm>
            <a:off x="4495800" y="457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474788" y="903288"/>
          <a:ext cx="23764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cuación" r:id="rId3" imgW="32908951" imgH="5781751" progId="Equation.3">
                  <p:embed/>
                </p:oleObj>
              </mc:Choice>
              <mc:Fallback>
                <p:oleObj name="Ecuación" r:id="rId3" imgW="32908951" imgH="578175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903288"/>
                        <a:ext cx="23764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Line 7"/>
          <p:cNvSpPr>
            <a:spLocks noChangeShapeType="1"/>
          </p:cNvSpPr>
          <p:nvPr/>
        </p:nvSpPr>
        <p:spPr bwMode="auto">
          <a:xfrm>
            <a:off x="4419600" y="106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962400" y="1066800"/>
            <a:ext cx="381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427163" y="5527675"/>
          <a:ext cx="24003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cuación" r:id="rId5" imgW="32299351" imgH="5781751" progId="Equation.3">
                  <p:embed/>
                </p:oleObj>
              </mc:Choice>
              <mc:Fallback>
                <p:oleObj name="Ecuación" r:id="rId5" imgW="32299351" imgH="5781751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527675"/>
                        <a:ext cx="24003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962400" y="5715000"/>
            <a:ext cx="381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4419600" y="571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410200" y="1295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>
                <a:latin typeface="Times New Roman" pitchFamily="18" charset="0"/>
              </a:rPr>
              <a:t>Bigote superior</a:t>
            </a:r>
            <a:endParaRPr lang="es-ES" sz="2000">
              <a:latin typeface="Times New Roman" pitchFamily="18" charset="0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648200" y="15240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4572000" y="51816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410200" y="49530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PE" sz="2000">
                <a:latin typeface="Times New Roman" pitchFamily="18" charset="0"/>
              </a:rPr>
              <a:t>Bigote inferior</a:t>
            </a:r>
            <a:endParaRPr lang="es-ES" sz="2000">
              <a:latin typeface="Times New Roman" pitchFamily="18" charset="0"/>
            </a:endParaRPr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2209800" y="1828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r:id="rId7" imgW="4562551" imgH="5476951" progId="Equation.3">
                  <p:embed/>
                </p:oleObj>
              </mc:Choice>
              <mc:Fallback>
                <p:oleObj r:id="rId7" imgW="4562551" imgH="547695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590800" y="20574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2147888" y="4352925"/>
          <a:ext cx="3667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cuación" r:id="rId9" imgW="4257751" imgH="5172151" progId="Equation.3">
                  <p:embed/>
                </p:oleObj>
              </mc:Choice>
              <mc:Fallback>
                <p:oleObj name="Ecuación" r:id="rId9" imgW="4257751" imgH="517215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4352925"/>
                        <a:ext cx="3667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2590800" y="45720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1524000" y="2763838"/>
          <a:ext cx="10810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cuación" r:id="rId11" imgW="13401751" imgH="5172151" progId="Equation.3">
                  <p:embed/>
                </p:oleObj>
              </mc:Choice>
              <mc:Fallback>
                <p:oleObj name="Ecuación" r:id="rId11" imgW="13401751" imgH="5172151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63838"/>
                        <a:ext cx="10810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2667000" y="29718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295400" y="228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E" sz="2400" b="1" i="1">
                <a:solidFill>
                  <a:schemeClr val="tx2"/>
                </a:solidFill>
                <a:latin typeface="Times New Roman" pitchFamily="18" charset="0"/>
              </a:rPr>
              <a:t>DIAGRAMA DE CAJA - BOX PLOT</a:t>
            </a:r>
            <a:endParaRPr lang="es-ES" sz="2400" b="1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4" grpId="0" animBg="1"/>
      <p:bldP spid="11276" grpId="0"/>
      <p:bldP spid="11277" grpId="0" animBg="1"/>
      <p:bldP spid="11278" grpId="0" animBg="1"/>
      <p:bldP spid="11279" grpId="0"/>
      <p:bldP spid="11281" grpId="0" animBg="1"/>
      <p:bldP spid="11283" grpId="0" animBg="1"/>
      <p:bldP spid="1128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E" sz="2400" b="1" i="1">
                <a:solidFill>
                  <a:schemeClr val="tx2"/>
                </a:solidFill>
                <a:latin typeface="Times New Roman" pitchFamily="18" charset="0"/>
              </a:rPr>
              <a:t>ANALISIS DE DISPERSION</a:t>
            </a:r>
            <a:endParaRPr lang="es-ES" sz="24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1631950" cy="198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18288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93863" y="1016000"/>
            <a:ext cx="2590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Caja Pequeña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860925" y="914400"/>
            <a:ext cx="2590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Caja Grande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55738" y="3573463"/>
            <a:ext cx="2971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Baja Variabilidad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16463" y="5480050"/>
            <a:ext cx="2971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Alta Variabilidad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EXPLORATORIAMENTE</a:t>
            </a:r>
            <a:endParaRPr lang="es-ES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39624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733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219200" y="1676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COLESTEROL</a:t>
            </a:r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0"/>
            <a:ext cx="3429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048000" y="990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PAS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TABLAS PARA DATOS DE VARIABLES CUANTITATIVAS</a:t>
            </a:r>
            <a:endParaRPr lang="es-ES_tradn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86000" y="2514600"/>
          <a:ext cx="5316220" cy="2639657"/>
        </p:xfrm>
        <a:graphic>
          <a:graphicData uri="http://schemas.openxmlformats.org/drawingml/2006/table">
            <a:tbl>
              <a:tblPr/>
              <a:tblGrid>
                <a:gridCol w="2658110"/>
                <a:gridCol w="2658110"/>
              </a:tblGrid>
              <a:tr h="682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</a:rPr>
                        <a:t>Estadísticos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</a:rPr>
                        <a:t>Presión arterial sistólica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</a:rPr>
                        <a:t>Media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</a:rPr>
                        <a:t>Desviación estándar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</a:rPr>
                        <a:t>Mínimo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</a:rPr>
                        <a:t>Máximo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Times New Roman"/>
                          <a:ea typeface="Times New Roman"/>
                        </a:rPr>
                        <a:t>n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38450" y="1600200"/>
          <a:ext cx="3373821" cy="670560"/>
        </p:xfrm>
        <a:graphic>
          <a:graphicData uri="http://schemas.openxmlformats.org/drawingml/2006/table">
            <a:tbl>
              <a:tblPr/>
              <a:tblGrid>
                <a:gridCol w="3373821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TITULO</a:t>
                      </a:r>
                      <a:endParaRPr lang="es-ES_tradnl" sz="2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09800" y="5410200"/>
          <a:ext cx="3373821" cy="288925"/>
        </p:xfrm>
        <a:graphic>
          <a:graphicData uri="http://schemas.openxmlformats.org/drawingml/2006/table">
            <a:tbl>
              <a:tblPr/>
              <a:tblGrid>
                <a:gridCol w="3373821"/>
              </a:tblGrid>
              <a:tr h="288925">
                <a:tc>
                  <a:txBody>
                    <a:bodyPr/>
                    <a:lstStyle/>
                    <a:p>
                      <a:pPr algn="l"/>
                      <a:r>
                        <a:rPr lang="es-ES" sz="1200" dirty="0" smtClean="0"/>
                        <a:t>FUENTE:</a:t>
                      </a:r>
                      <a:endParaRPr lang="es-ES_tradnl" sz="1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2400" y="3854450"/>
          <a:ext cx="1560786" cy="488731"/>
        </p:xfrm>
        <a:graphic>
          <a:graphicData uri="http://schemas.openxmlformats.org/drawingml/2006/table">
            <a:tbl>
              <a:tblPr/>
              <a:tblGrid>
                <a:gridCol w="1560786"/>
              </a:tblGrid>
              <a:tr h="4887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CONTENIDO</a:t>
                      </a:r>
                      <a:endParaRPr lang="es-ES_tradnl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9957" name="7 Rectángulo"/>
          <p:cNvSpPr>
            <a:spLocks noChangeArrowheads="1"/>
          </p:cNvSpPr>
          <p:nvPr/>
        </p:nvSpPr>
        <p:spPr bwMode="auto">
          <a:xfrm flipH="1">
            <a:off x="1600200" y="3124200"/>
            <a:ext cx="600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600" b="1">
                <a:latin typeface="Times New Roman" pitchFamily="18" charset="0"/>
                <a:cs typeface="Times New Roman" pitchFamily="18" charset="0"/>
              </a:rPr>
              <a:t>{</a:t>
            </a:r>
            <a:endParaRPr lang="es-ES_tradnl" sz="9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TABLAS PARA DATOS DE VARIABLES CUALITATIVAS</a:t>
            </a:r>
            <a:endParaRPr lang="es-ES_tradn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38450" y="1600200"/>
          <a:ext cx="3373821" cy="670560"/>
        </p:xfrm>
        <a:graphic>
          <a:graphicData uri="http://schemas.openxmlformats.org/drawingml/2006/table">
            <a:tbl>
              <a:tblPr/>
              <a:tblGrid>
                <a:gridCol w="3373821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TITULO</a:t>
                      </a:r>
                      <a:endParaRPr lang="es-ES_tradnl" sz="2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09800" y="4191000"/>
          <a:ext cx="3373821" cy="670560"/>
        </p:xfrm>
        <a:graphic>
          <a:graphicData uri="http://schemas.openxmlformats.org/drawingml/2006/table">
            <a:tbl>
              <a:tblPr/>
              <a:tblGrid>
                <a:gridCol w="3373821"/>
              </a:tblGrid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FUENTE:</a:t>
                      </a:r>
                      <a:endParaRPr lang="es-ES_tradnl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362200" y="2362200"/>
          <a:ext cx="5486400" cy="16002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40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latin typeface="Times New Roman"/>
                          <a:ea typeface="Times New Roman"/>
                        </a:rPr>
                        <a:t>Enfermedad</a:t>
                      </a:r>
                      <a:endParaRPr lang="es-ES_tradn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</a:rPr>
                        <a:t>Nº.</a:t>
                      </a:r>
                      <a:endParaRPr lang="es-ES_trad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Times New Roman"/>
                          <a:ea typeface="Times New Roman"/>
                        </a:rPr>
                        <a:t>%</a:t>
                      </a:r>
                      <a:endParaRPr lang="es-ES_tradnl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</a:rPr>
                        <a:t>No</a:t>
                      </a:r>
                      <a:endParaRPr lang="es-ES_tradnl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Times New Roman"/>
                          <a:ea typeface="Times New Roman"/>
                        </a:rPr>
                        <a:t>Si</a:t>
                      </a:r>
                      <a:endParaRPr lang="es-ES_tradnl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</a:rPr>
                        <a:t>TOTAL</a:t>
                      </a:r>
                      <a:endParaRPr lang="es-ES_tradn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7" name="7 Rectángulo"/>
          <p:cNvSpPr>
            <a:spLocks noChangeArrowheads="1"/>
          </p:cNvSpPr>
          <p:nvPr/>
        </p:nvSpPr>
        <p:spPr bwMode="auto">
          <a:xfrm flipH="1">
            <a:off x="1524000" y="2438400"/>
            <a:ext cx="600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9600" b="1">
                <a:latin typeface="Times New Roman" pitchFamily="18" charset="0"/>
                <a:cs typeface="Times New Roman" pitchFamily="18" charset="0"/>
              </a:rPr>
              <a:t>{</a:t>
            </a:r>
            <a:endParaRPr lang="es-ES_tradnl" sz="960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5888" y="3124200"/>
          <a:ext cx="1560786" cy="488731"/>
        </p:xfrm>
        <a:graphic>
          <a:graphicData uri="http://schemas.openxmlformats.org/drawingml/2006/table">
            <a:tbl>
              <a:tblPr/>
              <a:tblGrid>
                <a:gridCol w="1560786"/>
              </a:tblGrid>
              <a:tr h="4887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CONTENIDO</a:t>
                      </a:r>
                      <a:endParaRPr lang="es-ES_tradnl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TABLAS</a:t>
            </a:r>
            <a:endParaRPr lang="es-ES"/>
          </a:p>
        </p:txBody>
      </p:sp>
      <p:graphicFrame>
        <p:nvGraphicFramePr>
          <p:cNvPr id="4138" name="Group 42"/>
          <p:cNvGraphicFramePr>
            <a:graphicFrameLocks noGrp="1"/>
          </p:cNvGraphicFramePr>
          <p:nvPr>
            <p:ph sz="half" idx="1"/>
          </p:nvPr>
        </p:nvGraphicFramePr>
        <p:xfrm>
          <a:off x="468313" y="3573463"/>
          <a:ext cx="4038600" cy="20161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604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SEXO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1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Masculino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Femenino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62513" y="1739900"/>
          <a:ext cx="36099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Gráfico" r:id="rId3" imgW="3609975" imgH="1905000" progId="Excel.Sheet.8">
                  <p:embed/>
                </p:oleObj>
              </mc:Choice>
              <mc:Fallback>
                <p:oleObj name="Gráfico" r:id="rId3" imgW="3609975" imgH="1905000" progId="Excel.Sheet.8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739900"/>
                        <a:ext cx="36099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44"/>
          <p:cNvSpPr txBox="1">
            <a:spLocks noChangeArrowheads="1"/>
          </p:cNvSpPr>
          <p:nvPr/>
        </p:nvSpPr>
        <p:spPr bwMode="auto">
          <a:xfrm>
            <a:off x="684213" y="1773238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TABLA UNIVARIADA</a:t>
            </a:r>
            <a:endParaRPr lang="es-ES" b="1"/>
          </a:p>
        </p:txBody>
      </p:sp>
      <p:sp>
        <p:nvSpPr>
          <p:cNvPr id="7188" name="Text Box 46"/>
          <p:cNvSpPr txBox="1">
            <a:spLocks noChangeArrowheads="1"/>
          </p:cNvSpPr>
          <p:nvPr/>
        </p:nvSpPr>
        <p:spPr bwMode="auto">
          <a:xfrm>
            <a:off x="1042988" y="292417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TITULO</a:t>
            </a:r>
            <a:endParaRPr lang="es-ES" b="1"/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67275" y="4165600"/>
          <a:ext cx="36004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Gráfico" r:id="rId5" imgW="3600450" imgH="1733550" progId="Excel.Sheet.8">
                  <p:embed/>
                </p:oleObj>
              </mc:Choice>
              <mc:Fallback>
                <p:oleObj name="Gráfico" r:id="rId5" imgW="3600450" imgH="1733550" progId="Excel.Shee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4165600"/>
                        <a:ext cx="36004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/>
        </p:nvGraphicFramePr>
        <p:xfrm>
          <a:off x="762000" y="1397000"/>
          <a:ext cx="7924800" cy="4064000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CARACTERISTICAS DEL ESTUDIO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NOMBRE  DEL ESTUDIO (*)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-Transversal-Descriptivo -De observación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Descriptivo retrospectivo.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-Transversal-Descriptivo -De observación.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Descriptivo prospectivo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-Transversal-Comparativo -De observación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Comparativo retrospectivo.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438400" y="457200"/>
            <a:ext cx="4572000" cy="579438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MX" sz="3200" b="1" dirty="0">
                <a:solidFill>
                  <a:srgbClr val="002060"/>
                </a:solidFill>
                <a:latin typeface="Arial" charset="0"/>
              </a:rPr>
              <a:t>TIPOS DE ESTUDIOS</a:t>
            </a:r>
            <a:endParaRPr lang="es-ES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88EA-EFC4-4DF8-A208-F0719278CE02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TABLAS</a:t>
            </a:r>
            <a:endParaRPr lang="es-ES"/>
          </a:p>
        </p:txBody>
      </p:sp>
      <p:sp>
        <p:nvSpPr>
          <p:cNvPr id="41987" name="Text Box 18"/>
          <p:cNvSpPr txBox="1">
            <a:spLocks noChangeArrowheads="1"/>
          </p:cNvSpPr>
          <p:nvPr/>
        </p:nvSpPr>
        <p:spPr bwMode="auto">
          <a:xfrm>
            <a:off x="684213" y="1773238"/>
            <a:ext cx="3382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TABLA BIIVARIADA PARA COMPARAR</a:t>
            </a:r>
            <a:endParaRPr lang="es-ES" b="1"/>
          </a:p>
        </p:txBody>
      </p:sp>
      <p:graphicFrame>
        <p:nvGraphicFramePr>
          <p:cNvPr id="7" name="Group 832"/>
          <p:cNvGraphicFramePr>
            <a:graphicFrameLocks noGrp="1"/>
          </p:cNvGraphicFramePr>
          <p:nvPr/>
        </p:nvGraphicFramePr>
        <p:xfrm>
          <a:off x="609600" y="3276600"/>
          <a:ext cx="4467226" cy="2377440"/>
        </p:xfrm>
        <a:graphic>
          <a:graphicData uri="http://schemas.openxmlformats.org/drawingml/2006/table">
            <a:tbl>
              <a:tblPr/>
              <a:tblGrid>
                <a:gridCol w="1473039"/>
                <a:gridCol w="487958"/>
                <a:gridCol w="778901"/>
                <a:gridCol w="863664"/>
                <a:gridCol w="863664"/>
              </a:tblGrid>
              <a:tr h="3080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NUTRICIONAL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080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Sobrepeso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Bajopeso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1 Gráfico"/>
          <p:cNvGraphicFramePr/>
          <p:nvPr/>
        </p:nvGraphicFramePr>
        <p:xfrm>
          <a:off x="5334000" y="1447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533400"/>
            <a:ext cx="8510588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TABLAS</a:t>
            </a:r>
            <a:endParaRPr lang="es-ES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4213" y="1773238"/>
            <a:ext cx="3382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TABLA BIIVARIADA PARA ASOCIAR</a:t>
            </a:r>
            <a:endParaRPr lang="es-ES" b="1"/>
          </a:p>
        </p:txBody>
      </p:sp>
      <p:graphicFrame>
        <p:nvGraphicFramePr>
          <p:cNvPr id="6" name="Group 219"/>
          <p:cNvGraphicFramePr>
            <a:graphicFrameLocks noGrp="1"/>
          </p:cNvGraphicFramePr>
          <p:nvPr/>
        </p:nvGraphicFramePr>
        <p:xfrm>
          <a:off x="228600" y="3048000"/>
          <a:ext cx="4495800" cy="2834044"/>
        </p:xfrm>
        <a:graphic>
          <a:graphicData uri="http://schemas.openxmlformats.org/drawingml/2006/table">
            <a:tbl>
              <a:tblPr/>
              <a:tblGrid>
                <a:gridCol w="838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005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NIVEL SOCIOECONOMICO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4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ALTO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MEDIO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7221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NUTRICIONAL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Sobrepeso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Bajopeso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2 Gráfico"/>
          <p:cNvGraphicFramePr/>
          <p:nvPr/>
        </p:nvGraphicFramePr>
        <p:xfrm>
          <a:off x="4953000" y="1295400"/>
          <a:ext cx="3933825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ESTADISTICA INFERENCIAL</a:t>
            </a:r>
            <a:br>
              <a:rPr lang="en-US" sz="3200" dirty="0" smtClean="0"/>
            </a:br>
            <a:r>
              <a:rPr lang="en-US" sz="3200" dirty="0" smtClean="0"/>
              <a:t>ESTADISTICOS DE PRUEBA</a:t>
            </a:r>
            <a:endParaRPr lang="es-ES" sz="3200" dirty="0" smtClean="0"/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2971800" y="1524000"/>
            <a:ext cx="3124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ASOCIACION – RELACION</a:t>
            </a:r>
            <a:endParaRPr lang="es-ES">
              <a:latin typeface="Arial" charset="0"/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1752600" y="2362200"/>
            <a:ext cx="2590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BIVARIANTE</a:t>
            </a:r>
            <a:endParaRPr lang="es-ES">
              <a:latin typeface="Arial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4876800" y="2362200"/>
            <a:ext cx="2590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MULTIVARIANTE</a:t>
            </a:r>
            <a:endParaRPr lang="es-ES">
              <a:latin typeface="Arial" charset="0"/>
            </a:endParaRP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H="1">
            <a:off x="33528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5029200" y="1905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1981200" y="3276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Y=</a:t>
            </a:r>
            <a:r>
              <a:rPr lang="el-GR">
                <a:latin typeface="Arial" charset="0"/>
              </a:rPr>
              <a:t>β</a:t>
            </a:r>
            <a:r>
              <a:rPr lang="en-US">
                <a:latin typeface="Arial" charset="0"/>
              </a:rPr>
              <a:t>o+ </a:t>
            </a:r>
            <a:r>
              <a:rPr lang="el-GR">
                <a:latin typeface="Arial" charset="0"/>
              </a:rPr>
              <a:t>β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(X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</a:t>
            </a:r>
            <a:endParaRPr lang="el-GR">
              <a:latin typeface="Arial" charset="0"/>
            </a:endParaRP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4800600" y="3352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Y=</a:t>
            </a:r>
            <a:r>
              <a:rPr lang="el-GR">
                <a:latin typeface="Arial" charset="0"/>
              </a:rPr>
              <a:t>β</a:t>
            </a:r>
            <a:r>
              <a:rPr lang="en-US">
                <a:latin typeface="Arial" charset="0"/>
              </a:rPr>
              <a:t>o+ </a:t>
            </a:r>
            <a:r>
              <a:rPr lang="el-GR">
                <a:latin typeface="Arial" charset="0"/>
              </a:rPr>
              <a:t>β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(X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)+</a:t>
            </a:r>
            <a:r>
              <a:rPr lang="el-GR">
                <a:latin typeface="Arial" charset="0"/>
              </a:rPr>
              <a:t>β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(X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)+…</a:t>
            </a:r>
            <a:r>
              <a:rPr lang="el-GR">
                <a:latin typeface="Arial" charset="0"/>
              </a:rPr>
              <a:t>β</a:t>
            </a:r>
            <a:r>
              <a:rPr lang="en-US">
                <a:latin typeface="Arial" charset="0"/>
              </a:rPr>
              <a:t>n(Xn)</a:t>
            </a:r>
            <a:endParaRPr lang="el-GR">
              <a:latin typeface="Arial" charset="0"/>
            </a:endParaRP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533400" y="3962400"/>
            <a:ext cx="36576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Regresión lineal simple (V. cuantitativas)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Chi cuadrado de independencia (V. cualitativass)</a:t>
            </a:r>
            <a:endParaRPr lang="es-ES">
              <a:latin typeface="Arial" charset="0"/>
            </a:endParaRP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4572000" y="3962400"/>
            <a:ext cx="4191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Regresión lineal múltiple (V. cuantitativas)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Regresión logística binaria (V. Cualitativas)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Regresión logística multinomial (V. Cualitativas)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Regresión logística ordinal (V. Cualitativas)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ESTADISTICOS DE PRUEBA</a:t>
            </a:r>
            <a:endParaRPr lang="es-ES" smtClean="0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971800" y="1524000"/>
            <a:ext cx="3124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COMPARACION</a:t>
            </a:r>
            <a:endParaRPr lang="es-ES">
              <a:latin typeface="Arial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752600" y="2362200"/>
            <a:ext cx="2590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UNIVARIANTE</a:t>
            </a:r>
            <a:endParaRPr lang="es-ES">
              <a:latin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876800" y="2362200"/>
            <a:ext cx="2590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MULTIVARIANTE</a:t>
            </a:r>
            <a:endParaRPr lang="es-ES">
              <a:latin typeface="Arial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3352800" y="1905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5029200" y="1905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457200" y="3657600"/>
            <a:ext cx="3657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 student (M.uestras  independientes)</a:t>
            </a:r>
          </a:p>
          <a:p>
            <a:pPr>
              <a:spcBef>
                <a:spcPct val="50000"/>
              </a:spcBef>
            </a:pPr>
            <a:r>
              <a:rPr lang="en-US"/>
              <a:t>Chi cuadrado de homogeneidad (V. cualitativas)</a:t>
            </a:r>
          </a:p>
          <a:p>
            <a:pPr>
              <a:spcBef>
                <a:spcPct val="50000"/>
              </a:spcBef>
            </a:pPr>
            <a:r>
              <a:rPr lang="en-US"/>
              <a:t>Mc Nemar</a:t>
            </a: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 student (M.uestras  pareadas)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Análisis de varianza (ANOVA) (V. cuantitativas)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Medidas repetidas</a:t>
            </a:r>
            <a:endParaRPr lang="es-ES">
              <a:latin typeface="Arial" charset="0"/>
            </a:endParaRP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4572000" y="3962400"/>
            <a:ext cx="3657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hotelling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Anáisis de varianza multivariado (MANOVA)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Medidas repetidas</a:t>
            </a:r>
            <a:endParaRPr lang="es-ES">
              <a:latin typeface="Arial" charset="0"/>
            </a:endParaRP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1905000" y="3200400"/>
          <a:ext cx="1981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r:id="rId3" imgW="812447" imgH="215806" progId="">
                  <p:embed/>
                </p:oleObj>
              </mc:Choice>
              <mc:Fallback>
                <p:oleObj r:id="rId3" imgW="812447" imgH="21580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00400"/>
                        <a:ext cx="1981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4800600" y="3352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Y=</a:t>
            </a:r>
            <a:r>
              <a:rPr lang="en-US">
                <a:latin typeface="Arial" charset="0"/>
                <a:sym typeface="Symbol" pitchFamily="18" charset="2"/>
              </a:rPr>
              <a:t> </a:t>
            </a:r>
            <a:r>
              <a:rPr lang="en-US">
                <a:latin typeface="Arial" charset="0"/>
              </a:rPr>
              <a:t>+ </a:t>
            </a:r>
            <a:r>
              <a:rPr lang="en-US">
                <a:latin typeface="Arial" charset="0"/>
                <a:sym typeface="Symbol" pitchFamily="18" charset="2"/>
              </a:rPr>
              <a:t>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(X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)+</a:t>
            </a:r>
            <a:r>
              <a:rPr lang="en-US">
                <a:latin typeface="Arial" charset="0"/>
                <a:sym typeface="Symbol" pitchFamily="18" charset="2"/>
              </a:rPr>
              <a:t>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(X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)+…</a:t>
            </a:r>
            <a:r>
              <a:rPr lang="en-US">
                <a:latin typeface="Arial" charset="0"/>
                <a:sym typeface="Symbol" pitchFamily="18" charset="2"/>
              </a:rPr>
              <a:t></a:t>
            </a:r>
            <a:r>
              <a:rPr lang="en-US">
                <a:latin typeface="Arial" charset="0"/>
              </a:rPr>
              <a:t>n(Xn)</a:t>
            </a:r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ESTADISTICOS DE PRUEBA</a:t>
            </a:r>
            <a:endParaRPr lang="es-E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De Agrupación y clasificación: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Analisis de cluster o conglomerados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Análisis factorial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Análisis discriminante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Técnicas de Jerarquización (Chaid)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572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ESTADISTICA PARAMETRICA Y NO PARAMETRICA</a:t>
            </a:r>
            <a:endParaRPr lang="es-ES" sz="2800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1066800"/>
          <a:ext cx="49530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Imagen de mapa de bits" r:id="rId3" imgW="2857899" imgH="1714739" progId="PBrush">
                  <p:embed/>
                </p:oleObj>
              </mc:Choice>
              <mc:Fallback>
                <p:oleObj name="Imagen de mapa de bits" r:id="rId3" imgW="2857899" imgH="171473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49530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886200"/>
            <a:ext cx="4791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ph/>
          </p:nvPr>
        </p:nvGraphicFramePr>
        <p:xfrm>
          <a:off x="250825" y="1628775"/>
          <a:ext cx="8642350" cy="5010912"/>
        </p:xfrm>
        <a:graphic>
          <a:graphicData uri="http://schemas.openxmlformats.org/drawingml/2006/table">
            <a:tbl>
              <a:tblPr/>
              <a:tblGrid>
                <a:gridCol w="1427163"/>
                <a:gridCol w="1741487"/>
                <a:gridCol w="2166938"/>
                <a:gridCol w="1671637"/>
                <a:gridCol w="1635125"/>
              </a:tblGrid>
              <a:tr h="641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POBLACIÓN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ESTUDIO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CONDICION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DATOS CUANTITATIVOS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DATOS CUALITATI-VOS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62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PRUEBA PARAMETRICA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PRUEBA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NO PARAMETRICA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PRUEBA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NO PARAMETRICA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381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DOS GRUPOS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INDEPENDIENTE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T-</a:t>
                      </a:r>
                      <a:r>
                        <a:rPr kumimoji="0" lang="es-MX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student</a:t>
                      </a: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para muestras </a:t>
                      </a:r>
                      <a:r>
                        <a:rPr kumimoji="0" lang="es-MX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indepenientes</a:t>
                      </a:r>
                      <a:endParaRPr kumimoji="0" lang="es-MX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U- Mann Whitney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</a:t>
                      </a: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x</a:t>
                      </a:r>
                      <a:r>
                        <a:rPr kumimoji="0" lang="es-MX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(Homogeneidad)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EMPAREJADOS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T-</a:t>
                      </a:r>
                      <a:r>
                        <a:rPr kumimoji="0" lang="es-MX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student</a:t>
                      </a: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para muestras relacionadas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Wilcoxon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Mc. Nemar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(dicotómicas)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</a:tr>
              <a:tr h="676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MX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DE MÁS DE DOS GRUPOS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INDEPENDIENTE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(Análisis de varianza)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Kruskal Wallis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x</a:t>
                      </a:r>
                      <a:r>
                        <a:rPr kumimoji="0" lang="es-MX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(Homogeneidad)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FFF"/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EMPAREJADOS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Medidas repetidas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Friedman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Cochran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(dicotómicas)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6D9"/>
                    </a:solidFill>
                  </a:tcPr>
                </a:tc>
              </a:tr>
            </a:tbl>
          </a:graphicData>
        </a:graphic>
      </p:graphicFrame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250825" y="476250"/>
            <a:ext cx="8642350" cy="7016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>
                <a:latin typeface="Arial" charset="0"/>
              </a:rPr>
              <a:t>CUADRO COMPARATIVO DE PRUEBAS PARAMÉTRICAS Y NO PARAMÉRICAS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143000" y="1357313"/>
          <a:ext cx="7072362" cy="3729976"/>
        </p:xfrm>
        <a:graphic>
          <a:graphicData uri="http://schemas.openxmlformats.org/drawingml/2006/table">
            <a:tbl>
              <a:tblPr/>
              <a:tblGrid>
                <a:gridCol w="2357149"/>
                <a:gridCol w="2357149"/>
                <a:gridCol w="2358064"/>
              </a:tblGrid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ASOCIACION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DATOS CUANTITATIVOS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DATOS CUALITATIVOS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BIVARIADA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REGRESION LINEAL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SIMPLE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Chi cuadrado de independencia (X</a:t>
                      </a:r>
                      <a:r>
                        <a:rPr lang="es-ES" sz="1600" baseline="300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MULTIVARIADA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REGRESION LINEAL 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MULTIPLE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Regresión logística</a:t>
                      </a:r>
                    </a:p>
                    <a:p>
                      <a:pPr marL="121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R.L. Binaria</a:t>
                      </a:r>
                    </a:p>
                    <a:p>
                      <a:pPr marL="121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R.L. </a:t>
                      </a:r>
                      <a:r>
                        <a:rPr lang="es-ES" sz="1600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Multinomial</a:t>
                      </a:r>
                      <a:endParaRPr lang="es-ES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1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R.L. Ordinal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511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PRUEBAS ESTADISTICAS</a:t>
            </a:r>
            <a:endParaRPr lang="es-ES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Diseño Comparativo (dos muestras independientes)</a:t>
            </a:r>
            <a:endParaRPr lang="es-ES" sz="4000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133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648200"/>
            <a:ext cx="787717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Diseño Cuasiexperimental (muestras relacionadas)</a:t>
            </a:r>
            <a:endParaRPr lang="es-ES" sz="40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276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19600"/>
            <a:ext cx="8105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/>
        </p:nvGraphicFramePr>
        <p:xfrm>
          <a:off x="609600" y="754063"/>
          <a:ext cx="8077200" cy="4791077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998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CARACTERISTICAS DEL ESTUDIO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NOMBRE  DEL ESTUDIO (*)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Transversal-Comparativo - De observación.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Comparativo prospectivo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 Longitudinal-Descriptivo - De observación.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casos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 Longitudinal-  Comparativo de efecto a  causa - De observación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casos y controles.                                 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3AE1A-DC06-488F-B0D8-B5854BA6249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DISEÑO COMPARATIVO (una muestra vs un parámetro)</a:t>
            </a:r>
            <a:endParaRPr lang="es-ES" sz="36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133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572000"/>
            <a:ext cx="6858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Diseño Comparativo (tres o más muestras independientes)</a:t>
            </a:r>
            <a:endParaRPr lang="es-ES" sz="400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9909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00600"/>
            <a:ext cx="4591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86200"/>
            <a:ext cx="32766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5486400" y="4114800"/>
            <a:ext cx="838200" cy="3810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4876800" y="4267200"/>
            <a:ext cx="6858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DISEÑO DE RELACION</a:t>
            </a:r>
            <a:r>
              <a:rPr lang="en-US" sz="2400" smtClean="0"/>
              <a:t> (una aplicación)</a:t>
            </a:r>
            <a:endParaRPr lang="es-ES" sz="2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001000" cy="12192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PE" sz="2400" smtClean="0"/>
              <a:t>	</a:t>
            </a:r>
            <a:r>
              <a:rPr lang="es-PE" sz="1800" smtClean="0"/>
              <a:t>La siguiente tabla muestra los valores del consumo de metilmercurio y la concentración total de mercurio en sangre, de 12 individuos expuestos al metilmercurio por consumir peces contaminados</a:t>
            </a:r>
            <a:r>
              <a:rPr lang="es-PE" sz="2400" smtClean="0"/>
              <a:t>.</a:t>
            </a:r>
            <a:endParaRPr lang="es-ES" sz="2400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247775" y="-1262063"/>
            <a:ext cx="1530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PE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800600" y="2667000"/>
            <a:ext cx="3657600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b="1">
                <a:latin typeface="Times New Roman" pitchFamily="18" charset="0"/>
                <a:cs typeface="Times New Roman" pitchFamily="18" charset="0"/>
              </a:rPr>
              <a:t>Construya el modelo matemático:</a:t>
            </a:r>
            <a:endParaRPr lang="es-ES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s-ES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s-ES">
                <a:latin typeface="Times New Roman" pitchFamily="18" charset="0"/>
                <a:cs typeface="Times New Roman" pitchFamily="18" charset="0"/>
              </a:rPr>
              <a:t>Y=..............+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...............(X)</a:t>
            </a:r>
            <a:endParaRPr lang="es-ES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>
                <a:latin typeface="Times New Roman" pitchFamily="18" charset="0"/>
                <a:cs typeface="Times New Roman" pitchFamily="18" charset="0"/>
              </a:rPr>
              <a:t>r=...................</a:t>
            </a:r>
            <a:endParaRPr lang="es-ES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>
                <a:latin typeface="Times New Roman" pitchFamily="18" charset="0"/>
                <a:cs typeface="Times New Roman" pitchFamily="18" charset="0"/>
              </a:rPr>
              <a:t>t=...................</a:t>
            </a:r>
            <a:endParaRPr lang="es-ES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GB">
                <a:latin typeface="Times New Roman" pitchFamily="18" charset="0"/>
                <a:cs typeface="Times New Roman" pitchFamily="18" charset="0"/>
              </a:rPr>
              <a:t>Interprete:</a:t>
            </a:r>
            <a:endParaRPr lang="en-GB"/>
          </a:p>
        </p:txBody>
      </p:sp>
      <p:graphicFrame>
        <p:nvGraphicFramePr>
          <p:cNvPr id="25768" name="Group 168"/>
          <p:cNvGraphicFramePr>
            <a:graphicFrameLocks noGrp="1"/>
          </p:cNvGraphicFramePr>
          <p:nvPr/>
        </p:nvGraphicFramePr>
        <p:xfrm>
          <a:off x="685800" y="1795463"/>
          <a:ext cx="3505200" cy="4846320"/>
        </p:xfrm>
        <a:graphic>
          <a:graphicData uri="http://schemas.openxmlformats.org/drawingml/2006/table">
            <a:tbl>
              <a:tblPr/>
              <a:tblGrid>
                <a:gridCol w="1985963"/>
                <a:gridCol w="15192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Consumo de metilmercurio de (</a:t>
                      </a:r>
                      <a:r>
                        <a:rPr kumimoji="0" lang="es-P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s-P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Hg/día)</a:t>
                      </a:r>
                      <a:endParaRPr kumimoji="0" lang="es-PE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Mercurio  en toda la sangre (ng/g)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kumimoji="0" lang="es-P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DISEÑO DE RELACION</a:t>
            </a:r>
            <a:endParaRPr lang="es-ES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962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990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447800" y="57912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Atención en la interpretación del profesor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670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800600"/>
            <a:ext cx="5534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"/>
            <a:ext cx="3933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11188" y="692150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4000" b="1">
                <a:latin typeface="Times New Roman" pitchFamily="18" charset="0"/>
              </a:rPr>
              <a:t>DISEÑO DE COMPARACION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8135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 pretende comparar el Estado Nutricional en dos colegios de la ciudad de Arequipa.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Presentación de la tabla:</a:t>
            </a:r>
            <a:endParaRPr lang="es-ES"/>
          </a:p>
        </p:txBody>
      </p:sp>
      <p:sp>
        <p:nvSpPr>
          <p:cNvPr id="27652" name="Line 50"/>
          <p:cNvSpPr>
            <a:spLocks noChangeShapeType="1"/>
          </p:cNvSpPr>
          <p:nvPr/>
        </p:nvSpPr>
        <p:spPr bwMode="auto">
          <a:xfrm>
            <a:off x="4359275" y="2782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3" name="Line 154"/>
          <p:cNvSpPr>
            <a:spLocks noChangeShapeType="1"/>
          </p:cNvSpPr>
          <p:nvPr/>
        </p:nvSpPr>
        <p:spPr bwMode="auto">
          <a:xfrm>
            <a:off x="4359275" y="27828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4" name="Line 254"/>
          <p:cNvSpPr>
            <a:spLocks noChangeShapeType="1"/>
          </p:cNvSpPr>
          <p:nvPr/>
        </p:nvSpPr>
        <p:spPr bwMode="auto">
          <a:xfrm>
            <a:off x="2179638" y="27828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5" name="Rectangle 310"/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sp>
        <p:nvSpPr>
          <p:cNvPr id="27656" name="Line 355"/>
          <p:cNvSpPr>
            <a:spLocks noChangeShapeType="1"/>
          </p:cNvSpPr>
          <p:nvPr/>
        </p:nvSpPr>
        <p:spPr bwMode="auto">
          <a:xfrm>
            <a:off x="1541463" y="27813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7" name="Line 457"/>
          <p:cNvSpPr>
            <a:spLocks noChangeShapeType="1"/>
          </p:cNvSpPr>
          <p:nvPr/>
        </p:nvSpPr>
        <p:spPr bwMode="auto">
          <a:xfrm>
            <a:off x="1541463" y="27813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7658" name="Text Box 615"/>
          <p:cNvSpPr txBox="1">
            <a:spLocks noChangeArrowheads="1"/>
          </p:cNvSpPr>
          <p:nvPr/>
        </p:nvSpPr>
        <p:spPr bwMode="auto">
          <a:xfrm>
            <a:off x="2987675" y="580548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=3.281	P&gt;0.05</a:t>
            </a:r>
            <a:endParaRPr lang="es-ES"/>
          </a:p>
        </p:txBody>
      </p:sp>
      <p:graphicFrame>
        <p:nvGraphicFramePr>
          <p:cNvPr id="10048" name="Group 832"/>
          <p:cNvGraphicFramePr>
            <a:graphicFrameLocks noGrp="1"/>
          </p:cNvGraphicFramePr>
          <p:nvPr/>
        </p:nvGraphicFramePr>
        <p:xfrm>
          <a:off x="1476375" y="3429000"/>
          <a:ext cx="6191250" cy="2301240"/>
        </p:xfrm>
        <a:graphic>
          <a:graphicData uri="http://schemas.openxmlformats.org/drawingml/2006/table">
            <a:tbl>
              <a:tblPr/>
              <a:tblGrid>
                <a:gridCol w="2041525"/>
                <a:gridCol w="676275"/>
                <a:gridCol w="1079500"/>
                <a:gridCol w="1196975"/>
                <a:gridCol w="1196975"/>
              </a:tblGrid>
              <a:tr h="419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NUTRICIONAL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PRIVADO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91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Sobrepeso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Bajopeso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33600" y="2133600"/>
          <a:ext cx="47244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Ecuación" r:id="rId3" imgW="1854000" imgH="482400" progId="Equation.3">
                  <p:embed/>
                </p:oleObj>
              </mc:Choice>
              <mc:Fallback>
                <p:oleObj name="Ecuación" r:id="rId3" imgW="185400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0"/>
                        <a:ext cx="4724400" cy="122078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209800" y="1066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latin typeface="Times New Roman" pitchFamily="18" charset="0"/>
              </a:rPr>
              <a:t>ESTADÍSTICO DE PRUEBA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3810000"/>
            <a:ext cx="8353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latin typeface="Times New Roman" pitchFamily="18" charset="0"/>
              </a:rPr>
              <a:t>Prueba de homogeneidad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2400" b="1">
                <a:latin typeface="Times New Roman" pitchFamily="18" charset="0"/>
              </a:rPr>
              <a:t>Hipótesis</a:t>
            </a:r>
          </a:p>
          <a:p>
            <a:pPr eaLnBrk="0" hangingPunct="0">
              <a:spcBef>
                <a:spcPct val="50000"/>
              </a:spcBef>
            </a:pPr>
            <a:endParaRPr lang="es-ES_tradnl" sz="2400" b="1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b="1">
                <a:latin typeface="Times New Roman" pitchFamily="18" charset="0"/>
              </a:rPr>
              <a:t>Estadística</a:t>
            </a:r>
            <a:r>
              <a:rPr lang="es-ES_tradnl" sz="2400" b="1">
                <a:latin typeface="Times New Roman" pitchFamily="18" charset="0"/>
              </a:rPr>
              <a:t>      Ho= Las poblaciones son homogéneas (P&gt;0.05)</a:t>
            </a:r>
          </a:p>
          <a:p>
            <a:pPr eaLnBrk="0" hangingPunct="0">
              <a:spcBef>
                <a:spcPct val="50000"/>
              </a:spcBef>
            </a:pPr>
            <a:r>
              <a:rPr lang="es-ES_tradnl" b="1">
                <a:latin typeface="Times New Roman" pitchFamily="18" charset="0"/>
              </a:rPr>
              <a:t>Investigación    </a:t>
            </a:r>
            <a:r>
              <a:rPr lang="es-ES_tradnl" sz="2400" b="1">
                <a:latin typeface="Times New Roman" pitchFamily="18" charset="0"/>
              </a:rPr>
              <a:t>H</a:t>
            </a:r>
            <a:r>
              <a:rPr lang="es-ES_tradnl" sz="2400" b="1" baseline="-25000">
                <a:latin typeface="Times New Roman" pitchFamily="18" charset="0"/>
              </a:rPr>
              <a:t>1</a:t>
            </a:r>
            <a:r>
              <a:rPr lang="es-ES_tradnl" sz="2400" b="1">
                <a:latin typeface="Times New Roman" pitchFamily="18" charset="0"/>
              </a:rPr>
              <a:t>= Las poblaciones no son homogéneas (P&lt;0.05)</a:t>
            </a: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>
            <a:off x="971550" y="4797425"/>
            <a:ext cx="215900" cy="719138"/>
          </a:xfrm>
          <a:prstGeom prst="down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CALCULOS</a:t>
            </a:r>
            <a:endParaRPr lang="es-E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4213" y="4724400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0000FF"/>
                </a:solidFill>
              </a:rPr>
              <a:t>Calculo del esperado 16x30/70 = 6.90</a:t>
            </a:r>
          </a:p>
        </p:txBody>
      </p:sp>
      <p:sp>
        <p:nvSpPr>
          <p:cNvPr id="3077" name="Rectangle 2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graphicFrame>
        <p:nvGraphicFramePr>
          <p:cNvPr id="3074" name="Object 226"/>
          <p:cNvGraphicFramePr>
            <a:graphicFrameLocks noChangeAspect="1"/>
          </p:cNvGraphicFramePr>
          <p:nvPr/>
        </p:nvGraphicFramePr>
        <p:xfrm>
          <a:off x="1042988" y="5445125"/>
          <a:ext cx="73453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9" name="Ecuación" r:id="rId3" imgW="5372100" imgH="381000" progId="Equation.3">
                  <p:embed/>
                </p:oleObj>
              </mc:Choice>
              <mc:Fallback>
                <p:oleObj name="Ecuación" r:id="rId3" imgW="5372100" imgH="381000" progId="Equation.3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45125"/>
                        <a:ext cx="7345362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08" name="Group 344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2908301"/>
        </p:xfrm>
        <a:graphic>
          <a:graphicData uri="http://schemas.openxmlformats.org/drawingml/2006/table">
            <a:tbl>
              <a:tblPr/>
              <a:tblGrid>
                <a:gridCol w="2073275"/>
                <a:gridCol w="1230312"/>
                <a:gridCol w="1231900"/>
                <a:gridCol w="1231900"/>
                <a:gridCol w="1230313"/>
                <a:gridCol w="1231900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COLEGIO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PRIVADO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NUTRICIONAL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Sobrepeso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Bajopeso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1" name="Line 347"/>
          <p:cNvSpPr>
            <a:spLocks noChangeShapeType="1"/>
          </p:cNvSpPr>
          <p:nvPr/>
        </p:nvSpPr>
        <p:spPr bwMode="auto">
          <a:xfrm>
            <a:off x="7235825" y="162877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CALCULO EN EL EXCEL</a:t>
            </a:r>
            <a:endParaRPr lang="es-ES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74882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Decisión estadística</a:t>
            </a:r>
            <a:endParaRPr lang="es-ES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439102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345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Gl=(f-1)x(c-1)=(2-1)x(3-1)=2</a:t>
            </a:r>
            <a:endParaRPr lang="es-E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779838" y="35734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5.99</a:t>
            </a:r>
            <a:endParaRPr lang="es-ES"/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3851275" y="3933825"/>
            <a:ext cx="431800" cy="719138"/>
          </a:xfrm>
          <a:prstGeom prst="downArrow">
            <a:avLst>
              <a:gd name="adj1" fmla="val 50000"/>
              <a:gd name="adj2" fmla="val 41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3419475" y="479742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=tabulado</a:t>
            </a:r>
            <a:endParaRPr lang="es-ES"/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3995738" y="17002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P=0.05</a:t>
            </a:r>
            <a:endParaRPr lang="es-ES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 flipV="1">
            <a:off x="4140200" y="1989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4643438" y="24923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P&lt;0.05</a:t>
            </a:r>
            <a:endParaRPr lang="es-ES"/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2843213" y="11255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P&gt;0.05</a:t>
            </a:r>
            <a:endParaRPr lang="es-ES"/>
          </a:p>
        </p:txBody>
      </p:sp>
      <p:sp>
        <p:nvSpPr>
          <p:cNvPr id="29708" name="AutoShape 16"/>
          <p:cNvSpPr>
            <a:spLocks noChangeArrowheads="1"/>
          </p:cNvSpPr>
          <p:nvPr/>
        </p:nvSpPr>
        <p:spPr bwMode="auto">
          <a:xfrm>
            <a:off x="5508625" y="1268413"/>
            <a:ext cx="3167063" cy="1728787"/>
          </a:xfrm>
          <a:prstGeom prst="leftArrow">
            <a:avLst>
              <a:gd name="adj1" fmla="val 50000"/>
              <a:gd name="adj2" fmla="val 457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SOFTWARE ESTADISTICO</a:t>
            </a:r>
            <a:endParaRPr lang="es-ES"/>
          </a:p>
        </p:txBody>
      </p:sp>
      <p:sp>
        <p:nvSpPr>
          <p:cNvPr id="29709" name="Text Box 18"/>
          <p:cNvSpPr txBox="1">
            <a:spLocks noChangeArrowheads="1"/>
          </p:cNvSpPr>
          <p:nvPr/>
        </p:nvSpPr>
        <p:spPr bwMode="auto">
          <a:xfrm>
            <a:off x="2627313" y="38608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3.821</a:t>
            </a:r>
            <a:endParaRPr lang="es-ES"/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 flipV="1">
            <a:off x="3132138" y="34290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11" name="Text Box 20"/>
          <p:cNvSpPr txBox="1">
            <a:spLocks noChangeArrowheads="1"/>
          </p:cNvSpPr>
          <p:nvPr/>
        </p:nvSpPr>
        <p:spPr bwMode="auto">
          <a:xfrm>
            <a:off x="27717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P=0.194</a:t>
            </a:r>
            <a:endParaRPr lang="es-ES">
              <a:solidFill>
                <a:srgbClr val="FF0000"/>
              </a:solidFill>
            </a:endParaRPr>
          </a:p>
        </p:txBody>
      </p:sp>
      <p:sp>
        <p:nvSpPr>
          <p:cNvPr id="29712" name="Line 23"/>
          <p:cNvSpPr>
            <a:spLocks noChangeShapeType="1"/>
          </p:cNvSpPr>
          <p:nvPr/>
        </p:nvSpPr>
        <p:spPr bwMode="auto">
          <a:xfrm flipV="1">
            <a:off x="3563938" y="1916113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13" name="Text Box 24"/>
          <p:cNvSpPr txBox="1">
            <a:spLocks noChangeArrowheads="1"/>
          </p:cNvSpPr>
          <p:nvPr/>
        </p:nvSpPr>
        <p:spPr bwMode="auto">
          <a:xfrm>
            <a:off x="4284663" y="27813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Rechazo Ho</a:t>
            </a:r>
            <a:endParaRPr lang="es-ES"/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2268538" y="26368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 Rechazo Ho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oup 2"/>
          <p:cNvGraphicFramePr>
            <a:graphicFrameLocks noGrp="1"/>
          </p:cNvGraphicFramePr>
          <p:nvPr/>
        </p:nvGraphicFramePr>
        <p:xfrm>
          <a:off x="381000" y="762000"/>
          <a:ext cx="8458200" cy="4869816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CARACTERISTICAS DEL ESTUDIO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NOMBRE  DEL ESTUDIO (*)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Retrospectivo - Longitudinal-Comparativo de causa a efecto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observación.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cohorte retrospectivo.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Longitudinal-Descriptivo - De observación.            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una cohorte.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Longitudinal-Comparativo de causa a                     efecto - De observación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De cohortes.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</a:b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Prospectivo - Longitudinal-Comparativo - Experimental.               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Times New Roman" pitchFamily="18" charset="0"/>
                        </a:rPr>
                        <a:t>Experimento.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04800" y="5715000"/>
            <a:ext cx="842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(*)Algunos nombres se han elaborado en función de las </a:t>
            </a:r>
          </a:p>
          <a:p>
            <a:r>
              <a:rPr lang="es-MX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características principales del estudio y no están muy difundidos.</a:t>
            </a:r>
            <a:endParaRPr lang="es-ES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23EB4-831A-4A3D-B424-91472B6BA03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920038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6327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76215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763713" y="4581525"/>
            <a:ext cx="64087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600">
                <a:latin typeface="Times New Roman" pitchFamily="18" charset="0"/>
              </a:rPr>
              <a:t>Cargar de esta manera los resultados, al ponderar casos se esta consiguiendo que la tabla se despliegue como una base de datos completa a partir del cual se han resumido los datos en la tabla 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4643438" y="371633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>
                <a:latin typeface="Times New Roman" pitchFamily="18" charset="0"/>
              </a:rPr>
              <a:t>Datos \ ponderar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692275" y="260350"/>
            <a:ext cx="561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400">
                <a:latin typeface="Times New Roman" pitchFamily="18" charset="0"/>
              </a:rPr>
              <a:t>Analizar\ estadísticos descriptivos\ tablas de contingencias</a:t>
            </a:r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73406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SALIDA SPSS</a:t>
            </a:r>
            <a:endParaRPr lang="es-ES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5274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96975"/>
            <a:ext cx="42481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429000"/>
            <a:ext cx="54006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33600" y="2133600"/>
          <a:ext cx="47244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Ecuación" r:id="rId3" imgW="1854000" imgH="482400" progId="Equation.3">
                  <p:embed/>
                </p:oleObj>
              </mc:Choice>
              <mc:Fallback>
                <p:oleObj name="Ecuación" r:id="rId3" imgW="185400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0"/>
                        <a:ext cx="4724400" cy="122078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403350" y="3860800"/>
            <a:ext cx="6199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latin typeface="Times New Roman" pitchFamily="18" charset="0"/>
              </a:rPr>
              <a:t>Prueba de independencia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2400" b="1">
                <a:latin typeface="Times New Roman" pitchFamily="18" charset="0"/>
              </a:rPr>
              <a:t>Ho: Las variable son independientes (P&gt;0.05)</a:t>
            </a:r>
          </a:p>
          <a:p>
            <a:pPr eaLnBrk="0" hangingPunct="0">
              <a:spcBef>
                <a:spcPct val="50000"/>
              </a:spcBef>
            </a:pPr>
            <a:r>
              <a:rPr lang="es-ES_tradnl" sz="2400" b="1">
                <a:latin typeface="Times New Roman" pitchFamily="18" charset="0"/>
              </a:rPr>
              <a:t>H</a:t>
            </a:r>
            <a:r>
              <a:rPr lang="es-ES_tradnl" sz="2400" b="1" baseline="-25000">
                <a:latin typeface="Times New Roman" pitchFamily="18" charset="0"/>
              </a:rPr>
              <a:t>1</a:t>
            </a:r>
            <a:r>
              <a:rPr lang="es-ES_tradnl" sz="2400" b="1">
                <a:latin typeface="Times New Roman" pitchFamily="18" charset="0"/>
              </a:rPr>
              <a:t>: Las variable están relacionadas (P&lt;0.05)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4000" b="1">
                <a:latin typeface="Times New Roman" pitchFamily="18" charset="0"/>
              </a:rPr>
              <a:t>DISEÑO DE ASOCIACION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71550" y="54927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4000" b="1">
                <a:latin typeface="Times New Roman" pitchFamily="18" charset="0"/>
              </a:rPr>
              <a:t>DISEÑO DE ASOCIACION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9750" y="1700213"/>
            <a:ext cx="81359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Se pretende asociar el Estado Nutricional y el Nivel Socioeconómico en un espacio y tiempo.</a:t>
            </a:r>
          </a:p>
          <a:p>
            <a:pPr>
              <a:spcBef>
                <a:spcPct val="50000"/>
              </a:spcBef>
            </a:pPr>
            <a:r>
              <a:rPr lang="en-US" sz="2000"/>
              <a:t>Presentación de la tabla:</a:t>
            </a:r>
            <a:endParaRPr lang="es-E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359275" y="2782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359275" y="27828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179638" y="2782888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2608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541463" y="27813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541463" y="27813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424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graphicFrame>
        <p:nvGraphicFramePr>
          <p:cNvPr id="16603" name="Group 219"/>
          <p:cNvGraphicFramePr>
            <a:graphicFrameLocks noGrp="1"/>
          </p:cNvGraphicFramePr>
          <p:nvPr/>
        </p:nvGraphicFramePr>
        <p:xfrm>
          <a:off x="755650" y="3357563"/>
          <a:ext cx="7493000" cy="2834640"/>
        </p:xfrm>
        <a:graphic>
          <a:graphicData uri="http://schemas.openxmlformats.org/drawingml/2006/table">
            <a:tbl>
              <a:tblPr/>
              <a:tblGrid>
                <a:gridCol w="1397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NIVEL SOCIOECONOMICO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NUTRICIONAL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Sobrepeso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Bajopeso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0" name="Text Box 220"/>
          <p:cNvSpPr txBox="1">
            <a:spLocks noChangeArrowheads="1"/>
          </p:cNvSpPr>
          <p:nvPr/>
        </p:nvSpPr>
        <p:spPr bwMode="auto">
          <a:xfrm>
            <a:off x="2627313" y="630872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=14.69	P&lt;0.01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41036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08500"/>
            <a:ext cx="46799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4797425"/>
            <a:ext cx="25193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SALIDA SPSS</a:t>
            </a:r>
            <a:endParaRPr lang="es-ES" sz="2800" smtClean="0"/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6516688" y="40052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 calculado</a:t>
            </a:r>
            <a:endParaRPr lang="es-ES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 flipH="1">
            <a:off x="5795963" y="4292600"/>
            <a:ext cx="792162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7740650" y="43656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 value</a:t>
            </a:r>
            <a:endParaRPr lang="es-E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 flipH="1">
            <a:off x="7667625" y="4652963"/>
            <a:ext cx="4333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3687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549275"/>
            <a:ext cx="4086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02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SALIDA SPSS</a:t>
            </a:r>
            <a:endParaRPr lang="es-ES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557338"/>
            <a:ext cx="58324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 flipH="1">
            <a:off x="7235825" y="2420938"/>
            <a:ext cx="6492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7596188" y="20605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 value</a:t>
            </a:r>
            <a:endParaRPr lang="es-ES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 flipH="1">
            <a:off x="4787900" y="1484313"/>
            <a:ext cx="12969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6156325" y="1268413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 calculado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DISEÑOS CUASIEXPERIMENTALES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(muestras relacionadas)</a:t>
            </a:r>
            <a:endParaRPr lang="es-ES" sz="4000" smtClean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 CONTROL</a:t>
            </a:r>
            <a:endParaRPr lang="es-ES"/>
          </a:p>
        </p:txBody>
      </p:sp>
      <p:graphicFrame>
        <p:nvGraphicFramePr>
          <p:cNvPr id="32945" name="Group 177"/>
          <p:cNvGraphicFramePr>
            <a:graphicFrameLocks noGrp="1"/>
          </p:cNvGraphicFramePr>
          <p:nvPr>
            <p:ph idx="1"/>
          </p:nvPr>
        </p:nvGraphicFramePr>
        <p:xfrm>
          <a:off x="900113" y="2924175"/>
          <a:ext cx="6551612" cy="2160590"/>
        </p:xfrm>
        <a:graphic>
          <a:graphicData uri="http://schemas.openxmlformats.org/drawingml/2006/table">
            <a:tbl>
              <a:tblPr/>
              <a:tblGrid>
                <a:gridCol w="2314565"/>
                <a:gridCol w="674697"/>
                <a:gridCol w="1189038"/>
                <a:gridCol w="1185862"/>
                <a:gridCol w="1187450"/>
              </a:tblGrid>
              <a:tr h="379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NUTRICIONAL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DESPUES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095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Desnutrición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Desnutrición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1" name="Text Box 166"/>
          <p:cNvSpPr txBox="1">
            <a:spLocks noChangeArrowheads="1"/>
          </p:cNvSpPr>
          <p:nvPr/>
        </p:nvSpPr>
        <p:spPr bwMode="auto">
          <a:xfrm>
            <a:off x="2771775" y="5300663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=4.286	P&lt;0.05</a:t>
            </a:r>
            <a:endParaRPr lang="es-ES"/>
          </a:p>
        </p:txBody>
      </p:sp>
      <p:sp>
        <p:nvSpPr>
          <p:cNvPr id="46112" name="AutoShape 174"/>
          <p:cNvSpPr>
            <a:spLocks noChangeArrowheads="1"/>
          </p:cNvSpPr>
          <p:nvPr/>
        </p:nvSpPr>
        <p:spPr bwMode="auto">
          <a:xfrm>
            <a:off x="4643438" y="2060575"/>
            <a:ext cx="576262" cy="720725"/>
          </a:xfrm>
          <a:prstGeom prst="downArrow">
            <a:avLst>
              <a:gd name="adj1" fmla="val 50000"/>
              <a:gd name="adj2" fmla="val 312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46113" name="Text Box 175"/>
          <p:cNvSpPr txBox="1">
            <a:spLocks noChangeArrowheads="1"/>
          </p:cNvSpPr>
          <p:nvPr/>
        </p:nvSpPr>
        <p:spPr bwMode="auto">
          <a:xfrm>
            <a:off x="4140200" y="1484313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Tratamiento Programa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57200"/>
            <a:ext cx="8458200" cy="5410200"/>
            <a:chOff x="192" y="192"/>
            <a:chExt cx="5328" cy="3408"/>
          </a:xfrm>
        </p:grpSpPr>
        <p:sp>
          <p:nvSpPr>
            <p:cNvPr id="12292" name="Rectangle 3"/>
            <p:cNvSpPr>
              <a:spLocks noChangeArrowheads="1"/>
            </p:cNvSpPr>
            <p:nvPr/>
          </p:nvSpPr>
          <p:spPr bwMode="auto">
            <a:xfrm>
              <a:off x="480" y="912"/>
              <a:ext cx="4752" cy="2688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>
              <a:flatTx/>
            </a:bodyPr>
            <a:lstStyle/>
            <a:p>
              <a:pPr algn="l" eaLnBrk="0" hangingPunct="0"/>
              <a:endParaRPr lang="es-ES" sz="1200"/>
            </a:p>
            <a:p>
              <a:pPr algn="l" eaLnBrk="0" hangingPunct="0"/>
              <a:r>
                <a:rPr lang="es-ES" sz="1200">
                  <a:latin typeface="Bookman Old Style" pitchFamily="18" charset="0"/>
                </a:rPr>
                <a:t>    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PASADO     </a:t>
              </a:r>
              <a:r>
                <a:rPr lang="es-PE" sz="2400" b="1">
                  <a:solidFill>
                    <a:schemeClr val="tx2"/>
                  </a:solidFill>
                  <a:latin typeface="Bookman Old Style" pitchFamily="18" charset="0"/>
                </a:rPr>
                <a:t>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PRESENTE   </a:t>
              </a:r>
              <a:r>
                <a:rPr lang="es-PE" sz="2400" b="1">
                  <a:solidFill>
                    <a:schemeClr val="tx2"/>
                  </a:solidFill>
                  <a:latin typeface="Bookman Old Style" pitchFamily="18" charset="0"/>
                </a:rPr>
                <a:t>  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 </a:t>
              </a:r>
              <a:r>
                <a:rPr lang="es-PE" sz="2400" b="1">
                  <a:solidFill>
                    <a:schemeClr val="tx2"/>
                  </a:solidFill>
                  <a:latin typeface="Bookman Old Style" pitchFamily="18" charset="0"/>
                </a:rPr>
                <a:t>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FUTURO</a:t>
              </a:r>
            </a:p>
            <a:p>
              <a:pPr algn="l" eaLnBrk="0" hangingPunct="0"/>
              <a:r>
                <a:rPr lang="es-ES" sz="2400">
                  <a:latin typeface="Bookman Old Style" pitchFamily="18" charset="0"/>
                </a:rPr>
                <a:t>      </a:t>
              </a:r>
            </a:p>
            <a:p>
              <a:pPr algn="l" eaLnBrk="0" hangingPunct="0"/>
              <a:r>
                <a:rPr lang="es-ES" sz="2400">
                  <a:latin typeface="Bookman Old Style" pitchFamily="18" charset="0"/>
                </a:rPr>
                <a:t>           </a:t>
              </a:r>
              <a:r>
                <a:rPr lang="es-PE" sz="2400">
                  <a:latin typeface="Bookman Old Style" pitchFamily="18" charset="0"/>
                </a:rPr>
                <a:t>         </a:t>
              </a:r>
              <a:r>
                <a:rPr lang="es-ES" sz="2400" b="1" u="sng">
                  <a:latin typeface="Bookman Old Style" pitchFamily="18" charset="0"/>
                </a:rPr>
                <a:t>FACTOR CAUSAL</a:t>
              </a:r>
              <a:r>
                <a:rPr lang="es-ES" sz="2400" b="1">
                  <a:latin typeface="Bookman Old Style" pitchFamily="18" charset="0"/>
                </a:rPr>
                <a:t>      </a:t>
              </a:r>
              <a:r>
                <a:rPr lang="es-PE" sz="2400" b="1">
                  <a:latin typeface="Bookman Old Style" pitchFamily="18" charset="0"/>
                </a:rPr>
                <a:t>  </a:t>
              </a:r>
              <a:r>
                <a:rPr lang="es-ES" sz="2400" b="1" u="sng">
                  <a:latin typeface="Bookman Old Style" pitchFamily="18" charset="0"/>
                </a:rPr>
                <a:t>EFECTO</a:t>
              </a:r>
              <a:endParaRPr lang="es-ES" sz="2400" b="1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lvl="4" algn="l" eaLnBrk="0" hangingPunct="0">
                <a:buFont typeface="Wingdings" pitchFamily="2" charset="2"/>
                <a:buChar char="§"/>
              </a:pPr>
              <a:r>
                <a:rPr lang="es-ES" sz="2400">
                  <a:latin typeface="Bookman Old Style" pitchFamily="18" charset="0"/>
                </a:rPr>
                <a:t>EXPUESTOS</a:t>
              </a:r>
            </a:p>
            <a:p>
              <a:pPr lvl="4" algn="l" eaLnBrk="0" hangingPunct="0">
                <a:buFont typeface="Wingdings" pitchFamily="2" charset="2"/>
                <a:buChar char="§"/>
              </a:pPr>
              <a:r>
                <a:rPr lang="es-ES" sz="2400">
                  <a:latin typeface="Bookman Old Style" pitchFamily="18" charset="0"/>
                </a:rPr>
                <a:t>NO EXPUESTOS</a:t>
              </a: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just" eaLnBrk="0" hangingPunct="0"/>
              <a:r>
                <a:rPr lang="es-ES" sz="2400">
                  <a:latin typeface="Bookman Old Style" pitchFamily="18" charset="0"/>
                </a:rPr>
                <a:t>   </a:t>
              </a:r>
              <a:r>
                <a:rPr lang="es-PE" sz="2400">
                  <a:latin typeface="Bookman Old Style" pitchFamily="18" charset="0"/>
                </a:rPr>
                <a:t>		</a:t>
              </a:r>
              <a:r>
                <a:rPr lang="es-ES" sz="2400" b="1">
                  <a:latin typeface="Bookman Old Style" pitchFamily="18" charset="0"/>
                </a:rPr>
                <a:t>INICIO DEL ESTUDIO</a:t>
              </a:r>
            </a:p>
          </p:txBody>
        </p:sp>
        <p:sp>
          <p:nvSpPr>
            <p:cNvPr id="12293" name="Line 4"/>
            <p:cNvSpPr>
              <a:spLocks noChangeShapeType="1"/>
            </p:cNvSpPr>
            <p:nvPr/>
          </p:nvSpPr>
          <p:spPr bwMode="auto">
            <a:xfrm>
              <a:off x="3600" y="163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 flipV="1">
              <a:off x="2688" y="2534"/>
              <a:ext cx="0" cy="4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192" y="192"/>
              <a:ext cx="5328" cy="524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spcBef>
                  <a:spcPct val="50000"/>
                </a:spcBef>
              </a:pPr>
              <a:r>
                <a:rPr lang="es-PE" sz="2400" b="1">
                  <a:latin typeface="Copperplate Gothic Light" pitchFamily="34" charset="0"/>
                </a:rPr>
                <a:t>ESQUEMA DEL ESTUDIO PROSPECTIVO DE CAUSA A  EFECTO</a:t>
              </a:r>
              <a:r>
                <a:rPr lang="es-PE" sz="2400" b="1"/>
                <a:t> </a:t>
              </a:r>
              <a:endParaRPr lang="es-ES" sz="2400" b="1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624" y="1344"/>
              <a:ext cx="432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</p:grp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B3C4A-4284-40AC-B8B2-4DE1A44D929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DISEÑOS CUASIEXPERIMENTALES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(muestras relacionadas)</a:t>
            </a:r>
            <a:endParaRPr lang="es-ES" sz="4000" smtClean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 CONTROL</a:t>
            </a:r>
            <a:endParaRPr lang="es-ES"/>
          </a:p>
        </p:txBody>
      </p:sp>
      <p:sp>
        <p:nvSpPr>
          <p:cNvPr id="7173" name="Text Box 34"/>
          <p:cNvSpPr txBox="1">
            <a:spLocks noChangeArrowheads="1"/>
          </p:cNvSpPr>
          <p:nvPr/>
        </p:nvSpPr>
        <p:spPr bwMode="auto">
          <a:xfrm>
            <a:off x="2627313" y="494188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Mc=12.5		P&lt;0.00</a:t>
            </a:r>
            <a:endParaRPr lang="es-ES"/>
          </a:p>
        </p:txBody>
      </p:sp>
      <p:graphicFrame>
        <p:nvGraphicFramePr>
          <p:cNvPr id="50272" name="Group 96"/>
          <p:cNvGraphicFramePr>
            <a:graphicFrameLocks noGrp="1"/>
          </p:cNvGraphicFramePr>
          <p:nvPr>
            <p:ph idx="1"/>
          </p:nvPr>
        </p:nvGraphicFramePr>
        <p:xfrm>
          <a:off x="1116013" y="2276475"/>
          <a:ext cx="6778625" cy="2509203"/>
        </p:xfrm>
        <a:graphic>
          <a:graphicData uri="http://schemas.openxmlformats.org/drawingml/2006/table">
            <a:tbl>
              <a:tblPr/>
              <a:tblGrid>
                <a:gridCol w="2560637"/>
                <a:gridCol w="1568450"/>
                <a:gridCol w="1323975"/>
                <a:gridCol w="1325563"/>
              </a:tblGrid>
              <a:tr h="500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Estado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nutricional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(Antes)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Estado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nutricional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Despues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(sobrepeso) +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(normal) -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(sobrepeso) +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(a)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(normal) -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(d)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5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5013325"/>
            <a:ext cx="2905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6" name="Rectangle 10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sp>
        <p:nvSpPr>
          <p:cNvPr id="7197" name="Rectangle 10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/>
          </a:p>
        </p:txBody>
      </p:sp>
      <p:graphicFrame>
        <p:nvGraphicFramePr>
          <p:cNvPr id="7170" name="Object 101"/>
          <p:cNvGraphicFramePr>
            <a:graphicFrameLocks noChangeAspect="1"/>
          </p:cNvGraphicFramePr>
          <p:nvPr/>
        </p:nvGraphicFramePr>
        <p:xfrm>
          <a:off x="468313" y="5805488"/>
          <a:ext cx="37433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" name="Ecuación" r:id="rId4" imgW="2463800" imgH="381000" progId="Equation.3">
                  <p:embed/>
                </p:oleObj>
              </mc:Choice>
              <mc:Fallback>
                <p:oleObj name="Ecuación" r:id="rId4" imgW="2463800" imgH="3810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05488"/>
                        <a:ext cx="374332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Text Box 103"/>
          <p:cNvSpPr txBox="1">
            <a:spLocks noChangeArrowheads="1"/>
          </p:cNvSpPr>
          <p:nvPr/>
        </p:nvSpPr>
        <p:spPr bwMode="auto">
          <a:xfrm>
            <a:off x="395288" y="53006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Estadístico de Prueba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COMO LEER TABLAS 2 X 2</a:t>
            </a:r>
            <a:endParaRPr lang="es-ES" smtClean="0"/>
          </a:p>
        </p:txBody>
      </p:sp>
      <p:graphicFrame>
        <p:nvGraphicFramePr>
          <p:cNvPr id="36996" name="Group 132"/>
          <p:cNvGraphicFramePr>
            <a:graphicFrameLocks noGrp="1"/>
          </p:cNvGraphicFramePr>
          <p:nvPr>
            <p:ph sz="half" idx="1"/>
          </p:nvPr>
        </p:nvGraphicFramePr>
        <p:xfrm>
          <a:off x="3708400" y="1628775"/>
          <a:ext cx="4895850" cy="2044702"/>
        </p:xfrm>
        <a:graphic>
          <a:graphicData uri="http://schemas.openxmlformats.org/drawingml/2006/table">
            <a:tbl>
              <a:tblPr/>
              <a:tblGrid>
                <a:gridCol w="1692275"/>
                <a:gridCol w="1481138"/>
                <a:gridCol w="860425"/>
                <a:gridCol w="862012"/>
              </a:tblGrid>
              <a:tr h="4079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Hábito de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fumar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9" name="Text Box 70"/>
          <p:cNvSpPr txBox="1">
            <a:spLocks noChangeArrowheads="1"/>
          </p:cNvSpPr>
          <p:nvPr/>
        </p:nvSpPr>
        <p:spPr bwMode="auto">
          <a:xfrm>
            <a:off x="539750" y="227647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RETROSPECTIVO</a:t>
            </a:r>
            <a:endParaRPr lang="es-ES"/>
          </a:p>
        </p:txBody>
      </p:sp>
      <p:graphicFrame>
        <p:nvGraphicFramePr>
          <p:cNvPr id="36998" name="Group 134"/>
          <p:cNvGraphicFramePr>
            <a:graphicFrameLocks noGrp="1"/>
          </p:cNvGraphicFramePr>
          <p:nvPr>
            <p:ph sz="half" idx="2"/>
          </p:nvPr>
        </p:nvGraphicFramePr>
        <p:xfrm>
          <a:off x="900113" y="4581525"/>
          <a:ext cx="4464050" cy="1833565"/>
        </p:xfrm>
        <a:graphic>
          <a:graphicData uri="http://schemas.openxmlformats.org/drawingml/2006/table">
            <a:tbl>
              <a:tblPr/>
              <a:tblGrid>
                <a:gridCol w="1112837"/>
                <a:gridCol w="1547813"/>
                <a:gridCol w="901700"/>
                <a:gridCol w="90170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CANCER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3" name="Text Box 135"/>
          <p:cNvSpPr txBox="1">
            <a:spLocks noChangeArrowheads="1"/>
          </p:cNvSpPr>
          <p:nvPr/>
        </p:nvSpPr>
        <p:spPr bwMode="auto">
          <a:xfrm>
            <a:off x="6300788" y="50847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PROSPECTIVO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COMO LEER TABLAS 2 X 2</a:t>
            </a:r>
            <a:endParaRPr lang="es-ES" smtClean="0"/>
          </a:p>
        </p:txBody>
      </p:sp>
      <p:graphicFrame>
        <p:nvGraphicFramePr>
          <p:cNvPr id="40002" name="Group 66"/>
          <p:cNvGraphicFramePr>
            <a:graphicFrameLocks noGrp="1"/>
          </p:cNvGraphicFramePr>
          <p:nvPr>
            <p:ph idx="1"/>
          </p:nvPr>
        </p:nvGraphicFramePr>
        <p:xfrm>
          <a:off x="3203575" y="2060575"/>
          <a:ext cx="5699125" cy="2447926"/>
        </p:xfrm>
        <a:graphic>
          <a:graphicData uri="http://schemas.openxmlformats.org/drawingml/2006/table">
            <a:tbl>
              <a:tblPr/>
              <a:tblGrid>
                <a:gridCol w="1341438"/>
                <a:gridCol w="1866900"/>
                <a:gridCol w="1401762"/>
                <a:gridCol w="1089025"/>
              </a:tblGrid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DESPUES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4" name="Text Box 64"/>
          <p:cNvSpPr txBox="1">
            <a:spLocks noChangeArrowheads="1"/>
          </p:cNvSpPr>
          <p:nvPr/>
        </p:nvSpPr>
        <p:spPr bwMode="auto">
          <a:xfrm>
            <a:off x="539750" y="29972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CUASIEXPERIMENTAL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434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ES_tradnl" sz="2400" dirty="0" smtClean="0">
                <a:latin typeface="Times New Roman" pitchFamily="18" charset="0"/>
              </a:rPr>
              <a:t>El concepto de probabilidad no es ajeno a las ciencias políticas, por ejemplo, se puede escuchar a un político decir que oportunidad tiene de ser elegido para una función publica. 50-50.</a:t>
            </a:r>
            <a:br>
              <a:rPr lang="es-ES_tradnl" sz="2400" dirty="0" smtClean="0">
                <a:latin typeface="Times New Roman" pitchFamily="18" charset="0"/>
              </a:rPr>
            </a:br>
            <a:r>
              <a:rPr lang="es-ES_tradnl" sz="2400" dirty="0" smtClean="0">
                <a:latin typeface="Times New Roman" pitchFamily="18" charset="0"/>
              </a:rPr>
              <a:t/>
            </a:r>
            <a:br>
              <a:rPr lang="es-ES_tradnl" sz="2400" dirty="0" smtClean="0">
                <a:latin typeface="Times New Roman" pitchFamily="18" charset="0"/>
              </a:rPr>
            </a:br>
            <a:r>
              <a:rPr lang="es-ES_tradnl" sz="2400" dirty="0" smtClean="0">
                <a:latin typeface="Times New Roman" pitchFamily="18" charset="0"/>
              </a:rPr>
              <a:t/>
            </a:r>
            <a:br>
              <a:rPr lang="es-ES_tradnl" sz="2400" dirty="0" smtClean="0">
                <a:latin typeface="Times New Roman" pitchFamily="18" charset="0"/>
              </a:rPr>
            </a:br>
            <a:r>
              <a:rPr lang="es-ES_tradnl" sz="2400" dirty="0" smtClean="0">
                <a:latin typeface="Times New Roman" pitchFamily="18" charset="0"/>
              </a:rPr>
              <a:t>Otro político puede decir que está 80 % seguro de que ganar las elecciones.</a:t>
            </a:r>
            <a:br>
              <a:rPr lang="es-ES_tradnl" sz="2400" dirty="0" smtClean="0">
                <a:latin typeface="Times New Roman" pitchFamily="18" charset="0"/>
              </a:rPr>
            </a:br>
            <a:r>
              <a:rPr lang="es-ES_tradnl" sz="2400" dirty="0" smtClean="0">
                <a:latin typeface="Times New Roman" pitchFamily="18" charset="0"/>
              </a:rPr>
              <a:t/>
            </a:r>
            <a:br>
              <a:rPr lang="es-ES_tradnl" sz="2400" dirty="0" smtClean="0">
                <a:latin typeface="Times New Roman" pitchFamily="18" charset="0"/>
              </a:rPr>
            </a:br>
            <a:r>
              <a:rPr lang="es-ES_tradnl" sz="2400" dirty="0" smtClean="0">
                <a:latin typeface="Times New Roman" pitchFamily="18" charset="0"/>
              </a:rPr>
              <a:t>Una  encuestadora puede decir que 9 de cada 10 ciudadanos están a favor de un candidatos.</a:t>
            </a:r>
            <a:r>
              <a:rPr lang="es-ES" dirty="0" smtClean="0"/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  <a:cs typeface="Arial" charset="0"/>
              </a:rPr>
              <a:t>PROBABILIDADES</a:t>
            </a:r>
            <a:endParaRPr lang="es-ES" sz="28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Experimento, Experimento Determínistico y No Determinístico</a:t>
            </a:r>
            <a:endParaRPr lang="es-ES" sz="2800" b="1" smtClean="0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7772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400" b="1">
                <a:latin typeface="Times New Roman" pitchFamily="18" charset="0"/>
              </a:rPr>
              <a:t>Definición 1</a:t>
            </a:r>
            <a:r>
              <a:rPr lang="es-ES_tradnl" sz="2400">
                <a:latin typeface="Times New Roman" pitchFamily="18" charset="0"/>
              </a:rPr>
              <a:t>: Un experimento es un proceso mediante el cual se obtiene el resultado de una observación. Un experimento puede ser </a:t>
            </a:r>
            <a:r>
              <a:rPr lang="es-ES_tradnl" sz="2400" i="1">
                <a:latin typeface="Times New Roman" pitchFamily="18" charset="0"/>
              </a:rPr>
              <a:t>determinístico</a:t>
            </a:r>
            <a:r>
              <a:rPr lang="es-ES_tradnl" sz="2400">
                <a:latin typeface="Times New Roman" pitchFamily="18" charset="0"/>
              </a:rPr>
              <a:t> y </a:t>
            </a:r>
            <a:r>
              <a:rPr lang="es-ES_tradnl" sz="2400" i="1">
                <a:latin typeface="Times New Roman" pitchFamily="18" charset="0"/>
              </a:rPr>
              <a:t>no determinístico</a:t>
            </a:r>
            <a:r>
              <a:rPr lang="es-ES_tradnl" sz="2400">
                <a:latin typeface="Times New Roman" pitchFamily="18" charset="0"/>
              </a:rPr>
              <a:t>.</a:t>
            </a:r>
          </a:p>
          <a:p>
            <a:pPr algn="just"/>
            <a:endParaRPr lang="es-ES_tradnl" sz="2400" b="1">
              <a:latin typeface="Times New Roman" pitchFamily="18" charset="0"/>
            </a:endParaRPr>
          </a:p>
          <a:p>
            <a:pPr algn="just"/>
            <a:r>
              <a:rPr lang="es-ES_tradnl" sz="2400" b="1">
                <a:latin typeface="Times New Roman" pitchFamily="18" charset="0"/>
              </a:rPr>
              <a:t>Definición 2: </a:t>
            </a:r>
            <a:r>
              <a:rPr lang="es-ES_tradnl" sz="2400">
                <a:latin typeface="Times New Roman" pitchFamily="18" charset="0"/>
              </a:rPr>
              <a:t>Un experimento es </a:t>
            </a:r>
            <a:r>
              <a:rPr lang="es-ES_tradnl" sz="2400" i="1">
                <a:latin typeface="Times New Roman" pitchFamily="18" charset="0"/>
              </a:rPr>
              <a:t>determínistico</a:t>
            </a:r>
            <a:r>
              <a:rPr lang="es-ES_tradnl" sz="2400">
                <a:latin typeface="Times New Roman" pitchFamily="18" charset="0"/>
              </a:rPr>
              <a:t>, cuando el resultado de la observación es determinado en forma precisa por las condiciones bajo las cuales se realiza dicho experimento.</a:t>
            </a:r>
          </a:p>
          <a:p>
            <a:pPr algn="just"/>
            <a:endParaRPr lang="es-ES_tradnl" sz="2400" b="1">
              <a:latin typeface="Times New Roman" pitchFamily="18" charset="0"/>
            </a:endParaRPr>
          </a:p>
          <a:p>
            <a:pPr algn="just"/>
            <a:r>
              <a:rPr lang="es-ES_tradnl" sz="2400" b="1">
                <a:latin typeface="Times New Roman" pitchFamily="18" charset="0"/>
              </a:rPr>
              <a:t>Definición 3: </a:t>
            </a:r>
            <a:r>
              <a:rPr lang="es-ES_tradnl" sz="2400">
                <a:latin typeface="Times New Roman" pitchFamily="18" charset="0"/>
              </a:rPr>
              <a:t>Un experimento es aleatorio o </a:t>
            </a:r>
            <a:r>
              <a:rPr lang="es-ES_tradnl" sz="2400" i="1">
                <a:latin typeface="Times New Roman" pitchFamily="18" charset="0"/>
              </a:rPr>
              <a:t>no determinístico</a:t>
            </a:r>
            <a:r>
              <a:rPr lang="es-ES_tradnl" sz="2400">
                <a:latin typeface="Times New Roman" pitchFamily="18" charset="0"/>
              </a:rPr>
              <a:t>, cuando los resultados de la observación no se puede predecir con exactitud antes de realizar el experimento.</a:t>
            </a:r>
            <a:endParaRPr lang="es-E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Experimento, Experimento Determínistico y No Determinístico</a:t>
            </a:r>
            <a:endParaRPr lang="es-ES" sz="2800" b="1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s-ES_tradnl" sz="2400" b="1" dirty="0">
                <a:latin typeface="Times New Roman" pitchFamily="18" charset="0"/>
              </a:rPr>
              <a:t>Ejemplo 1:</a:t>
            </a:r>
            <a:r>
              <a:rPr lang="es-ES_tradnl" sz="2400" dirty="0">
                <a:latin typeface="Times New Roman" pitchFamily="18" charset="0"/>
              </a:rPr>
              <a:t> Son ejemplos de experimentos </a:t>
            </a:r>
            <a:r>
              <a:rPr lang="es-ES_tradnl" sz="2400" dirty="0" err="1">
                <a:latin typeface="Times New Roman" pitchFamily="18" charset="0"/>
              </a:rPr>
              <a:t>determinísticos</a:t>
            </a:r>
            <a:r>
              <a:rPr lang="es-ES_tradnl" sz="2400" dirty="0">
                <a:latin typeface="Times New Roman" pitchFamily="18" charset="0"/>
              </a:rPr>
              <a:t> los siguientes  procesos: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>
                <a:latin typeface="Times New Roman" pitchFamily="18" charset="0"/>
              </a:rPr>
              <a:t>Observar  la suma de dos números naturales pares.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>
                <a:latin typeface="Times New Roman" pitchFamily="18" charset="0"/>
              </a:rPr>
              <a:t>Observar el color de una bola extraída de una urna que contiene sólo bolas negras.</a:t>
            </a:r>
            <a:endParaRPr lang="es-ES_tradnl" sz="2400" b="1" dirty="0">
              <a:latin typeface="Times New Roman" pitchFamily="18" charset="0"/>
            </a:endParaRPr>
          </a:p>
          <a:p>
            <a:pPr marL="342900" indent="-342900" algn="just"/>
            <a:r>
              <a:rPr lang="es-ES_tradnl" sz="2400" b="1" dirty="0">
                <a:latin typeface="Times New Roman" pitchFamily="18" charset="0"/>
              </a:rPr>
              <a:t>Ejemplo 2: </a:t>
            </a:r>
            <a:r>
              <a:rPr lang="es-ES_tradnl" sz="2400" dirty="0">
                <a:latin typeface="Times New Roman" pitchFamily="18" charset="0"/>
              </a:rPr>
              <a:t>Son ejemplos de experimentos aleatorios o no </a:t>
            </a:r>
            <a:r>
              <a:rPr lang="es-ES_tradnl" sz="2400" dirty="0" err="1">
                <a:latin typeface="Times New Roman" pitchFamily="18" charset="0"/>
              </a:rPr>
              <a:t>determinístico</a:t>
            </a:r>
            <a:r>
              <a:rPr lang="es-ES_tradnl" sz="2400" dirty="0">
                <a:latin typeface="Times New Roman" pitchFamily="18" charset="0"/>
              </a:rPr>
              <a:t> los siguientes procesos: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>
                <a:latin typeface="Times New Roman" pitchFamily="18" charset="0"/>
              </a:rPr>
              <a:t>Lanzar una moneda 8 veces y observar la sucesión de caras y sellos.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>
                <a:latin typeface="Times New Roman" pitchFamily="18" charset="0"/>
              </a:rPr>
              <a:t>Lanzar un dado y observar el número que aparece en la cara superior.</a:t>
            </a:r>
          </a:p>
          <a:p>
            <a:pPr marL="342900" indent="-342900" algn="just">
              <a:buFontTx/>
              <a:buChar char="•"/>
            </a:pPr>
            <a:r>
              <a:rPr lang="es-ES_tradnl" sz="2400" dirty="0">
                <a:latin typeface="Times New Roman" pitchFamily="18" charset="0"/>
              </a:rPr>
              <a:t>Contar el número de desaprobados en un examen de </a:t>
            </a:r>
            <a:r>
              <a:rPr lang="es-ES_tradnl" sz="2400" dirty="0" smtClean="0">
                <a:latin typeface="Times New Roman" pitchFamily="18" charset="0"/>
              </a:rPr>
              <a:t>estadística.</a:t>
            </a:r>
            <a:endParaRPr lang="es-ES_tradnl" sz="2400" dirty="0">
              <a:latin typeface="Times New Roman" pitchFamily="18" charset="0"/>
            </a:endParaRPr>
          </a:p>
          <a:p>
            <a:pPr marL="342900" indent="-342900" algn="just">
              <a:buFontTx/>
              <a:buChar char="•"/>
            </a:pPr>
            <a:r>
              <a:rPr lang="es-ES_tradnl" sz="2400" dirty="0">
                <a:latin typeface="Times New Roman" pitchFamily="18" charset="0"/>
              </a:rPr>
              <a:t>Observar el tiempo de vida de una computadora.</a:t>
            </a:r>
            <a:endParaRPr lang="es-E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2800" b="1" smtClean="0"/>
              <a:t>Experimento, Experimento Determínistico y No Determinístico</a:t>
            </a:r>
            <a:endParaRPr lang="es-ES" sz="2800" b="1" smtClean="0"/>
          </a:p>
        </p:txBody>
      </p:sp>
      <p:graphicFrame>
        <p:nvGraphicFramePr>
          <p:cNvPr id="1026" name="Object 1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5855619"/>
              </p:ext>
            </p:extLst>
          </p:nvPr>
        </p:nvGraphicFramePr>
        <p:xfrm>
          <a:off x="2051720" y="4509120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6" name="Ecuación" r:id="rId3" imgW="139579" imgH="215713" progId="Equation.3">
                  <p:embed/>
                </p:oleObj>
              </mc:Choice>
              <mc:Fallback>
                <p:oleObj name="Ecuación" r:id="rId3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509120"/>
                        <a:ext cx="1397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_tradnl" b="1"/>
              <a:t>ESPACIO MUESTRAL</a:t>
            </a:r>
          </a:p>
          <a:p>
            <a:pPr marL="342900" indent="-342900"/>
            <a:r>
              <a:rPr lang="es-ES_tradnl"/>
              <a:t>Un espacio muestral denotado por  , es un conjunto de puntos correspondientes a todos los posibles resultados de un experimento aleatorio.</a:t>
            </a:r>
            <a:r>
              <a:rPr lang="es-ES"/>
              <a:t>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022350" y="2819400"/>
          <a:ext cx="1612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7" name="Ecuación" r:id="rId5" imgW="685502" imgH="215806" progId="Equation.3">
                  <p:embed/>
                </p:oleObj>
              </mc:Choice>
              <mc:Fallback>
                <p:oleObj name="Ecuación" r:id="rId5" imgW="6855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2819400"/>
                        <a:ext cx="16129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2514600" y="2895600"/>
            <a:ext cx="3765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_tradnl" dirty="0"/>
              <a:t>,  donde  A: </a:t>
            </a:r>
            <a:r>
              <a:rPr lang="es-ES_tradnl" dirty="0" smtClean="0"/>
              <a:t>elegido   </a:t>
            </a:r>
            <a:r>
              <a:rPr lang="es-ES_tradnl" dirty="0"/>
              <a:t>y  d</a:t>
            </a:r>
            <a:r>
              <a:rPr lang="es-ES_tradnl" dirty="0" smtClean="0"/>
              <a:t>: no elegido.</a:t>
            </a:r>
            <a:endParaRPr lang="es-ES_tradnl" dirty="0"/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778329" y="3334272"/>
            <a:ext cx="792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/>
              <a:t>EVENTOS</a:t>
            </a:r>
          </a:p>
          <a:p>
            <a:r>
              <a:rPr lang="es-ES_tradnl" dirty="0"/>
              <a:t>Un evento es un conjunto de posibles resultados de un experimento; en términos de conjuntos, es un subconjunto del espacio </a:t>
            </a:r>
            <a:r>
              <a:rPr lang="es-ES_tradnl" dirty="0" err="1"/>
              <a:t>muestral</a:t>
            </a:r>
            <a:r>
              <a:rPr lang="es-ES_tradnl" dirty="0"/>
              <a:t> .</a:t>
            </a:r>
          </a:p>
          <a:p>
            <a:r>
              <a:rPr lang="es-ES_tradnl" dirty="0"/>
              <a:t>En particular    y    son eventos. Al espacio </a:t>
            </a:r>
            <a:r>
              <a:rPr lang="es-ES_tradnl" dirty="0" err="1"/>
              <a:t>muestral</a:t>
            </a:r>
            <a:r>
              <a:rPr lang="es-ES_tradnl" dirty="0"/>
              <a:t>  se le llama </a:t>
            </a:r>
            <a:r>
              <a:rPr lang="es-ES_tradnl" i="1" dirty="0"/>
              <a:t>evento seguro</a:t>
            </a:r>
            <a:r>
              <a:rPr lang="es-ES_tradnl" dirty="0"/>
              <a:t> y a     </a:t>
            </a:r>
            <a:r>
              <a:rPr lang="es-ES_tradnl" i="1" dirty="0"/>
              <a:t>evento imposible</a:t>
            </a:r>
            <a:r>
              <a:rPr lang="es-ES_tradnl" dirty="0"/>
              <a:t>.</a:t>
            </a:r>
            <a:endParaRPr lang="es-ES" dirty="0"/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38189"/>
              </p:ext>
            </p:extLst>
          </p:nvPr>
        </p:nvGraphicFramePr>
        <p:xfrm>
          <a:off x="7380312" y="3957717"/>
          <a:ext cx="25717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8" name="Ecuación" r:id="rId7" imgW="177492" imgH="164814" progId="Equation.3">
                  <p:embed/>
                </p:oleObj>
              </mc:Choice>
              <mc:Fallback>
                <p:oleObj name="Ecuación" r:id="rId7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957717"/>
                        <a:ext cx="257175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6572265" y="3000372"/>
          <a:ext cx="1428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9" name="Ecuación" r:id="rId9" imgW="139579" imgH="215713" progId="Equation.3">
                  <p:embed/>
                </p:oleObj>
              </mc:Choice>
              <mc:Fallback>
                <p:oleObj name="Ecuación" r:id="rId9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5" y="3000372"/>
                        <a:ext cx="1428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3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579438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Operación con eventos</a:t>
            </a:r>
            <a:endParaRPr lang="es-ES" sz="2800" b="1" smtClean="0"/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533400" y="1304925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_tradnl" b="1" dirty="0"/>
              <a:t>1. Unión de Eventos </a:t>
            </a:r>
            <a:r>
              <a:rPr lang="es-ES_tradnl" dirty="0"/>
              <a:t>La unión de dos eventos, A y B, es otro conjunto y consta de todos los elementos que pertenecen a </a:t>
            </a:r>
            <a:r>
              <a:rPr lang="es-ES_tradnl" dirty="0" err="1"/>
              <a:t>A</a:t>
            </a:r>
            <a:r>
              <a:rPr lang="es-ES_tradnl" dirty="0"/>
              <a:t> o a B, o tanto a </a:t>
            </a:r>
            <a:r>
              <a:rPr lang="es-ES_tradnl" dirty="0" err="1"/>
              <a:t>A</a:t>
            </a:r>
            <a:r>
              <a:rPr lang="es-ES_tradnl" dirty="0"/>
              <a:t> como a B. Se utilizará el símbolo   para designar la unión de dos eventos.</a:t>
            </a:r>
            <a:endParaRPr lang="es-ES_tradnl" b="1" dirty="0"/>
          </a:p>
          <a:p>
            <a:pPr marL="342900" indent="-342900"/>
            <a:r>
              <a:rPr lang="es-ES_tradnl" b="1" dirty="0"/>
              <a:t>Ejemplo: </a:t>
            </a:r>
            <a:r>
              <a:rPr lang="es-ES_tradnl" dirty="0"/>
              <a:t>supongamos que en </a:t>
            </a:r>
            <a:r>
              <a:rPr lang="es-ES_tradnl" dirty="0" smtClean="0"/>
              <a:t>la escuela de ciencia política, </a:t>
            </a:r>
            <a:r>
              <a:rPr lang="es-ES_tradnl" dirty="0"/>
              <a:t>los casos asignados a </a:t>
            </a:r>
            <a:r>
              <a:rPr lang="es-ES_tradnl" dirty="0" smtClean="0"/>
              <a:t>un estudiantes constan </a:t>
            </a:r>
            <a:r>
              <a:rPr lang="es-ES_tradnl" dirty="0"/>
              <a:t>de los </a:t>
            </a:r>
            <a:r>
              <a:rPr lang="es-ES_tradnl" dirty="0" smtClean="0"/>
              <a:t>estudiantes </a:t>
            </a:r>
            <a:r>
              <a:rPr lang="es-ES_tradnl" dirty="0"/>
              <a:t>A, donde</a:t>
            </a:r>
            <a:endParaRPr lang="es-ES_tradnl" b="1" dirty="0"/>
          </a:p>
          <a:p>
            <a:pPr marL="342900" indent="-342900"/>
            <a:r>
              <a:rPr lang="es-ES_tradnl" b="1" dirty="0"/>
              <a:t>A</a:t>
            </a:r>
            <a:r>
              <a:rPr lang="es-ES_tradnl" dirty="0"/>
              <a:t>: Todos los </a:t>
            </a:r>
            <a:r>
              <a:rPr lang="es-ES_tradnl" dirty="0" smtClean="0"/>
              <a:t>estudiantes </a:t>
            </a:r>
            <a:r>
              <a:rPr lang="es-ES_tradnl" dirty="0"/>
              <a:t>asignados que estén </a:t>
            </a:r>
            <a:r>
              <a:rPr lang="es-ES_tradnl" dirty="0" smtClean="0"/>
              <a:t>recibieron el curso de estadística.                       y    </a:t>
            </a:r>
            <a:endParaRPr lang="es-ES_tradnl" b="1" dirty="0"/>
          </a:p>
          <a:p>
            <a:pPr marL="342900" indent="-342900"/>
            <a:endParaRPr lang="es-ES_tradnl" b="1" dirty="0" smtClean="0"/>
          </a:p>
          <a:p>
            <a:pPr marL="342900" indent="-342900"/>
            <a:r>
              <a:rPr lang="es-ES_tradnl" b="1" dirty="0" smtClean="0"/>
              <a:t>B</a:t>
            </a:r>
            <a:r>
              <a:rPr lang="es-ES_tradnl" dirty="0"/>
              <a:t>: Todos </a:t>
            </a:r>
            <a:r>
              <a:rPr lang="es-ES_tradnl" dirty="0" smtClean="0"/>
              <a:t>los estudiantes que  están </a:t>
            </a:r>
            <a:r>
              <a:rPr lang="es-ES_tradnl" dirty="0"/>
              <a:t>recibiendo </a:t>
            </a:r>
            <a:r>
              <a:rPr lang="es-ES_tradnl" dirty="0" smtClean="0"/>
              <a:t>doctrina social.</a:t>
            </a:r>
            <a:endParaRPr lang="es-ES_tradnl" dirty="0"/>
          </a:p>
          <a:p>
            <a:pPr marL="342900" indent="-342900"/>
            <a:endParaRPr lang="es-ES_tradnl" dirty="0"/>
          </a:p>
          <a:p>
            <a:pPr marL="342900" indent="-342900"/>
            <a:r>
              <a:rPr lang="es-ES_tradnl" dirty="0" smtClean="0"/>
              <a:t>	La </a:t>
            </a:r>
            <a:r>
              <a:rPr lang="es-ES_tradnl" dirty="0"/>
              <a:t>unión de estos dos conjuntos pueden escribirse como:  Todos los </a:t>
            </a:r>
            <a:r>
              <a:rPr lang="es-ES_tradnl" dirty="0" smtClean="0"/>
              <a:t>estudiantes </a:t>
            </a:r>
            <a:r>
              <a:rPr lang="es-ES_tradnl" dirty="0"/>
              <a:t>asignados que están recibiendo </a:t>
            </a:r>
            <a:r>
              <a:rPr lang="es-ES_tradnl" dirty="0" smtClean="0"/>
              <a:t>estadística y doctrina social  </a:t>
            </a:r>
            <a:r>
              <a:rPr lang="es-ES_tradnl" dirty="0"/>
              <a:t>o ambas.</a:t>
            </a:r>
            <a:endParaRPr lang="es-ES_tradnl" b="1" dirty="0"/>
          </a:p>
          <a:p>
            <a:pPr marL="342900" indent="-342900"/>
            <a:endParaRPr lang="es-ES_tradnl" b="1" dirty="0" smtClean="0"/>
          </a:p>
          <a:p>
            <a:pPr marL="342900" indent="-342900"/>
            <a:r>
              <a:rPr lang="es-ES_tradnl" b="1" dirty="0" smtClean="0"/>
              <a:t>A      B </a:t>
            </a:r>
            <a:r>
              <a:rPr lang="es-ES_tradnl" b="1" dirty="0"/>
              <a:t>=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18457"/>
              </p:ext>
            </p:extLst>
          </p:nvPr>
        </p:nvGraphicFramePr>
        <p:xfrm>
          <a:off x="1714480" y="5157541"/>
          <a:ext cx="2209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3" name="Ecuación" r:id="rId3" imgW="1511300" imgH="215900" progId="Equation.3">
                  <p:embed/>
                </p:oleObj>
              </mc:Choice>
              <mc:Fallback>
                <p:oleObj name="Ecuación" r:id="rId3" imgW="151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5157541"/>
                        <a:ext cx="22098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58887"/>
              </p:ext>
            </p:extLst>
          </p:nvPr>
        </p:nvGraphicFramePr>
        <p:xfrm>
          <a:off x="881053" y="5246440"/>
          <a:ext cx="1619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4" name="Ecuación" r:id="rId5" imgW="164957" imgH="139579" progId="Equation.3">
                  <p:embed/>
                </p:oleObj>
              </mc:Choice>
              <mc:Fallback>
                <p:oleObj name="Ecuación" r:id="rId5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53" y="5246440"/>
                        <a:ext cx="1619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5791200" y="1981200"/>
          <a:ext cx="1619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5" name="Ecuación" r:id="rId7" imgW="164957" imgH="139579" progId="Equation.3">
                  <p:embed/>
                </p:oleObj>
              </mc:Choice>
              <mc:Fallback>
                <p:oleObj name="Ecuación" r:id="rId7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81200"/>
                        <a:ext cx="1619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691488"/>
              </p:ext>
            </p:extLst>
          </p:nvPr>
        </p:nvGraphicFramePr>
        <p:xfrm>
          <a:off x="2162155" y="3202443"/>
          <a:ext cx="13716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6" name="Ecuación" r:id="rId8" imgW="1104421" imgH="215806" progId="Equation.3">
                  <p:embed/>
                </p:oleObj>
              </mc:Choice>
              <mc:Fallback>
                <p:oleObj name="Ecuación" r:id="rId8" imgW="110442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55" y="3202443"/>
                        <a:ext cx="13716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05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89213"/>
              </p:ext>
            </p:extLst>
          </p:nvPr>
        </p:nvGraphicFramePr>
        <p:xfrm>
          <a:off x="1714480" y="3879854"/>
          <a:ext cx="18192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7" name="Ecuación" r:id="rId10" imgW="1358310" imgH="215806" progId="Equation.3">
                  <p:embed/>
                </p:oleObj>
              </mc:Choice>
              <mc:Fallback>
                <p:oleObj name="Ecuación" r:id="rId10" imgW="135831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879854"/>
                        <a:ext cx="181927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2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579438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Operación con eventos</a:t>
            </a:r>
            <a:endParaRPr lang="es-ES" sz="2800" b="1" smtClean="0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83" name="Text Box 28"/>
          <p:cNvSpPr txBox="1">
            <a:spLocks noChangeArrowheads="1"/>
          </p:cNvSpPr>
          <p:nvPr/>
        </p:nvSpPr>
        <p:spPr bwMode="auto">
          <a:xfrm>
            <a:off x="762000" y="1447800"/>
            <a:ext cx="7620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/>
              <a:t>2. Intersección de Eventos </a:t>
            </a:r>
            <a:r>
              <a:rPr lang="es-ES_tradnl" dirty="0"/>
              <a:t>La intersección de dos eventos, </a:t>
            </a:r>
            <a:r>
              <a:rPr lang="es-ES_tradnl" b="1" dirty="0"/>
              <a:t>A</a:t>
            </a:r>
            <a:r>
              <a:rPr lang="es-ES_tradnl" dirty="0"/>
              <a:t> y  </a:t>
            </a:r>
            <a:r>
              <a:rPr lang="es-ES_tradnl" b="1" dirty="0"/>
              <a:t>B</a:t>
            </a:r>
            <a:r>
              <a:rPr lang="es-ES_tradnl" dirty="0"/>
              <a:t>, es otro evento, y consta de todos los elementos que están tanto en A como en B.</a:t>
            </a:r>
            <a:r>
              <a:rPr lang="es-ES_tradnl" b="1" dirty="0"/>
              <a:t> </a:t>
            </a:r>
            <a:r>
              <a:rPr lang="es-ES_tradnl" dirty="0"/>
              <a:t>Se utilizará el símbolo</a:t>
            </a:r>
            <a:r>
              <a:rPr lang="es-ES_tradnl" b="1" dirty="0"/>
              <a:t>   </a:t>
            </a:r>
            <a:r>
              <a:rPr lang="es-ES_tradnl" b="1" dirty="0" smtClean="0"/>
              <a:t>  </a:t>
            </a:r>
            <a:r>
              <a:rPr lang="es-ES_tradnl" dirty="0" smtClean="0"/>
              <a:t>para </a:t>
            </a:r>
            <a:r>
              <a:rPr lang="es-ES_tradnl" dirty="0"/>
              <a:t>designar a la intersección de dos eventos.</a:t>
            </a:r>
          </a:p>
          <a:p>
            <a:r>
              <a:rPr lang="es-ES_tradnl" dirty="0"/>
              <a:t>Del ejemplo </a:t>
            </a:r>
            <a:r>
              <a:rPr lang="es-ES_tradnl" dirty="0" smtClean="0"/>
              <a:t>, </a:t>
            </a:r>
            <a:r>
              <a:rPr lang="es-ES_tradnl" dirty="0"/>
              <a:t>la intersección de </a:t>
            </a:r>
            <a:r>
              <a:rPr lang="es-ES_tradnl" b="1" dirty="0"/>
              <a:t>A</a:t>
            </a:r>
            <a:r>
              <a:rPr lang="es-ES_tradnl" dirty="0"/>
              <a:t> y </a:t>
            </a:r>
            <a:r>
              <a:rPr lang="es-ES_tradnl" b="1" dirty="0"/>
              <a:t>B</a:t>
            </a:r>
            <a:r>
              <a:rPr lang="es-ES_tradnl" dirty="0"/>
              <a:t> es</a:t>
            </a:r>
            <a:r>
              <a:rPr lang="es-ES_tradnl" dirty="0" smtClean="0"/>
              <a:t>:</a:t>
            </a:r>
          </a:p>
          <a:p>
            <a:r>
              <a:rPr lang="es-ES_tradnl" b="1" dirty="0" smtClean="0"/>
              <a:t>A     B </a:t>
            </a:r>
            <a:r>
              <a:rPr lang="es-ES_tradnl" b="1" dirty="0"/>
              <a:t>= </a:t>
            </a:r>
          </a:p>
          <a:p>
            <a:endParaRPr lang="es-PE" dirty="0"/>
          </a:p>
          <a:p>
            <a:r>
              <a:rPr lang="es-PE" dirty="0"/>
              <a:t>La intersección de estos dos eventos pueden escribirse como:  Todos los </a:t>
            </a:r>
            <a:r>
              <a:rPr lang="es-PE" dirty="0" smtClean="0"/>
              <a:t>alumnos </a:t>
            </a:r>
            <a:r>
              <a:rPr lang="es-PE" dirty="0"/>
              <a:t>que están recibiendo tanto </a:t>
            </a:r>
            <a:r>
              <a:rPr lang="es-PE" dirty="0" smtClean="0"/>
              <a:t>el curso de estadística </a:t>
            </a:r>
            <a:r>
              <a:rPr lang="es-PE" dirty="0"/>
              <a:t>como </a:t>
            </a:r>
            <a:r>
              <a:rPr lang="es-PE" dirty="0" smtClean="0"/>
              <a:t>el curso de doctrina social . </a:t>
            </a:r>
            <a:r>
              <a:rPr lang="es-PE" dirty="0"/>
              <a:t>Es decir los </a:t>
            </a:r>
            <a:r>
              <a:rPr lang="es-PE" dirty="0" smtClean="0"/>
              <a:t>estudiantes </a:t>
            </a:r>
            <a:r>
              <a:rPr lang="es-PE" dirty="0"/>
              <a:t>2 y 4.</a:t>
            </a:r>
            <a:r>
              <a:rPr lang="es-ES" dirty="0"/>
              <a:t> </a:t>
            </a:r>
          </a:p>
        </p:txBody>
      </p:sp>
      <p:sp>
        <p:nvSpPr>
          <p:cNvPr id="308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7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67840"/>
              </p:ext>
            </p:extLst>
          </p:nvPr>
        </p:nvGraphicFramePr>
        <p:xfrm>
          <a:off x="1067928" y="2947976"/>
          <a:ext cx="1619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4" name="Ecuación" r:id="rId3" imgW="164957" imgH="139579" progId="Equation.3">
                  <p:embed/>
                </p:oleObj>
              </mc:Choice>
              <mc:Fallback>
                <p:oleObj name="Ecuación" r:id="rId3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928" y="2947976"/>
                        <a:ext cx="1619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7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4740"/>
              </p:ext>
            </p:extLst>
          </p:nvPr>
        </p:nvGraphicFramePr>
        <p:xfrm>
          <a:off x="1835696" y="2871777"/>
          <a:ext cx="6858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5" name="Ecuación" r:id="rId5" imgW="355292" imgH="215713" progId="Equation.3">
                  <p:embed/>
                </p:oleObj>
              </mc:Choice>
              <mc:Fallback>
                <p:oleObj name="Ecuación" r:id="rId5" imgW="355292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871777"/>
                        <a:ext cx="6858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076" name="Object 33"/>
          <p:cNvGraphicFramePr>
            <a:graphicFrameLocks noChangeAspect="1"/>
          </p:cNvGraphicFramePr>
          <p:nvPr/>
        </p:nvGraphicFramePr>
        <p:xfrm>
          <a:off x="6086475" y="2143125"/>
          <a:ext cx="1619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Ecuación" r:id="rId7" imgW="164957" imgH="139579" progId="Equation.3">
                  <p:embed/>
                </p:oleObj>
              </mc:Choice>
              <mc:Fallback>
                <p:oleObj name="Ecuación" r:id="rId7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143125"/>
                        <a:ext cx="1619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2643174" y="2143117"/>
          <a:ext cx="1619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7" name="Ecuación" r:id="rId8" imgW="164957" imgH="139579" progId="Equation.3">
                  <p:embed/>
                </p:oleObj>
              </mc:Choice>
              <mc:Fallback>
                <p:oleObj name="Ecuación" r:id="rId8" imgW="164957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2143117"/>
                        <a:ext cx="1619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5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/>
          <a:lstStyle/>
          <a:p>
            <a:pPr eaLnBrk="1" hangingPunct="1"/>
            <a:r>
              <a:rPr lang="es-PE" sz="4000" b="1" smtClean="0"/>
              <a:t>DEFINICIÓN CLÁSICA DE PROBABILIDAD</a:t>
            </a:r>
            <a:r>
              <a:rPr lang="es-ES" sz="4000" smtClean="0"/>
              <a:t> 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609600" y="1981200"/>
            <a:ext cx="807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/>
              <a:t>Probabilidad de un Evento. </a:t>
            </a:r>
            <a:r>
              <a:rPr lang="es-ES_tradnl" dirty="0"/>
              <a:t>Cuando </a:t>
            </a:r>
            <a:r>
              <a:rPr lang="es-ES_tradnl" b="1" dirty="0"/>
              <a:t> </a:t>
            </a:r>
            <a:r>
              <a:rPr lang="es-ES_tradnl" dirty="0"/>
              <a:t> es finito y se basa en el concepto de resultados </a:t>
            </a:r>
            <a:r>
              <a:rPr lang="es-ES_tradnl" dirty="0" err="1"/>
              <a:t>equiprobables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b="1" dirty="0"/>
              <a:t>P (A) = </a:t>
            </a:r>
            <a:r>
              <a:rPr lang="es-ES_tradnl" b="1" u="sng" dirty="0"/>
              <a:t>Número de elementos del evento A</a:t>
            </a:r>
            <a:endParaRPr lang="es-ES_tradnl" b="1" dirty="0"/>
          </a:p>
          <a:p>
            <a:r>
              <a:rPr lang="es-ES_tradnl" b="1" dirty="0"/>
              <a:t>               Número  de  elementos de </a:t>
            </a:r>
          </a:p>
          <a:p>
            <a:endParaRPr lang="es-ES_tradnl" dirty="0"/>
          </a:p>
          <a:p>
            <a:r>
              <a:rPr lang="es-ES_tradnl" dirty="0"/>
              <a:t>Esta expresión de  P(A) es sólo aplicable cuando todos los eventos simples del espacio </a:t>
            </a:r>
            <a:r>
              <a:rPr lang="es-ES_tradnl" dirty="0" err="1"/>
              <a:t>muestral</a:t>
            </a:r>
            <a:r>
              <a:rPr lang="es-ES_tradnl" dirty="0"/>
              <a:t> finito  son igualmente probables. </a:t>
            </a:r>
          </a:p>
          <a:p>
            <a:endParaRPr lang="es-ES_tradnl" dirty="0"/>
          </a:p>
          <a:p>
            <a:r>
              <a:rPr lang="es-ES_tradnl" dirty="0"/>
              <a:t>¿cuál es la probabilidad de obtener cara? ¿cuál es la probabilidad de obtener sello?</a:t>
            </a:r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Solución</a:t>
            </a:r>
            <a:r>
              <a:rPr lang="es-ES_tradnl" dirty="0"/>
              <a:t> : Sean los eventos  A : Obtener cara  </a:t>
            </a:r>
            <a:r>
              <a:rPr lang="es-ES_tradnl" dirty="0" smtClean="0"/>
              <a:t>y    </a:t>
            </a:r>
            <a:r>
              <a:rPr lang="es-ES_tradnl" dirty="0"/>
              <a:t>B : obtener sello</a:t>
            </a:r>
            <a:endParaRPr lang="es-PE" dirty="0"/>
          </a:p>
          <a:p>
            <a:r>
              <a:rPr lang="es-PE" dirty="0"/>
              <a:t>Luego,        P(</a:t>
            </a:r>
            <a:r>
              <a:rPr lang="es-PE" b="1" dirty="0"/>
              <a:t>A</a:t>
            </a:r>
            <a:r>
              <a:rPr lang="es-PE" dirty="0"/>
              <a:t>) = P (</a:t>
            </a:r>
            <a:r>
              <a:rPr lang="es-PE" b="1" dirty="0"/>
              <a:t>B</a:t>
            </a:r>
            <a:r>
              <a:rPr lang="es-PE" dirty="0"/>
              <a:t>) = 1/2</a:t>
            </a:r>
            <a:r>
              <a:rPr lang="es-ES" dirty="0"/>
              <a:t> </a:t>
            </a:r>
            <a:endParaRPr lang="es-ES_tradnl" dirty="0"/>
          </a:p>
          <a:p>
            <a:endParaRPr lang="es-ES" dirty="0"/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1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567091"/>
              </p:ext>
            </p:extLst>
          </p:nvPr>
        </p:nvGraphicFramePr>
        <p:xfrm>
          <a:off x="4503128" y="2126905"/>
          <a:ext cx="1809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9" name="Ecuación" r:id="rId3" imgW="177492" imgH="164814" progId="Equation.3">
                  <p:embed/>
                </p:oleObj>
              </mc:Choice>
              <mc:Fallback>
                <p:oleObj name="Ecuación" r:id="rId3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128" y="2126905"/>
                        <a:ext cx="18097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7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525463"/>
            <a:ext cx="8229600" cy="5951537"/>
            <a:chOff x="288" y="331"/>
            <a:chExt cx="5184" cy="3749"/>
          </a:xfrm>
        </p:grpSpPr>
        <p:sp>
          <p:nvSpPr>
            <p:cNvPr id="13316" name="Rectangle 3"/>
            <p:cNvSpPr>
              <a:spLocks noChangeArrowheads="1"/>
            </p:cNvSpPr>
            <p:nvPr/>
          </p:nvSpPr>
          <p:spPr bwMode="auto">
            <a:xfrm>
              <a:off x="576" y="1104"/>
              <a:ext cx="4666" cy="297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>
              <a:flatTx/>
            </a:bodyPr>
            <a:lstStyle/>
            <a:p>
              <a:pPr algn="l" eaLnBrk="0" hangingPunct="0"/>
              <a:endParaRPr lang="es-ES" sz="2400"/>
            </a:p>
            <a:p>
              <a:pPr algn="l" eaLnBrk="0" hangingPunct="0"/>
              <a:r>
                <a:rPr lang="es-ES" sz="2400">
                  <a:latin typeface="Bookman Old Style" pitchFamily="18" charset="0"/>
                </a:rPr>
                <a:t>    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PASADO         </a:t>
              </a:r>
              <a:r>
                <a:rPr lang="es-PE" sz="2400" b="1">
                  <a:solidFill>
                    <a:schemeClr val="tx2"/>
                  </a:solidFill>
                  <a:latin typeface="Bookman Old Style" pitchFamily="18" charset="0"/>
                </a:rPr>
                <a:t>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PRESENTE    </a:t>
              </a:r>
              <a:r>
                <a:rPr lang="es-PE" sz="2400" b="1">
                  <a:solidFill>
                    <a:schemeClr val="tx2"/>
                  </a:solidFill>
                  <a:latin typeface="Bookman Old Style" pitchFamily="18" charset="0"/>
                </a:rPr>
                <a:t>   </a:t>
              </a:r>
              <a:r>
                <a:rPr lang="es-ES" sz="2400" b="1">
                  <a:solidFill>
                    <a:schemeClr val="tx2"/>
                  </a:solidFill>
                  <a:latin typeface="Bookman Old Style" pitchFamily="18" charset="0"/>
                </a:rPr>
                <a:t>FUTURO</a:t>
              </a:r>
            </a:p>
            <a:p>
              <a:pPr algn="l" eaLnBrk="0" hangingPunct="0"/>
              <a:r>
                <a:rPr lang="es-ES" sz="2400">
                  <a:latin typeface="Bookman Old Style" pitchFamily="18" charset="0"/>
                </a:rPr>
                <a:t>      </a:t>
              </a:r>
            </a:p>
            <a:p>
              <a:pPr algn="l" eaLnBrk="0" hangingPunct="0"/>
              <a:r>
                <a:rPr lang="es-ES" sz="2400" b="1">
                  <a:latin typeface="Bookman Old Style" pitchFamily="18" charset="0"/>
                </a:rPr>
                <a:t> </a:t>
              </a:r>
              <a:r>
                <a:rPr lang="es-PE" sz="2400" b="1">
                  <a:latin typeface="Bookman Old Style" pitchFamily="18" charset="0"/>
                </a:rPr>
                <a:t> </a:t>
              </a:r>
              <a:r>
                <a:rPr lang="es-ES" sz="2200" b="1">
                  <a:latin typeface="Bookman Old Style" pitchFamily="18" charset="0"/>
                </a:rPr>
                <a:t>FACTOR CAUSAL  </a:t>
              </a:r>
              <a:r>
                <a:rPr lang="es-PE" sz="2200" b="1">
                  <a:latin typeface="Bookman Old Style" pitchFamily="18" charset="0"/>
                </a:rPr>
                <a:t>        </a:t>
              </a:r>
              <a:r>
                <a:rPr lang="es-ES" sz="2200" b="1">
                  <a:latin typeface="Bookman Old Style" pitchFamily="18" charset="0"/>
                </a:rPr>
                <a:t>EFECTO</a:t>
              </a:r>
            </a:p>
            <a:p>
              <a:pPr algn="l" eaLnBrk="0" hangingPunct="0"/>
              <a:endParaRPr lang="es-ES" sz="2200">
                <a:latin typeface="Bookman Old Style" pitchFamily="18" charset="0"/>
              </a:endParaRPr>
            </a:p>
            <a:p>
              <a:pPr lvl="1" algn="l" eaLnBrk="0" hangingPunct="0">
                <a:buFont typeface="Wingdings" pitchFamily="2" charset="2"/>
                <a:buChar char="§"/>
              </a:pPr>
              <a:r>
                <a:rPr lang="es-ES" sz="2400">
                  <a:latin typeface="Bookman Old Style" pitchFamily="18" charset="0"/>
                </a:rPr>
                <a:t>EXPUESTOS</a:t>
              </a:r>
            </a:p>
            <a:p>
              <a:pPr lvl="1" algn="l" eaLnBrk="0" hangingPunct="0">
                <a:buFont typeface="Wingdings" pitchFamily="2" charset="2"/>
                <a:buChar char="§"/>
              </a:pPr>
              <a:r>
                <a:rPr lang="es-ES" sz="2400">
                  <a:latin typeface="Bookman Old Style" pitchFamily="18" charset="0"/>
                </a:rPr>
                <a:t>NO EXPUESTOS</a:t>
              </a: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l" eaLnBrk="0" hangingPunct="0"/>
              <a:endParaRPr lang="es-ES" sz="2400">
                <a:latin typeface="Bookman Old Style" pitchFamily="18" charset="0"/>
              </a:endParaRPr>
            </a:p>
            <a:p>
              <a:pPr algn="just" eaLnBrk="0" hangingPunct="0"/>
              <a:r>
                <a:rPr lang="es-ES" sz="2400">
                  <a:latin typeface="Bookman Old Style" pitchFamily="18" charset="0"/>
                </a:rPr>
                <a:t>   </a:t>
              </a:r>
              <a:r>
                <a:rPr lang="es-PE" sz="2400">
                  <a:latin typeface="Bookman Old Style" pitchFamily="18" charset="0"/>
                </a:rPr>
                <a:t>		</a:t>
              </a:r>
              <a:r>
                <a:rPr lang="es-ES" sz="2400" b="1">
                  <a:latin typeface="Bookman Old Style" pitchFamily="18" charset="0"/>
                </a:rPr>
                <a:t>INICIO DEL ESTUDIO</a:t>
              </a:r>
            </a:p>
          </p:txBody>
        </p:sp>
        <p:sp>
          <p:nvSpPr>
            <p:cNvPr id="13317" name="Line 4"/>
            <p:cNvSpPr>
              <a:spLocks noChangeShapeType="1"/>
            </p:cNvSpPr>
            <p:nvPr/>
          </p:nvSpPr>
          <p:spPr bwMode="auto">
            <a:xfrm>
              <a:off x="2448" y="1968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3168" y="3101"/>
              <a:ext cx="0" cy="2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H="1">
              <a:off x="1755" y="3072"/>
              <a:ext cx="14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1755" y="2832"/>
              <a:ext cx="0" cy="2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288" y="331"/>
              <a:ext cx="5184" cy="524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>
              <a:spAutoFit/>
              <a:flatTx/>
            </a:bodyPr>
            <a:lstStyle/>
            <a:p>
              <a:pPr algn="l">
                <a:spcBef>
                  <a:spcPct val="50000"/>
                </a:spcBef>
              </a:pPr>
              <a:r>
                <a:rPr lang="es-PE" sz="2400" b="1">
                  <a:latin typeface="Copperplate Gothic Light" pitchFamily="34" charset="0"/>
                </a:rPr>
                <a:t>ESQUEMA DEL ESTUDIO RETROSPECTIVO DE CAUSA A EFECTO</a:t>
              </a:r>
              <a:endParaRPr lang="es-ES" sz="2400" b="1">
                <a:latin typeface="Copperplate Gothic Light" pitchFamily="34" charset="0"/>
              </a:endParaRPr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>
              <a:off x="720" y="1632"/>
              <a:ext cx="441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PE"/>
            </a:p>
          </p:txBody>
        </p:sp>
      </p:grp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113A9-6BC1-47E5-8498-483E1334FF1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/>
          <a:lstStyle/>
          <a:p>
            <a:pPr eaLnBrk="1" hangingPunct="1"/>
            <a:r>
              <a:rPr lang="es-PE" sz="4000" b="1" smtClean="0"/>
              <a:t>PROBABILIDAD DE FRECUENCIA RELATIVA</a:t>
            </a:r>
            <a:r>
              <a:rPr lang="es-PE" sz="4000" smtClean="0"/>
              <a:t> </a:t>
            </a:r>
            <a:endParaRPr lang="es-ES" sz="400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533400" y="1981200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dirty="0"/>
              <a:t>Si algún proceso es repetido un gran número de veces, </a:t>
            </a:r>
            <a:r>
              <a:rPr lang="es-ES_tradnl" b="1" i="1" dirty="0"/>
              <a:t>n</a:t>
            </a:r>
            <a:r>
              <a:rPr lang="es-ES_tradnl" dirty="0"/>
              <a:t>, y si algún evento resultante, con la característica </a:t>
            </a:r>
            <a:r>
              <a:rPr lang="es-ES_tradnl" b="1" i="1" dirty="0"/>
              <a:t>E</a:t>
            </a:r>
            <a:r>
              <a:rPr lang="es-ES_tradnl" dirty="0"/>
              <a:t>, ocurre </a:t>
            </a:r>
            <a:r>
              <a:rPr lang="es-ES_tradnl" b="1" i="1" dirty="0"/>
              <a:t>m </a:t>
            </a:r>
            <a:r>
              <a:rPr lang="es-ES_tradnl" dirty="0"/>
              <a:t>veces, la frecuencia relativa de la ocurrencia de </a:t>
            </a:r>
            <a:r>
              <a:rPr lang="es-ES_tradnl" b="1" i="1" dirty="0"/>
              <a:t>E</a:t>
            </a:r>
            <a:r>
              <a:rPr lang="es-ES_tradnl" dirty="0"/>
              <a:t>, m/n, es aproximadamente igual a la probabilidad de E.</a:t>
            </a:r>
            <a:endParaRPr lang="es-ES" dirty="0"/>
          </a:p>
        </p:txBody>
      </p:sp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533400" y="3657600"/>
          <a:ext cx="815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Ecuación" r:id="rId3" imgW="4191000" imgH="419100" progId="Equation.3">
                  <p:embed/>
                </p:oleObj>
              </mc:Choice>
              <mc:Fallback>
                <p:oleObj name="Ecuación" r:id="rId3" imgW="4191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153400" cy="9906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9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/>
          <a:lstStyle/>
          <a:p>
            <a:pPr eaLnBrk="1" hangingPunct="1"/>
            <a:r>
              <a:rPr lang="es-PE" sz="4000" b="1" smtClean="0"/>
              <a:t>PROBABILIDAD</a:t>
            </a:r>
            <a:r>
              <a:rPr lang="es-ES" sz="4000" smtClean="0"/>
              <a:t> </a:t>
            </a:r>
            <a:r>
              <a:rPr lang="es-PE" sz="4000" b="1" smtClean="0"/>
              <a:t>DE FRECUENCIA RELATIVA</a:t>
            </a:r>
            <a:r>
              <a:rPr lang="es-PE" sz="4000" smtClean="0"/>
              <a:t> </a:t>
            </a:r>
            <a:endParaRPr lang="es-ES" sz="4000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93513" name="Group 329"/>
          <p:cNvGraphicFramePr>
            <a:graphicFrameLocks noGrp="1"/>
          </p:cNvGraphicFramePr>
          <p:nvPr/>
        </p:nvGraphicFramePr>
        <p:xfrm>
          <a:off x="1600200" y="2438400"/>
          <a:ext cx="6248400" cy="3095625"/>
        </p:xfrm>
        <a:graphic>
          <a:graphicData uri="http://schemas.openxmlformats.org/drawingml/2006/table">
            <a:tbl>
              <a:tblPr/>
              <a:tblGrid>
                <a:gridCol w="2936875"/>
                <a:gridCol w="1655763"/>
                <a:gridCol w="1655762"/>
              </a:tblGrid>
              <a:tr h="56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ESTRUCTURA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Nº.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0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Bueno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Excelente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s-E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es-E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s-E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0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579438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PROBABILIDAD CONDICIONAL</a:t>
            </a:r>
            <a:endParaRPr lang="es-ES" sz="2800" b="1" smtClean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685800" y="1143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685800" y="1447800"/>
            <a:ext cx="7924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Pretendemos determinar la probabilidad de que ocurra un evento o suceso  A “condicionado por” el hecho de que algún otro evento haya ocurrido ya.</a:t>
            </a:r>
          </a:p>
          <a:p>
            <a:r>
              <a:rPr lang="es-ES_tradnl"/>
              <a:t>Notación, utilizaremos la notación  para designar la probabilidad del evento A condicionada por el hecho de que haya sucedido previamente B. </a:t>
            </a:r>
          </a:p>
          <a:p>
            <a:r>
              <a:rPr lang="es-ES_tradnl"/>
              <a:t>El primer suceso o evento  A es aquel que no sabemos si ocurrirá o no; la barra se lee “dado que”; el segundo evento, B, es el suceso que se supone que ha ocurrido ya.</a:t>
            </a:r>
            <a:endParaRPr lang="es-PE" b="1"/>
          </a:p>
          <a:p>
            <a:r>
              <a:rPr lang="es-PE" b="1"/>
              <a:t>Definición</a:t>
            </a:r>
            <a:r>
              <a:rPr lang="es-PE"/>
              <a:t>: P</a:t>
            </a:r>
            <a:r>
              <a:rPr lang="es-PE" b="1"/>
              <a:t>robabilidad condicional</a:t>
            </a:r>
            <a:r>
              <a:rPr lang="es-PE"/>
              <a:t>. Sean A y B dos eventos tales que P(A) </a:t>
            </a:r>
            <a:r>
              <a:rPr lang="es-PE">
                <a:sym typeface="Symbol" pitchFamily="18" charset="2"/>
              </a:rPr>
              <a:t></a:t>
            </a:r>
            <a:r>
              <a:rPr lang="es-PE"/>
              <a:t> 0. La probabilidad condicional de A dado B, se define por</a:t>
            </a:r>
            <a:r>
              <a:rPr lang="en-US"/>
              <a:t>:</a:t>
            </a:r>
            <a:endParaRPr lang="es-ES"/>
          </a:p>
        </p:txBody>
      </p:sp>
      <p:graphicFrame>
        <p:nvGraphicFramePr>
          <p:cNvPr id="6146" name="Object 25"/>
          <p:cNvGraphicFramePr>
            <a:graphicFrameLocks noChangeAspect="1"/>
          </p:cNvGraphicFramePr>
          <p:nvPr/>
        </p:nvGraphicFramePr>
        <p:xfrm>
          <a:off x="2590800" y="5245100"/>
          <a:ext cx="3886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7" name="Ecuación" r:id="rId3" imgW="2247900" imgH="444500" progId="Equation.3">
                  <p:embed/>
                </p:oleObj>
              </mc:Choice>
              <mc:Fallback>
                <p:oleObj name="Ecuación" r:id="rId3" imgW="2247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45100"/>
                        <a:ext cx="3886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2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579438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PROBABILIDAD CONDICIONAL</a:t>
            </a:r>
            <a:endParaRPr lang="es-ES" sz="2800" b="1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84" name="Rectangle 1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7924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Pretendemos determinar la probabilidad de que ocurra un evento o suceso  A “condicionado por” el hecho de que algún otro evento haya ocurrido ya.</a:t>
            </a:r>
          </a:p>
          <a:p>
            <a:r>
              <a:rPr lang="es-ES_tradnl"/>
              <a:t>Notación, utilizaremos la notación  para designar la probabilidad del evento A condicionada por el hecho de que haya sucedido previamente B. </a:t>
            </a:r>
          </a:p>
          <a:p>
            <a:r>
              <a:rPr lang="es-ES_tradnl"/>
              <a:t>El primer suceso o evento  A es aquel que no sabemos si ocurrirá o no; la barra se lee “dado que”; el segundo evento, B, es el suceso que se supone que ha ocurrido ya.</a:t>
            </a:r>
            <a:endParaRPr lang="es-PE" b="1"/>
          </a:p>
          <a:p>
            <a:r>
              <a:rPr lang="es-PE" b="1"/>
              <a:t>Definición</a:t>
            </a:r>
            <a:r>
              <a:rPr lang="es-PE"/>
              <a:t>: P</a:t>
            </a:r>
            <a:r>
              <a:rPr lang="es-PE" b="1"/>
              <a:t>robabilidad condicional</a:t>
            </a:r>
            <a:r>
              <a:rPr lang="es-PE"/>
              <a:t>. Sean A y B dos eventos tales que P(A) </a:t>
            </a:r>
            <a:r>
              <a:rPr lang="es-PE">
                <a:sym typeface="Symbol" pitchFamily="18" charset="2"/>
              </a:rPr>
              <a:t></a:t>
            </a:r>
            <a:r>
              <a:rPr lang="es-PE"/>
              <a:t> 0. La probabilidad condicional de A dado B, se define por</a:t>
            </a:r>
            <a:r>
              <a:rPr lang="en-US"/>
              <a:t>:</a:t>
            </a:r>
            <a:endParaRPr lang="es-ES"/>
          </a:p>
        </p:txBody>
      </p:sp>
      <p:graphicFrame>
        <p:nvGraphicFramePr>
          <p:cNvPr id="7170" name="Object 18"/>
          <p:cNvGraphicFramePr>
            <a:graphicFrameLocks noChangeAspect="1"/>
          </p:cNvGraphicFramePr>
          <p:nvPr/>
        </p:nvGraphicFramePr>
        <p:xfrm>
          <a:off x="2590800" y="5245100"/>
          <a:ext cx="3886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1" name="Ecuación" r:id="rId3" imgW="2247900" imgH="444500" progId="Equation.3">
                  <p:embed/>
                </p:oleObj>
              </mc:Choice>
              <mc:Fallback>
                <p:oleObj name="Ecuación" r:id="rId3" imgW="2247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45100"/>
                        <a:ext cx="3886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8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579438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PROBABILIDAD CONDICIONAL</a:t>
            </a:r>
            <a:endParaRPr lang="es-ES" sz="2800" b="1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7924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_tradnl" dirty="0"/>
              <a:t>Se estima que el 15% de los alumnos desaprueban el curso de matemáticas, pero que el 75% de todos los alumnos creen haber aprobado este curso. Se estima también que el 6% de los alumnos están desaprobados pero piensan haber aprobado el curso. </a:t>
            </a:r>
          </a:p>
          <a:p>
            <a:pPr marL="342900" indent="-342900"/>
            <a:r>
              <a:rPr lang="es-ES_tradnl" dirty="0"/>
              <a:t>Si un alumnos opina estar aprobado, ¿Cuál es la probabilidad de que este desaprobado?</a:t>
            </a:r>
            <a:endParaRPr lang="es-ES_tradnl" b="1" dirty="0"/>
          </a:p>
          <a:p>
            <a:pPr marL="342900" indent="-342900"/>
            <a:r>
              <a:rPr lang="es-ES_tradnl" b="1" dirty="0"/>
              <a:t>Solución:</a:t>
            </a:r>
            <a:endParaRPr lang="es-ES_tradnl" dirty="0"/>
          </a:p>
          <a:p>
            <a:pPr marL="342900" indent="-342900"/>
            <a:r>
              <a:rPr lang="es-ES_tradnl" dirty="0"/>
              <a:t>Sea  A: el suceso “el alumnos cree estar aprobado en el curso” y </a:t>
            </a:r>
          </a:p>
          <a:p>
            <a:pPr marL="342900" indent="-342900"/>
            <a:r>
              <a:rPr lang="es-ES_tradnl" dirty="0"/>
              <a:t>        B: el suceso “el alumno esta desaprobado” </a:t>
            </a:r>
          </a:p>
          <a:p>
            <a:pPr marL="342900" indent="-342900"/>
            <a:r>
              <a:rPr lang="es-ES_tradnl" dirty="0"/>
              <a:t> Luego la P(A) = 0.75,  P(B) = 0.15  y  P(A y B) = 0.06. Queremos hallar P(B/A) </a:t>
            </a:r>
          </a:p>
          <a:p>
            <a:pPr marL="342900" indent="-342900"/>
            <a:r>
              <a:rPr lang="es-ES_tradnl" dirty="0"/>
              <a:t> </a:t>
            </a:r>
          </a:p>
          <a:p>
            <a:pPr marL="342900" indent="-342900"/>
            <a:r>
              <a:rPr lang="es-ES_tradnl" dirty="0"/>
              <a:t>Por definición condicional se tiene:</a:t>
            </a:r>
            <a:endParaRPr lang="es-ES" dirty="0"/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8194" name="Object 19"/>
          <p:cNvGraphicFramePr>
            <a:graphicFrameLocks noChangeAspect="1"/>
          </p:cNvGraphicFramePr>
          <p:nvPr/>
        </p:nvGraphicFramePr>
        <p:xfrm>
          <a:off x="2514600" y="5334000"/>
          <a:ext cx="40386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5" name="Ecuación" r:id="rId3" imgW="2489200" imgH="444500" progId="Equation.3">
                  <p:embed/>
                </p:oleObj>
              </mc:Choice>
              <mc:Fallback>
                <p:oleObj name="Ecuación" r:id="rId3" imgW="2489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334000"/>
                        <a:ext cx="40386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2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30718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b="1" dirty="0" smtClean="0"/>
              <a:t>Ejemplo:</a:t>
            </a: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A: “La bolsa de Nueva York está en alza''. </a:t>
            </a:r>
          </a:p>
          <a:p>
            <a:pPr>
              <a:buNone/>
            </a:pPr>
            <a:r>
              <a:rPr lang="es-ES" dirty="0" smtClean="0"/>
              <a:t>B: “Llueve en París''. </a:t>
            </a:r>
          </a:p>
          <a:p>
            <a:pPr>
              <a:buNone/>
            </a:pPr>
            <a:r>
              <a:rPr lang="es-ES" dirty="0" smtClean="0"/>
              <a:t>	Decir que  y  son independientes, es decir que la bolsa de Nueva York está en alza tan frecuentemente cuando llueve en París que cuando no llueve. En términos de frecuencias, escribiremos:</a:t>
            </a:r>
            <a:endParaRPr lang="es-ES" dirty="0"/>
          </a:p>
        </p:txBody>
      </p:sp>
      <p:sp>
        <p:nvSpPr>
          <p:cNvPr id="26626" name="AutoShape 2" descr="$\displaystyle \frac{\mathbb {P}[A\cap B]}{\mathbb {P}[B]}=\mathbb {P}[A]&#10;\;.&#10;$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$\displaystyle \frac{\mathbb {P}[A\cap B]}{\mathbb {P}[B]}=\mathbb {P}[A]&#10;\;.&#10;$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643314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928662" y="500063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Luego la P(A) = 0.87,  P(B) = 0.25  y  P(A y B) = 0.08. Queremos hallar P(A/B)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7352239"/>
      </p:ext>
    </p:extLst>
  </p:cSld>
  <p:clrMapOvr>
    <a:masterClrMapping/>
  </p:clrMapOvr>
</p:sld>
</file>

<file path=ppt/theme/theme1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590</TotalTime>
  <Words>3360</Words>
  <Application>Microsoft Office PowerPoint</Application>
  <PresentationFormat>Presentación en pantalla (4:3)</PresentationFormat>
  <Paragraphs>1151</Paragraphs>
  <Slides>95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95</vt:i4>
      </vt:variant>
    </vt:vector>
  </HeadingPairs>
  <TitlesOfParts>
    <vt:vector size="109" baseType="lpstr">
      <vt:lpstr>Arial</vt:lpstr>
      <vt:lpstr>Arial Black</vt:lpstr>
      <vt:lpstr>Bookman Old Style</vt:lpstr>
      <vt:lpstr>Calibri</vt:lpstr>
      <vt:lpstr>Copperplate Gothic Light</vt:lpstr>
      <vt:lpstr>Symbol</vt:lpstr>
      <vt:lpstr>Tahoma</vt:lpstr>
      <vt:lpstr>Times New Roman</vt:lpstr>
      <vt:lpstr>Wingdings</vt:lpstr>
      <vt:lpstr>Onda</vt:lpstr>
      <vt:lpstr>Ecuación</vt:lpstr>
      <vt:lpstr>Microsoft Editor de ecuaciones 3.0</vt:lpstr>
      <vt:lpstr>Gráfico</vt:lpstr>
      <vt:lpstr>Imagen de mapa de bits</vt:lpstr>
      <vt:lpstr>Presentación de PowerPoint</vt:lpstr>
      <vt:lpstr>Presentación de PowerPoint</vt:lpstr>
      <vt:lpstr>NIVELES DE INVESTIGACION</vt:lpstr>
      <vt:lpstr>CRITERIOS DE CLASICACION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EXPERIMENTALES  (Hernández, 2014)</vt:lpstr>
      <vt:lpstr>PRE EXPERIMENTOS</vt:lpstr>
      <vt:lpstr>CUASIEXPERIMENTO</vt:lpstr>
      <vt:lpstr>EXPERIMENTO PURO</vt:lpstr>
      <vt:lpstr>DEFINICION DE VARIABLE</vt:lpstr>
      <vt:lpstr>DEFINICION DE INDICADOR</vt:lpstr>
      <vt:lpstr>TIPOS DE VARIABLE</vt:lpstr>
      <vt:lpstr>SEGÚN LA ESTADISTICA</vt:lpstr>
      <vt:lpstr>SEGÚN LA ESTADISTICA</vt:lpstr>
      <vt:lpstr>SEGÚN EL DISEÑO DE INVESTIGACION</vt:lpstr>
      <vt:lpstr>MANEJO DE LAS VARIABLES</vt:lpstr>
      <vt:lpstr>TIPO DE VARIABLES SEGÚN EL DISEÑO DE INVESTIGACION</vt:lpstr>
      <vt:lpstr>UNA CUANTITATIVA EN CUALITATIVA</vt:lpstr>
      <vt:lpstr>Estadística descriptiva</vt:lpstr>
      <vt:lpstr>TRES TIPOS DE MEDIA</vt:lpstr>
      <vt:lpstr>TRES TIPOS DE MEDIA</vt:lpstr>
      <vt:lpstr>VARIANZA Y DESVIACION ESTANDAR MUESTRAL</vt:lpstr>
      <vt:lpstr>VARIANZA</vt:lpstr>
      <vt:lpstr>Desviación estandar</vt:lpstr>
      <vt:lpstr>Ejemplo práctico</vt:lpstr>
      <vt:lpstr>VARIANZA – DESVIACION ESTANDAR</vt:lpstr>
      <vt:lpstr>COEFICIENTE DE VARIACION</vt:lpstr>
      <vt:lpstr>Presentación de PowerPoint</vt:lpstr>
      <vt:lpstr>PRUEBAS DE NORMALIDAD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EXPLORATORIAMENTE</vt:lpstr>
      <vt:lpstr>Presentación de PowerPoint</vt:lpstr>
      <vt:lpstr>TABLAS PARA DATOS DE VARIABLES CUANTITATIVAS</vt:lpstr>
      <vt:lpstr>TABLAS PARA DATOS DE VARIABLES CUALITATIVAS</vt:lpstr>
      <vt:lpstr>TABLAS</vt:lpstr>
      <vt:lpstr>TABLAS</vt:lpstr>
      <vt:lpstr>TABLAS</vt:lpstr>
      <vt:lpstr>ESTADISTICA INFERENCIAL ESTADISTICOS DE PRUEBA</vt:lpstr>
      <vt:lpstr>ESTADISTICOS DE PRUEBA</vt:lpstr>
      <vt:lpstr>ESTADISTICOS DE PRUEBA</vt:lpstr>
      <vt:lpstr>ESTADISTICA PARAMETRICA Y NO PARAMETRICA</vt:lpstr>
      <vt:lpstr>Presentación de PowerPoint</vt:lpstr>
      <vt:lpstr>Presentación de PowerPoint</vt:lpstr>
      <vt:lpstr>Diseño Comparativo (dos muestras independientes)</vt:lpstr>
      <vt:lpstr>Diseño Cuasiexperimental (muestras relacionadas)</vt:lpstr>
      <vt:lpstr>DISEÑO COMPARATIVO (una muestra vs un parámetro)</vt:lpstr>
      <vt:lpstr>Diseño Comparativo (tres o más muestras independientes)</vt:lpstr>
      <vt:lpstr>DISEÑO DE RELACION (una aplicación)</vt:lpstr>
      <vt:lpstr>DISEÑO DE RELACION</vt:lpstr>
      <vt:lpstr>Presentación de PowerPoint</vt:lpstr>
      <vt:lpstr>Presentación de PowerPoint</vt:lpstr>
      <vt:lpstr>Presentación de PowerPoint</vt:lpstr>
      <vt:lpstr>CALCULOS</vt:lpstr>
      <vt:lpstr>CALCULO EN EL EXCEL</vt:lpstr>
      <vt:lpstr>Decisión estadística</vt:lpstr>
      <vt:lpstr>Presentación de PowerPoint</vt:lpstr>
      <vt:lpstr>Presentación de PowerPoint</vt:lpstr>
      <vt:lpstr>Presentación de PowerPoint</vt:lpstr>
      <vt:lpstr>Presentación de PowerPoint</vt:lpstr>
      <vt:lpstr>SALIDA SPSS</vt:lpstr>
      <vt:lpstr>Presentación de PowerPoint</vt:lpstr>
      <vt:lpstr>Presentación de PowerPoint</vt:lpstr>
      <vt:lpstr>SALIDA SPSS</vt:lpstr>
      <vt:lpstr>SALIDA SPSS</vt:lpstr>
      <vt:lpstr>DISEÑOS CUASIEXPERIMENTALES (muestras relacionadas)</vt:lpstr>
      <vt:lpstr>DISEÑOS CUASIEXPERIMENTALES (muestras relacionadas)</vt:lpstr>
      <vt:lpstr>COMO LEER TABLAS 2 X 2</vt:lpstr>
      <vt:lpstr>COMO LEER TABLAS 2 X 2</vt:lpstr>
      <vt:lpstr>El concepto de probabilidad no es ajeno a las ciencias políticas, por ejemplo, se puede escuchar a un político decir que oportunidad tiene de ser elegido para una función publica. 50-50.   Otro político puede decir que está 80 % seguro de que ganar las elecciones.  Una  encuestadora puede decir que 9 de cada 10 ciudadanos están a favor de un candidatos. </vt:lpstr>
      <vt:lpstr>Experimento, Experimento Determínistico y No Determinístico</vt:lpstr>
      <vt:lpstr>Experimento, Experimento Determínistico y No Determinístico</vt:lpstr>
      <vt:lpstr>Experimento, Experimento Determínistico y No Determinístico</vt:lpstr>
      <vt:lpstr>Operación con eventos</vt:lpstr>
      <vt:lpstr>Operación con eventos</vt:lpstr>
      <vt:lpstr>DEFINICIÓN CLÁSICA DE PROBABILIDAD </vt:lpstr>
      <vt:lpstr>PROBABILIDAD DE FRECUENCIA RELATIVA </vt:lpstr>
      <vt:lpstr>PROBABILIDAD DE FRECUENCIA RELATIVA </vt:lpstr>
      <vt:lpstr>PROBABILIDAD CONDICIONAL</vt:lpstr>
      <vt:lpstr>PROBABILIDAD CONDICIONAL</vt:lpstr>
      <vt:lpstr>PROBABILIDAD CONDICIONAL</vt:lpstr>
      <vt:lpstr>Presentación de PowerPoint</vt:lpstr>
    </vt:vector>
  </TitlesOfParts>
  <Company>intel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CATOLICA SANTA MARIA</dc:title>
  <dc:creator>aqp</dc:creator>
  <cp:lastModifiedBy>ALBERTO</cp:lastModifiedBy>
  <cp:revision>69</cp:revision>
  <dcterms:created xsi:type="dcterms:W3CDTF">2004-04-05T08:04:17Z</dcterms:created>
  <dcterms:modified xsi:type="dcterms:W3CDTF">2019-09-08T11:58:30Z</dcterms:modified>
</cp:coreProperties>
</file>