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8" r:id="rId5"/>
    <p:sldId id="267" r:id="rId6"/>
    <p:sldId id="266" r:id="rId7"/>
    <p:sldId id="260" r:id="rId8"/>
    <p:sldId id="261" r:id="rId9"/>
    <p:sldId id="262" r:id="rId10"/>
    <p:sldId id="264" r:id="rId11"/>
    <p:sldId id="269" r:id="rId12"/>
    <p:sldId id="270" r:id="rId13"/>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F81CF34F-527F-45DF-89A9-C6FB95B04D1D}" type="datetimeFigureOut">
              <a:rPr lang="es-PE" smtClean="0"/>
              <a:t>28/04/2018</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372653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1CF34F-527F-45DF-89A9-C6FB95B04D1D}" type="datetimeFigureOut">
              <a:rPr lang="es-PE" smtClean="0"/>
              <a:t>28/04/2018</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3882461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1CF34F-527F-45DF-89A9-C6FB95B04D1D}" type="datetimeFigureOut">
              <a:rPr lang="es-PE" smtClean="0"/>
              <a:t>28/04/2018</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1293684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1CF34F-527F-45DF-89A9-C6FB95B04D1D}" type="datetimeFigureOut">
              <a:rPr lang="es-PE" smtClean="0"/>
              <a:t>28/04/2018</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344920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81CF34F-527F-45DF-89A9-C6FB95B04D1D}" type="datetimeFigureOut">
              <a:rPr lang="es-PE" smtClean="0"/>
              <a:t>28/04/2018</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2826111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F81CF34F-527F-45DF-89A9-C6FB95B04D1D}" type="datetimeFigureOut">
              <a:rPr lang="es-PE" smtClean="0"/>
              <a:t>28/04/2018</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6806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F81CF34F-527F-45DF-89A9-C6FB95B04D1D}" type="datetimeFigureOut">
              <a:rPr lang="es-PE" smtClean="0"/>
              <a:t>28/04/2018</a:t>
            </a:fld>
            <a:endParaRPr lang="es-PE"/>
          </a:p>
        </p:txBody>
      </p:sp>
      <p:sp>
        <p:nvSpPr>
          <p:cNvPr id="8" name="Marcador de pie de página 7"/>
          <p:cNvSpPr>
            <a:spLocks noGrp="1"/>
          </p:cNvSpPr>
          <p:nvPr>
            <p:ph type="ftr" sz="quarter" idx="11"/>
          </p:nvPr>
        </p:nvSpPr>
        <p:spPr/>
        <p:txBody>
          <a:bodyPr/>
          <a:lstStyle/>
          <a:p>
            <a:endParaRPr lang="es-PE"/>
          </a:p>
        </p:txBody>
      </p:sp>
      <p:sp>
        <p:nvSpPr>
          <p:cNvPr id="9" name="Marcador de número de diapositiva 8"/>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108142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F81CF34F-527F-45DF-89A9-C6FB95B04D1D}" type="datetimeFigureOut">
              <a:rPr lang="es-PE" smtClean="0"/>
              <a:t>28/04/2018</a:t>
            </a:fld>
            <a:endParaRPr lang="es-PE"/>
          </a:p>
        </p:txBody>
      </p:sp>
      <p:sp>
        <p:nvSpPr>
          <p:cNvPr id="4" name="Marcador de pie de página 3"/>
          <p:cNvSpPr>
            <a:spLocks noGrp="1"/>
          </p:cNvSpPr>
          <p:nvPr>
            <p:ph type="ftr" sz="quarter" idx="11"/>
          </p:nvPr>
        </p:nvSpPr>
        <p:spPr/>
        <p:txBody>
          <a:bodyPr/>
          <a:lstStyle/>
          <a:p>
            <a:endParaRPr lang="es-PE"/>
          </a:p>
        </p:txBody>
      </p:sp>
      <p:sp>
        <p:nvSpPr>
          <p:cNvPr id="5" name="Marcador de número de diapositiva 4"/>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133507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1CF34F-527F-45DF-89A9-C6FB95B04D1D}" type="datetimeFigureOut">
              <a:rPr lang="es-PE" smtClean="0"/>
              <a:t>28/04/2018</a:t>
            </a:fld>
            <a:endParaRPr lang="es-PE"/>
          </a:p>
        </p:txBody>
      </p:sp>
      <p:sp>
        <p:nvSpPr>
          <p:cNvPr id="3" name="Marcador de pie de página 2"/>
          <p:cNvSpPr>
            <a:spLocks noGrp="1"/>
          </p:cNvSpPr>
          <p:nvPr>
            <p:ph type="ftr" sz="quarter" idx="11"/>
          </p:nvPr>
        </p:nvSpPr>
        <p:spPr/>
        <p:txBody>
          <a:bodyPr/>
          <a:lstStyle/>
          <a:p>
            <a:endParaRPr lang="es-PE"/>
          </a:p>
        </p:txBody>
      </p:sp>
      <p:sp>
        <p:nvSpPr>
          <p:cNvPr id="4" name="Marcador de número de diapositiva 3"/>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4149109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1CF34F-527F-45DF-89A9-C6FB95B04D1D}" type="datetimeFigureOut">
              <a:rPr lang="es-PE" smtClean="0"/>
              <a:t>28/04/2018</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173312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1CF34F-527F-45DF-89A9-C6FB95B04D1D}" type="datetimeFigureOut">
              <a:rPr lang="es-PE" smtClean="0"/>
              <a:t>28/04/2018</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8DC9D31C-5DFC-4B23-83EF-007AA9CBA09D}" type="slidenum">
              <a:rPr lang="es-PE" smtClean="0"/>
              <a:t>‹Nº›</a:t>
            </a:fld>
            <a:endParaRPr lang="es-PE"/>
          </a:p>
        </p:txBody>
      </p:sp>
    </p:spTree>
    <p:extLst>
      <p:ext uri="{BB962C8B-B14F-4D97-AF65-F5344CB8AC3E}">
        <p14:creationId xmlns:p14="http://schemas.microsoft.com/office/powerpoint/2010/main" val="1068212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CF34F-527F-45DF-89A9-C6FB95B04D1D}" type="datetimeFigureOut">
              <a:rPr lang="es-PE" smtClean="0"/>
              <a:t>28/04/2018</a:t>
            </a:fld>
            <a:endParaRPr lang="es-P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C9D31C-5DFC-4B23-83EF-007AA9CBA09D}" type="slidenum">
              <a:rPr lang="es-PE" smtClean="0"/>
              <a:t>‹Nº›</a:t>
            </a:fld>
            <a:endParaRPr lang="es-PE"/>
          </a:p>
        </p:txBody>
      </p:sp>
    </p:spTree>
    <p:extLst>
      <p:ext uri="{BB962C8B-B14F-4D97-AF65-F5344CB8AC3E}">
        <p14:creationId xmlns:p14="http://schemas.microsoft.com/office/powerpoint/2010/main" val="1231406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bertocaceresh@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gestiopolis.com/metodos-y-tecnicas-de-investigac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362200" y="381000"/>
            <a:ext cx="7772400" cy="1143000"/>
          </a:xfrm>
        </p:spPr>
        <p:txBody>
          <a:bodyPr/>
          <a:lstStyle/>
          <a:p>
            <a:pPr eaLnBrk="1" hangingPunct="1">
              <a:defRPr/>
            </a:pPr>
            <a:r>
              <a:rPr lang="en-US" sz="3200" dirty="0">
                <a:latin typeface="Arial Black" pitchFamily="34" charset="0"/>
              </a:rPr>
              <a:t>UNIVERSIDAD NACIONAL JORGE BASADRE GROHMANN</a:t>
            </a:r>
            <a:endParaRPr lang="es-ES" sz="3200" dirty="0">
              <a:latin typeface="Arial Black" pitchFamily="34" charset="0"/>
            </a:endParaRPr>
          </a:p>
        </p:txBody>
      </p:sp>
      <p:sp>
        <p:nvSpPr>
          <p:cNvPr id="2051" name="Rectangle 3"/>
          <p:cNvSpPr>
            <a:spLocks noGrp="1" noChangeArrowheads="1"/>
          </p:cNvSpPr>
          <p:nvPr>
            <p:ph type="subTitle" idx="1"/>
          </p:nvPr>
        </p:nvSpPr>
        <p:spPr>
          <a:xfrm>
            <a:off x="2895600" y="4495800"/>
            <a:ext cx="6477000" cy="2209800"/>
          </a:xfrm>
        </p:spPr>
        <p:txBody>
          <a:bodyPr>
            <a:normAutofit fontScale="92500" lnSpcReduction="20000"/>
          </a:bodyPr>
          <a:lstStyle/>
          <a:p>
            <a:pPr>
              <a:defRPr/>
            </a:pPr>
            <a:r>
              <a:rPr lang="es-PE" sz="2000" i="1" dirty="0"/>
              <a:t>Dr. Alberto Cáceres </a:t>
            </a:r>
            <a:r>
              <a:rPr lang="es-PE" sz="2000" i="1" dirty="0" err="1"/>
              <a:t>Huambo</a:t>
            </a:r>
            <a:endParaRPr lang="es-PE" sz="2000" i="1" dirty="0"/>
          </a:p>
          <a:p>
            <a:pPr>
              <a:lnSpc>
                <a:spcPct val="80000"/>
              </a:lnSpc>
              <a:defRPr/>
            </a:pPr>
            <a:r>
              <a:rPr lang="en-US" sz="2000" dirty="0" err="1"/>
              <a:t>Docente</a:t>
            </a:r>
            <a:r>
              <a:rPr lang="en-US" sz="2000" dirty="0"/>
              <a:t> REGINA: 12919</a:t>
            </a:r>
          </a:p>
          <a:p>
            <a:pPr>
              <a:lnSpc>
                <a:spcPct val="80000"/>
              </a:lnSpc>
              <a:defRPr/>
            </a:pPr>
            <a:r>
              <a:rPr lang="en-US" sz="2000" dirty="0" err="1"/>
              <a:t>Evaluador</a:t>
            </a:r>
            <a:r>
              <a:rPr lang="en-US" sz="2000" dirty="0"/>
              <a:t> </a:t>
            </a:r>
            <a:r>
              <a:rPr lang="en-US" sz="2000" dirty="0" err="1"/>
              <a:t>externo</a:t>
            </a:r>
            <a:r>
              <a:rPr lang="en-US" sz="2000" dirty="0"/>
              <a:t> de SINEACE - PERU</a:t>
            </a:r>
          </a:p>
          <a:p>
            <a:pPr>
              <a:lnSpc>
                <a:spcPct val="80000"/>
              </a:lnSpc>
              <a:defRPr/>
            </a:pPr>
            <a:r>
              <a:rPr lang="en-US" sz="2000" dirty="0"/>
              <a:t>UNMSM-UPCH-UNSA</a:t>
            </a:r>
          </a:p>
          <a:p>
            <a:pPr>
              <a:lnSpc>
                <a:spcPct val="80000"/>
              </a:lnSpc>
              <a:defRPr/>
            </a:pPr>
            <a:r>
              <a:rPr lang="en-US" sz="2000" dirty="0">
                <a:hlinkClick r:id="rId2"/>
              </a:rPr>
              <a:t>albertocaceresh@gmail.com</a:t>
            </a:r>
            <a:endParaRPr lang="en-US" sz="2000" dirty="0"/>
          </a:p>
          <a:p>
            <a:pPr>
              <a:lnSpc>
                <a:spcPct val="80000"/>
              </a:lnSpc>
              <a:defRPr/>
            </a:pPr>
            <a:r>
              <a:rPr lang="en-US" sz="2000" dirty="0"/>
              <a:t>www.estadisticaparalainvestigacion.com</a:t>
            </a:r>
          </a:p>
          <a:p>
            <a:pPr>
              <a:lnSpc>
                <a:spcPct val="80000"/>
              </a:lnSpc>
              <a:defRPr/>
            </a:pPr>
            <a:r>
              <a:rPr lang="en-US" sz="2000" dirty="0"/>
              <a:t>054-959644237</a:t>
            </a:r>
            <a:endParaRPr lang="es-PE" sz="2000" i="1" dirty="0"/>
          </a:p>
          <a:p>
            <a:pPr eaLnBrk="1" hangingPunct="1">
              <a:lnSpc>
                <a:spcPct val="80000"/>
              </a:lnSpc>
              <a:defRPr/>
            </a:pPr>
            <a:endParaRPr lang="es-ES" sz="900" dirty="0"/>
          </a:p>
        </p:txBody>
      </p:sp>
      <p:sp>
        <p:nvSpPr>
          <p:cNvPr id="5124" name="Text Box 4"/>
          <p:cNvSpPr txBox="1">
            <a:spLocks noChangeArrowheads="1"/>
          </p:cNvSpPr>
          <p:nvPr/>
        </p:nvSpPr>
        <p:spPr bwMode="auto">
          <a:xfrm>
            <a:off x="2133600" y="1858963"/>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9pPr>
          </a:lstStyle>
          <a:p>
            <a:pPr algn="ctr" eaLnBrk="1" hangingPunct="1">
              <a:spcBef>
                <a:spcPct val="0"/>
              </a:spcBef>
              <a:buClrTx/>
              <a:buSzTx/>
              <a:buFontTx/>
              <a:buNone/>
            </a:pPr>
            <a:r>
              <a:rPr lang="en-US" b="1">
                <a:latin typeface="Arial" panose="020B0604020202020204" pitchFamily="34" charset="0"/>
              </a:rPr>
              <a:t>MAESTRIA</a:t>
            </a:r>
          </a:p>
          <a:p>
            <a:pPr algn="ctr" eaLnBrk="1" hangingPunct="1">
              <a:spcBef>
                <a:spcPct val="0"/>
              </a:spcBef>
              <a:buClrTx/>
              <a:buSzTx/>
              <a:buFontTx/>
              <a:buNone/>
            </a:pPr>
            <a:r>
              <a:rPr lang="en-US" b="1">
                <a:latin typeface="Arial" panose="020B0604020202020204" pitchFamily="34" charset="0"/>
              </a:rPr>
              <a:t>SALUD PUBLICA</a:t>
            </a:r>
            <a:endParaRPr lang="es-ES" b="1">
              <a:latin typeface="Arial" panose="020B0604020202020204" pitchFamily="34" charset="0"/>
            </a:endParaRPr>
          </a:p>
        </p:txBody>
      </p:sp>
      <p:sp>
        <p:nvSpPr>
          <p:cNvPr id="6" name="1 Título"/>
          <p:cNvSpPr txBox="1">
            <a:spLocks/>
          </p:cNvSpPr>
          <p:nvPr/>
        </p:nvSpPr>
        <p:spPr bwMode="auto">
          <a:xfrm>
            <a:off x="2574925" y="3505200"/>
            <a:ext cx="7772400" cy="609600"/>
          </a:xfrm>
          <a:prstGeom prst="rect">
            <a:avLst/>
          </a:prstGeom>
          <a:noFill/>
          <a:ln w="9525">
            <a:noFill/>
            <a:miter lim="800000"/>
            <a:headEnd/>
            <a:tailEnd/>
          </a:ln>
          <a:effectLst/>
        </p:spPr>
        <p:txBody>
          <a:bodyPr anchor="b" anchorCtr="1"/>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a:lstStyle>
          <a:p>
            <a:pPr>
              <a:defRPr/>
            </a:pPr>
            <a:r>
              <a:rPr lang="es-ES" sz="3600" kern="0" dirty="0" smtClean="0"/>
              <a:t>METODO, TECNICA E INSTRUMENTOS</a:t>
            </a:r>
            <a:endParaRPr lang="es-ES_tradnl" sz="3600" kern="0" dirty="0"/>
          </a:p>
        </p:txBody>
      </p:sp>
    </p:spTree>
    <p:extLst>
      <p:ext uri="{BB962C8B-B14F-4D97-AF65-F5344CB8AC3E}">
        <p14:creationId xmlns:p14="http://schemas.microsoft.com/office/powerpoint/2010/main" val="666420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2782889" y="476250"/>
            <a:ext cx="6624637" cy="946150"/>
          </a:xfrm>
          <a:prstGeom prst="rect">
            <a:avLst/>
          </a:prstGeom>
          <a:solidFill>
            <a:schemeClr val="accent1"/>
          </a:solidFill>
          <a:ln>
            <a:noFill/>
          </a:ln>
          <a:effectLst/>
          <a:scene3d>
            <a:camera prst="legacyObliqueTopLeft"/>
            <a:lightRig rig="legacyFlat3" dir="t"/>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spcBef>
                <a:spcPct val="50000"/>
              </a:spcBef>
            </a:pPr>
            <a:r>
              <a:rPr lang="es-ES" sz="2800" b="1">
                <a:latin typeface="Arial" panose="020B0604020202020204" pitchFamily="34" charset="0"/>
              </a:rPr>
              <a:t>TIPO DE INSTRUMENTOS (DOC.) ACORDE A LA TÉCNICA</a:t>
            </a:r>
          </a:p>
        </p:txBody>
      </p:sp>
      <p:graphicFrame>
        <p:nvGraphicFramePr>
          <p:cNvPr id="81923" name="Group 3"/>
          <p:cNvGraphicFramePr>
            <a:graphicFrameLocks noGrp="1"/>
          </p:cNvGraphicFramePr>
          <p:nvPr>
            <p:extLst>
              <p:ext uri="{D42A27DB-BD31-4B8C-83A1-F6EECF244321}">
                <p14:modId xmlns:p14="http://schemas.microsoft.com/office/powerpoint/2010/main" val="4188933169"/>
              </p:ext>
            </p:extLst>
          </p:nvPr>
        </p:nvGraphicFramePr>
        <p:xfrm>
          <a:off x="5390435" y="2133599"/>
          <a:ext cx="6061336" cy="3739896"/>
        </p:xfrm>
        <a:graphic>
          <a:graphicData uri="http://schemas.openxmlformats.org/drawingml/2006/table">
            <a:tbl>
              <a:tblPr/>
              <a:tblGrid>
                <a:gridCol w="1968308"/>
                <a:gridCol w="4093028"/>
              </a:tblGrid>
              <a:tr h="233571">
                <a:tc gridSpan="2">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None/>
                        <a:tabLst/>
                      </a:pPr>
                      <a:r>
                        <a:rPr kumimoji="0" lang="es-ES" sz="1800" b="1" i="0" u="none" strike="noStrike" cap="none" normalizeH="0" baseline="0" dirty="0" smtClean="0">
                          <a:ln>
                            <a:noFill/>
                          </a:ln>
                          <a:solidFill>
                            <a:schemeClr val="tx1"/>
                          </a:solidFill>
                          <a:effectLst/>
                          <a:latin typeface="Tahoma" panose="020B0604030504040204" pitchFamily="34" charset="0"/>
                        </a:rPr>
                        <a:t>INSTRUMENTO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PE"/>
                    </a:p>
                  </a:txBody>
                  <a:tcPr/>
                </a:tc>
              </a:tr>
              <a:tr h="27233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None/>
                        <a:tabLst/>
                      </a:pPr>
                      <a:r>
                        <a:rPr kumimoji="0" lang="es-ES" sz="1800" b="1" i="0" u="none" strike="noStrike" cap="none" normalizeH="0" baseline="0" dirty="0" smtClean="0">
                          <a:ln>
                            <a:noFill/>
                          </a:ln>
                          <a:solidFill>
                            <a:schemeClr val="tx1"/>
                          </a:solidFill>
                          <a:effectLst/>
                          <a:latin typeface="Tahoma" panose="020B0604030504040204" pitchFamily="34" charset="0"/>
                        </a:rPr>
                        <a:t>TIPO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None/>
                        <a:tabLst/>
                      </a:pPr>
                      <a:r>
                        <a:rPr kumimoji="0" lang="es-ES" sz="1800" b="1" i="0" u="none" strike="noStrike" cap="none" normalizeH="0" baseline="0" smtClean="0">
                          <a:ln>
                            <a:noFill/>
                          </a:ln>
                          <a:solidFill>
                            <a:schemeClr val="tx1"/>
                          </a:solidFill>
                          <a:effectLst/>
                          <a:latin typeface="Tahoma" panose="020B0604030504040204" pitchFamily="34" charset="0"/>
                        </a:rPr>
                        <a:t>NOMBRE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69918">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r>
                        <a:rPr kumimoji="0" lang="es-ES" sz="1800" b="0" i="0" u="none" strike="noStrike" cap="none" normalizeH="0" baseline="0" dirty="0" smtClean="0">
                          <a:ln>
                            <a:noFill/>
                          </a:ln>
                          <a:solidFill>
                            <a:schemeClr val="tx1"/>
                          </a:solidFill>
                          <a:effectLst/>
                          <a:latin typeface="Tahoma" panose="020B0604030504040204" pitchFamily="34" charset="0"/>
                        </a:rPr>
                        <a:t>Estructurado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clínica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documental</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radiológica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epidemiológica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a:t>
                      </a:r>
                      <a:r>
                        <a:rPr kumimoji="0" lang="es-ES" sz="1800" b="0" i="0" u="none" strike="noStrike" cap="none" normalizeH="0" baseline="0" dirty="0" err="1" smtClean="0">
                          <a:ln>
                            <a:noFill/>
                          </a:ln>
                          <a:solidFill>
                            <a:schemeClr val="tx1"/>
                          </a:solidFill>
                          <a:effectLst/>
                          <a:latin typeface="Tahoma" panose="020B0604030504040204" pitchFamily="34" charset="0"/>
                        </a:rPr>
                        <a:t>laboratorial</a:t>
                      </a: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Ficha experimental</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Cédula de entrevista,  cuestionario, Formulario</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Escala de actitudes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733">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endParaRPr kumimoji="0" lang="es-ES" sz="1800" b="0" i="0" u="none" strike="noStrike" cap="none" normalizeH="0" baseline="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n"/>
                        <a:tabLst/>
                      </a:pPr>
                      <a:r>
                        <a:rPr kumimoji="0" lang="es-ES" sz="1800" b="0" i="0" u="none" strike="noStrike" cap="none" normalizeH="0" baseline="0" smtClean="0">
                          <a:ln>
                            <a:noFill/>
                          </a:ln>
                          <a:solidFill>
                            <a:schemeClr val="tx1"/>
                          </a:solidFill>
                          <a:effectLst/>
                          <a:latin typeface="Tahoma" panose="020B0604030504040204" pitchFamily="34" charset="0"/>
                        </a:rPr>
                        <a:t>No estructurado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Historia Clínica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Diario de campo</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defRPr/>
                      </a:pPr>
                      <a:r>
                        <a:rPr kumimoji="0" lang="es-ES" sz="1800" b="0" i="0" u="none" strike="noStrike" cap="none" normalizeH="0" baseline="0" dirty="0" smtClean="0">
                          <a:ln>
                            <a:noFill/>
                          </a:ln>
                          <a:solidFill>
                            <a:schemeClr val="tx1"/>
                          </a:solidFill>
                          <a:effectLst/>
                          <a:latin typeface="Tahoma" panose="020B0604030504040204" pitchFamily="34" charset="0"/>
                        </a:rPr>
                        <a:t>Cédula de entrevista, cuestionario, Formulario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1939" name="Group 19"/>
          <p:cNvGraphicFramePr>
            <a:graphicFrameLocks noGrp="1"/>
          </p:cNvGraphicFramePr>
          <p:nvPr>
            <p:extLst>
              <p:ext uri="{D42A27DB-BD31-4B8C-83A1-F6EECF244321}">
                <p14:modId xmlns:p14="http://schemas.microsoft.com/office/powerpoint/2010/main" val="1126761333"/>
              </p:ext>
            </p:extLst>
          </p:nvPr>
        </p:nvGraphicFramePr>
        <p:xfrm>
          <a:off x="1948318" y="2132857"/>
          <a:ext cx="3462337" cy="3716400"/>
        </p:xfrm>
        <a:graphic>
          <a:graphicData uri="http://schemas.openxmlformats.org/drawingml/2006/table">
            <a:tbl>
              <a:tblPr/>
              <a:tblGrid>
                <a:gridCol w="3462337"/>
              </a:tblGrid>
              <a:tr h="55954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ctr"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None/>
                        <a:tabLst/>
                      </a:pPr>
                      <a:r>
                        <a:rPr kumimoji="0" lang="es-ES" sz="1800" b="1" i="0" u="none" strike="noStrike" cap="none" normalizeH="0" baseline="0" dirty="0" smtClean="0">
                          <a:ln>
                            <a:noFill/>
                          </a:ln>
                          <a:solidFill>
                            <a:schemeClr val="tx1"/>
                          </a:solidFill>
                          <a:effectLst/>
                          <a:latin typeface="Tahoma" panose="020B0604030504040204" pitchFamily="34" charset="0"/>
                        </a:rPr>
                        <a:t>TÉCNICA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clínica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documental</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radiológica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epidemiológica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a:t>
                      </a:r>
                      <a:r>
                        <a:rPr kumimoji="0" lang="es-ES" sz="1800" b="0" i="0" u="none" strike="noStrike" cap="none" normalizeH="0" baseline="0" dirty="0" err="1" smtClean="0">
                          <a:ln>
                            <a:noFill/>
                          </a:ln>
                          <a:solidFill>
                            <a:schemeClr val="tx1"/>
                          </a:solidFill>
                          <a:effectLst/>
                          <a:latin typeface="Tahoma" panose="020B0604030504040204" pitchFamily="34" charset="0"/>
                        </a:rPr>
                        <a:t>laboratorial</a:t>
                      </a: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experimental</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Encuesta</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None/>
                        <a:tabLst/>
                      </a:pPr>
                      <a:endParaRPr kumimoji="0" lang="es-ES" sz="1800" b="0" i="0" u="none" strike="noStrike" cap="none" normalizeH="0" baseline="0" dirty="0" smtClean="0">
                        <a:ln>
                          <a:noFill/>
                        </a:ln>
                        <a:solidFill>
                          <a:schemeClr val="tx1"/>
                        </a:solidFill>
                        <a:effectLst/>
                        <a:latin typeface="Tahoma" panose="020B0604030504040204" pitchFamily="34" charset="0"/>
                      </a:endParaRP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Test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8287">
                <a:tc>
                  <a:txBody>
                    <a:bodyPr/>
                    <a:lstStyle>
                      <a:lvl1pPr>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documental</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Observación partícipe</a:t>
                      </a:r>
                    </a:p>
                    <a:p>
                      <a:pPr marL="0" marR="0" lvl="0" indent="0" algn="l" defTabSz="914400" rtl="0" eaLnBrk="1" fontAlgn="base" latinLnBrk="0" hangingPunct="1">
                        <a:lnSpc>
                          <a:spcPct val="70000"/>
                        </a:lnSpc>
                        <a:spcBef>
                          <a:spcPct val="20000"/>
                        </a:spcBef>
                        <a:spcAft>
                          <a:spcPct val="0"/>
                        </a:spcAft>
                        <a:buClr>
                          <a:schemeClr val="folHlink"/>
                        </a:buClr>
                        <a:buSzPct val="60000"/>
                        <a:buFont typeface="Wingdings" panose="05000000000000000000" pitchFamily="2" charset="2"/>
                        <a:buChar char="Ø"/>
                        <a:tabLst/>
                      </a:pPr>
                      <a:r>
                        <a:rPr kumimoji="0" lang="es-ES" sz="1800" b="0" i="0" u="none" strike="noStrike" cap="none" normalizeH="0" baseline="0" dirty="0" smtClean="0">
                          <a:ln>
                            <a:noFill/>
                          </a:ln>
                          <a:solidFill>
                            <a:schemeClr val="tx1"/>
                          </a:solidFill>
                          <a:effectLst/>
                          <a:latin typeface="Tahoma" panose="020B0604030504040204" pitchFamily="34" charset="0"/>
                        </a:rPr>
                        <a:t>Entrevista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21393032"/>
      </p:ext>
    </p:extLst>
  </p:cSld>
  <p:clrMapOvr>
    <a:masterClrMapping/>
  </p:clrMapOvr>
  <p:transition spd="med">
    <p:strips/>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561756678"/>
              </p:ext>
            </p:extLst>
          </p:nvPr>
        </p:nvGraphicFramePr>
        <p:xfrm>
          <a:off x="2031999" y="1393363"/>
          <a:ext cx="7895773" cy="4721636"/>
        </p:xfrm>
        <a:graphic>
          <a:graphicData uri="http://schemas.openxmlformats.org/drawingml/2006/table">
            <a:tbl>
              <a:tblPr firstRow="1" firstCol="1" bandRow="1">
                <a:tableStyleId>{5C22544A-7EE6-4342-B048-85BDC9FD1C3A}</a:tableStyleId>
              </a:tblPr>
              <a:tblGrid>
                <a:gridCol w="726176"/>
                <a:gridCol w="1433109"/>
                <a:gridCol w="1434122"/>
                <a:gridCol w="1434122"/>
                <a:gridCol w="1434122"/>
                <a:gridCol w="1434122"/>
              </a:tblGrid>
              <a:tr h="635330">
                <a:tc>
                  <a:txBody>
                    <a:bodyPr/>
                    <a:lstStyle/>
                    <a:p>
                      <a:pPr algn="ctr">
                        <a:spcAft>
                          <a:spcPts val="0"/>
                        </a:spcAft>
                      </a:pPr>
                      <a:r>
                        <a:rPr lang="es-PE" sz="1800" dirty="0" err="1">
                          <a:effectLst/>
                        </a:rPr>
                        <a:t>Num</a:t>
                      </a:r>
                      <a:r>
                        <a:rPr lang="es-PE" sz="1800" dirty="0">
                          <a:effectLst/>
                        </a:rPr>
                        <a:t>.</a:t>
                      </a:r>
                    </a:p>
                    <a:p>
                      <a:pPr algn="ctr">
                        <a:spcAft>
                          <a:spcPts val="0"/>
                        </a:spcAft>
                      </a:pPr>
                      <a:r>
                        <a:rPr lang="es-PE" sz="1800" dirty="0" err="1">
                          <a:effectLst/>
                        </a:rPr>
                        <a:t>Item</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800" dirty="0">
                          <a:effectLst/>
                        </a:rPr>
                        <a:t>Descripción o Rubro</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800" dirty="0">
                          <a:effectLst/>
                        </a:rPr>
                        <a:t>Unidad de medida</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800" dirty="0">
                          <a:effectLst/>
                        </a:rPr>
                        <a:t>Cantidad</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800" dirty="0">
                          <a:effectLst/>
                        </a:rPr>
                        <a:t>Precio</a:t>
                      </a:r>
                    </a:p>
                    <a:p>
                      <a:pPr algn="ctr">
                        <a:spcAft>
                          <a:spcPts val="0"/>
                        </a:spcAft>
                      </a:pPr>
                      <a:r>
                        <a:rPr lang="es-PE" sz="1800" dirty="0">
                          <a:effectLst/>
                        </a:rPr>
                        <a:t>unitario</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800">
                          <a:effectLst/>
                        </a:rPr>
                        <a:t>Precio</a:t>
                      </a:r>
                    </a:p>
                    <a:p>
                      <a:pPr algn="ctr">
                        <a:spcAft>
                          <a:spcPts val="0"/>
                        </a:spcAft>
                      </a:pPr>
                      <a:r>
                        <a:rPr lang="es-PE" sz="1800">
                          <a:effectLst/>
                        </a:rPr>
                        <a:t>total</a:t>
                      </a:r>
                      <a:endParaRPr lang="es-P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gridSpan="6">
                  <a:txBody>
                    <a:bodyPr/>
                    <a:lstStyle/>
                    <a:p>
                      <a:pPr>
                        <a:spcAft>
                          <a:spcPts val="0"/>
                        </a:spcAft>
                      </a:pPr>
                      <a:r>
                        <a:rPr lang="es-PE" sz="1800" dirty="0">
                          <a:effectLst/>
                        </a:rPr>
                        <a:t>BIENES (Todo lo que compre)</a:t>
                      </a:r>
                      <a:endParaRPr lang="es-P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r>
              <a:tr h="211777">
                <a:tc>
                  <a:txBody>
                    <a:bodyPr/>
                    <a:lstStyle/>
                    <a:p>
                      <a:pPr>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litro</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dirty="0">
                          <a:effectLst/>
                        </a:rPr>
                        <a:t> </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metro</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Fco.</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Pza.</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gridSpan="5">
                  <a:txBody>
                    <a:bodyPr/>
                    <a:lstStyle/>
                    <a:p>
                      <a:pPr algn="r">
                        <a:spcAft>
                          <a:spcPts val="0"/>
                        </a:spcAft>
                      </a:pPr>
                      <a:r>
                        <a:rPr lang="es-PE" sz="1100">
                          <a:effectLst/>
                        </a:rPr>
                        <a:t>TOTAL BIENES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a:txBody>
                    <a:bodyPr/>
                    <a:lstStyle/>
                    <a:p>
                      <a:pPr>
                        <a:spcAft>
                          <a:spcPts val="0"/>
                        </a:spcAft>
                      </a:pPr>
                      <a:r>
                        <a:rPr lang="es-PE" sz="1100">
                          <a:effectLst/>
                        </a:rPr>
                        <a:t>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gridSpan="6">
                  <a:txBody>
                    <a:bodyPr/>
                    <a:lstStyle/>
                    <a:p>
                      <a:pPr>
                        <a:spcAft>
                          <a:spcPts val="0"/>
                        </a:spcAft>
                      </a:pPr>
                      <a:r>
                        <a:rPr lang="es-PE" sz="1100">
                          <a:effectLst/>
                        </a:rPr>
                        <a:t>SERVICIOS (Honorarios, Alquiler.. otros)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r>
              <a:tr h="211777">
                <a:tc>
                  <a:txBody>
                    <a:bodyPr/>
                    <a:lstStyle/>
                    <a:p>
                      <a:pPr>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a:txBody>
                    <a:bodyPr/>
                    <a:lstStyle/>
                    <a:p>
                      <a:pPr>
                        <a:spcAft>
                          <a:spcPts val="0"/>
                        </a:spcAft>
                      </a:pPr>
                      <a:r>
                        <a:rPr lang="es-PE" sz="1100">
                          <a:effectLst/>
                        </a:rPr>
                        <a:t>..</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s-PE" sz="1100">
                          <a:effectLst/>
                        </a:rPr>
                        <a:t> </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gridSpan="5">
                  <a:txBody>
                    <a:bodyPr/>
                    <a:lstStyle/>
                    <a:p>
                      <a:pPr algn="r">
                        <a:spcAft>
                          <a:spcPts val="0"/>
                        </a:spcAft>
                      </a:pPr>
                      <a:r>
                        <a:rPr lang="es-PE" sz="1100">
                          <a:effectLst/>
                        </a:rPr>
                        <a:t>TOTAL SERVICIOS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a:txBody>
                    <a:bodyPr/>
                    <a:lstStyle/>
                    <a:p>
                      <a:pPr>
                        <a:spcAft>
                          <a:spcPts val="0"/>
                        </a:spcAft>
                      </a:pPr>
                      <a:r>
                        <a:rPr lang="es-PE" sz="1100">
                          <a:effectLst/>
                        </a:rPr>
                        <a:t>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1777">
                <a:tc gridSpan="5">
                  <a:txBody>
                    <a:bodyPr/>
                    <a:lstStyle/>
                    <a:p>
                      <a:pPr algn="r">
                        <a:spcAft>
                          <a:spcPts val="0"/>
                        </a:spcAft>
                      </a:pPr>
                      <a:r>
                        <a:rPr lang="es-PE" sz="1100">
                          <a:effectLst/>
                        </a:rPr>
                        <a:t>TOTAL BIENES Y SERVICIOS</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s-PE"/>
                    </a:p>
                  </a:txBody>
                  <a:tcPr/>
                </a:tc>
                <a:tc hMerge="1">
                  <a:txBody>
                    <a:bodyPr/>
                    <a:lstStyle/>
                    <a:p>
                      <a:endParaRPr lang="es-PE"/>
                    </a:p>
                  </a:txBody>
                  <a:tcPr/>
                </a:tc>
                <a:tc hMerge="1">
                  <a:txBody>
                    <a:bodyPr/>
                    <a:lstStyle/>
                    <a:p>
                      <a:endParaRPr lang="es-PE"/>
                    </a:p>
                  </a:txBody>
                  <a:tcPr/>
                </a:tc>
                <a:tc hMerge="1">
                  <a:txBody>
                    <a:bodyPr/>
                    <a:lstStyle/>
                    <a:p>
                      <a:endParaRPr lang="es-PE"/>
                    </a:p>
                  </a:txBody>
                  <a:tcPr/>
                </a:tc>
                <a:tc>
                  <a:txBody>
                    <a:bodyPr/>
                    <a:lstStyle/>
                    <a:p>
                      <a:pPr>
                        <a:spcAft>
                          <a:spcPts val="0"/>
                        </a:spcAft>
                      </a:pPr>
                      <a:r>
                        <a:rPr lang="es-PE" sz="1100" dirty="0">
                          <a:effectLst/>
                        </a:rPr>
                        <a:t>S/.</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2"/>
          <p:cNvSpPr>
            <a:spLocks noChangeArrowheads="1"/>
          </p:cNvSpPr>
          <p:nvPr/>
        </p:nvSpPr>
        <p:spPr bwMode="auto">
          <a:xfrm>
            <a:off x="3621088" y="21574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PE"/>
          </a:p>
        </p:txBody>
      </p:sp>
      <p:sp>
        <p:nvSpPr>
          <p:cNvPr id="6" name="Rectangle 1"/>
          <p:cNvSpPr>
            <a:spLocks noChangeArrowheads="1"/>
          </p:cNvSpPr>
          <p:nvPr/>
        </p:nvSpPr>
        <p:spPr bwMode="auto">
          <a:xfrm>
            <a:off x="957944" y="821081"/>
            <a:ext cx="827314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s-PE" sz="1100" b="1" smtClean="0">
                <a:latin typeface="Calibri" panose="020F0502020204030204" pitchFamily="34" charset="0"/>
                <a:ea typeface="Calibri" panose="020F0502020204030204" pitchFamily="34" charset="0"/>
                <a:cs typeface="Times New Roman" panose="02020603050405020304" pitchFamily="18" charset="0"/>
              </a:rPr>
              <a:t>RECURSOS MATERIALES</a:t>
            </a:r>
            <a:endParaRPr kumimoji="0" lang="es-P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91822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930943219"/>
              </p:ext>
            </p:extLst>
          </p:nvPr>
        </p:nvGraphicFramePr>
        <p:xfrm>
          <a:off x="1103087" y="1393374"/>
          <a:ext cx="9448799" cy="4015071"/>
        </p:xfrm>
        <a:graphic>
          <a:graphicData uri="http://schemas.openxmlformats.org/drawingml/2006/table">
            <a:tbl>
              <a:tblPr firstRow="1" firstCol="1" bandRow="1">
                <a:tableStyleId>{5C22544A-7EE6-4342-B048-85BDC9FD1C3A}</a:tableStyleId>
              </a:tblPr>
              <a:tblGrid>
                <a:gridCol w="4915535"/>
                <a:gridCol w="283329"/>
                <a:gridCol w="283329"/>
                <a:gridCol w="283329"/>
                <a:gridCol w="283329"/>
                <a:gridCol w="283329"/>
                <a:gridCol w="283329"/>
                <a:gridCol w="283329"/>
                <a:gridCol w="283329"/>
                <a:gridCol w="283329"/>
                <a:gridCol w="283329"/>
                <a:gridCol w="283329"/>
                <a:gridCol w="283329"/>
                <a:gridCol w="283329"/>
                <a:gridCol w="283329"/>
                <a:gridCol w="283329"/>
                <a:gridCol w="283329"/>
              </a:tblGrid>
              <a:tr h="500743">
                <a:tc rowSpan="2">
                  <a:txBody>
                    <a:bodyPr/>
                    <a:lstStyle/>
                    <a:p>
                      <a:pPr algn="ctr">
                        <a:lnSpc>
                          <a:spcPct val="107000"/>
                        </a:lnSpc>
                        <a:spcAft>
                          <a:spcPts val="0"/>
                        </a:spcAft>
                      </a:pPr>
                      <a:r>
                        <a:rPr lang="es-PE" sz="1100" dirty="0">
                          <a:effectLst/>
                        </a:rPr>
                        <a:t>Actividades</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gridSpan="4">
                  <a:txBody>
                    <a:bodyPr/>
                    <a:lstStyle/>
                    <a:p>
                      <a:pPr algn="ctr">
                        <a:lnSpc>
                          <a:spcPct val="107000"/>
                        </a:lnSpc>
                        <a:spcAft>
                          <a:spcPts val="0"/>
                        </a:spcAft>
                      </a:pPr>
                      <a:r>
                        <a:rPr lang="es-PE" sz="1100">
                          <a:effectLst/>
                        </a:rPr>
                        <a:t>Mes 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PE"/>
                    </a:p>
                  </a:txBody>
                  <a:tcPr/>
                </a:tc>
                <a:tc hMerge="1">
                  <a:txBody>
                    <a:bodyPr/>
                    <a:lstStyle/>
                    <a:p>
                      <a:endParaRPr lang="es-PE"/>
                    </a:p>
                  </a:txBody>
                  <a:tcPr/>
                </a:tc>
                <a:tc hMerge="1">
                  <a:txBody>
                    <a:bodyPr/>
                    <a:lstStyle/>
                    <a:p>
                      <a:endParaRPr lang="es-PE"/>
                    </a:p>
                  </a:txBody>
                  <a:tcPr/>
                </a:tc>
                <a:tc gridSpan="4">
                  <a:txBody>
                    <a:bodyPr/>
                    <a:lstStyle/>
                    <a:p>
                      <a:pPr algn="ctr">
                        <a:lnSpc>
                          <a:spcPct val="107000"/>
                        </a:lnSpc>
                        <a:spcAft>
                          <a:spcPts val="0"/>
                        </a:spcAft>
                      </a:pPr>
                      <a:r>
                        <a:rPr lang="es-PE" sz="1100">
                          <a:effectLst/>
                        </a:rPr>
                        <a:t>Mes 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PE"/>
                    </a:p>
                  </a:txBody>
                  <a:tcPr/>
                </a:tc>
                <a:tc hMerge="1">
                  <a:txBody>
                    <a:bodyPr/>
                    <a:lstStyle/>
                    <a:p>
                      <a:endParaRPr lang="es-PE"/>
                    </a:p>
                  </a:txBody>
                  <a:tcPr/>
                </a:tc>
                <a:tc hMerge="1">
                  <a:txBody>
                    <a:bodyPr/>
                    <a:lstStyle/>
                    <a:p>
                      <a:endParaRPr lang="es-PE"/>
                    </a:p>
                  </a:txBody>
                  <a:tcPr/>
                </a:tc>
                <a:tc gridSpan="4">
                  <a:txBody>
                    <a:bodyPr/>
                    <a:lstStyle/>
                    <a:p>
                      <a:pPr algn="ctr">
                        <a:lnSpc>
                          <a:spcPct val="107000"/>
                        </a:lnSpc>
                        <a:spcAft>
                          <a:spcPts val="0"/>
                        </a:spcAft>
                      </a:pPr>
                      <a:r>
                        <a:rPr lang="es-PE" sz="1100">
                          <a:effectLst/>
                        </a:rPr>
                        <a:t>Mes 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PE"/>
                    </a:p>
                  </a:txBody>
                  <a:tcPr/>
                </a:tc>
                <a:tc hMerge="1">
                  <a:txBody>
                    <a:bodyPr/>
                    <a:lstStyle/>
                    <a:p>
                      <a:endParaRPr lang="es-PE"/>
                    </a:p>
                  </a:txBody>
                  <a:tcPr/>
                </a:tc>
                <a:tc hMerge="1">
                  <a:txBody>
                    <a:bodyPr/>
                    <a:lstStyle/>
                    <a:p>
                      <a:endParaRPr lang="es-PE"/>
                    </a:p>
                  </a:txBody>
                  <a:tcPr/>
                </a:tc>
                <a:tc gridSpan="4">
                  <a:txBody>
                    <a:bodyPr/>
                    <a:lstStyle/>
                    <a:p>
                      <a:pPr algn="ctr">
                        <a:lnSpc>
                          <a:spcPct val="107000"/>
                        </a:lnSpc>
                        <a:spcAft>
                          <a:spcPts val="0"/>
                        </a:spcAft>
                      </a:pPr>
                      <a:r>
                        <a:rPr lang="es-PE" sz="1100">
                          <a:effectLst/>
                        </a:rPr>
                        <a:t>Mes 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PE"/>
                    </a:p>
                  </a:txBody>
                  <a:tcPr/>
                </a:tc>
                <a:tc hMerge="1">
                  <a:txBody>
                    <a:bodyPr/>
                    <a:lstStyle/>
                    <a:p>
                      <a:endParaRPr lang="es-PE"/>
                    </a:p>
                  </a:txBody>
                  <a:tcPr/>
                </a:tc>
                <a:tc hMerge="1">
                  <a:txBody>
                    <a:bodyPr/>
                    <a:lstStyle/>
                    <a:p>
                      <a:endParaRPr lang="es-PE"/>
                    </a:p>
                  </a:txBody>
                  <a:tcPr/>
                </a:tc>
              </a:tr>
              <a:tr h="509870">
                <a:tc vMerge="1">
                  <a:txBody>
                    <a:bodyPr/>
                    <a:lstStyle/>
                    <a:p>
                      <a:endParaRPr lang="es-PE"/>
                    </a:p>
                  </a:txBody>
                  <a:tcPr/>
                </a:tc>
                <a:tc>
                  <a:txBody>
                    <a:bodyPr/>
                    <a:lstStyle/>
                    <a:p>
                      <a:pPr algn="ctr">
                        <a:lnSpc>
                          <a:spcPct val="107000"/>
                        </a:lnSpc>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1</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2</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3</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4</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r h="500743">
                <a:tc>
                  <a:txBody>
                    <a:bodyPr/>
                    <a:lstStyle/>
                    <a:p>
                      <a:pPr>
                        <a:lnSpc>
                          <a:spcPct val="107000"/>
                        </a:lnSpc>
                        <a:spcAft>
                          <a:spcPts val="0"/>
                        </a:spcAft>
                      </a:pPr>
                      <a:r>
                        <a:rPr lang="es-PE" sz="1600" dirty="0">
                          <a:effectLst/>
                        </a:rPr>
                        <a:t>Aprobación del Proyecto de investigación</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r>
              <a:tr h="500743">
                <a:tc>
                  <a:txBody>
                    <a:bodyPr/>
                    <a:lstStyle/>
                    <a:p>
                      <a:pPr>
                        <a:lnSpc>
                          <a:spcPct val="107000"/>
                        </a:lnSpc>
                        <a:spcAft>
                          <a:spcPts val="0"/>
                        </a:spcAft>
                      </a:pPr>
                      <a:r>
                        <a:rPr lang="es-PE" sz="1600" dirty="0">
                          <a:effectLst/>
                        </a:rPr>
                        <a:t>Aplicación de los instrumentos o tratamientos</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r>
              <a:tr h="500743">
                <a:tc>
                  <a:txBody>
                    <a:bodyPr/>
                    <a:lstStyle/>
                    <a:p>
                      <a:pPr>
                        <a:lnSpc>
                          <a:spcPct val="107000"/>
                        </a:lnSpc>
                        <a:spcAft>
                          <a:spcPts val="0"/>
                        </a:spcAft>
                      </a:pPr>
                      <a:r>
                        <a:rPr lang="es-PE" sz="1600" dirty="0">
                          <a:effectLst/>
                        </a:rPr>
                        <a:t>Recolección de datos (evaluaciones)</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r>
              <a:tr h="500743">
                <a:tc>
                  <a:txBody>
                    <a:bodyPr/>
                    <a:lstStyle/>
                    <a:p>
                      <a:pPr>
                        <a:lnSpc>
                          <a:spcPct val="107000"/>
                        </a:lnSpc>
                        <a:spcAft>
                          <a:spcPts val="0"/>
                        </a:spcAft>
                      </a:pPr>
                      <a:r>
                        <a:rPr lang="es-PE" sz="1600" dirty="0">
                          <a:effectLst/>
                        </a:rPr>
                        <a:t>Procesamiento y análisis de la información</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r>
              <a:tr h="500743">
                <a:tc>
                  <a:txBody>
                    <a:bodyPr/>
                    <a:lstStyle/>
                    <a:p>
                      <a:pPr>
                        <a:lnSpc>
                          <a:spcPct val="107000"/>
                        </a:lnSpc>
                        <a:spcAft>
                          <a:spcPts val="0"/>
                        </a:spcAft>
                      </a:pPr>
                      <a:r>
                        <a:rPr lang="es-PE" sz="1600" dirty="0">
                          <a:effectLst/>
                        </a:rPr>
                        <a:t>Análisis e interpretación de resultados</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r>
              <a:tr h="500743">
                <a:tc>
                  <a:txBody>
                    <a:bodyPr/>
                    <a:lstStyle/>
                    <a:p>
                      <a:pPr>
                        <a:lnSpc>
                          <a:spcPct val="107000"/>
                        </a:lnSpc>
                        <a:spcAft>
                          <a:spcPts val="0"/>
                        </a:spcAft>
                      </a:pPr>
                      <a:r>
                        <a:rPr lang="es-PE" sz="1600" dirty="0">
                          <a:effectLst/>
                        </a:rPr>
                        <a:t>Elaboración del informe final</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nSpc>
                          <a:spcPct val="107000"/>
                        </a:lnSpc>
                      </a:pPr>
                      <a:endParaRPr lang="es-PE" sz="1100">
                        <a:effectLst/>
                        <a:latin typeface="Calibri" panose="020F0502020204030204" pitchFamily="34" charset="0"/>
                      </a:endParaRPr>
                    </a:p>
                  </a:txBody>
                  <a:tcPr marL="44450" marR="44450" marT="0" marB="0" anchor="b"/>
                </a:tc>
                <a:tc>
                  <a:txBody>
                    <a:bodyPr/>
                    <a:lstStyle/>
                    <a:p>
                      <a:pPr algn="ctr">
                        <a:lnSpc>
                          <a:spcPct val="107000"/>
                        </a:lnSpc>
                        <a:spcAft>
                          <a:spcPts val="0"/>
                        </a:spcAft>
                      </a:pPr>
                      <a:r>
                        <a:rPr lang="es-PE" sz="1100">
                          <a:effectLst/>
                        </a:rPr>
                        <a:t>x</a:t>
                      </a:r>
                      <a:endParaRPr lang="es-PE"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dirty="0">
                          <a:effectLst/>
                        </a:rPr>
                        <a:t>x</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s-PE" sz="1100" dirty="0">
                          <a:effectLst/>
                        </a:rPr>
                        <a:t>x</a:t>
                      </a:r>
                      <a:endParaRPr lang="es-P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r>
            </a:tbl>
          </a:graphicData>
        </a:graphic>
      </p:graphicFrame>
      <p:sp>
        <p:nvSpPr>
          <p:cNvPr id="3" name="Rectangle 1"/>
          <p:cNvSpPr>
            <a:spLocks noChangeArrowheads="1"/>
          </p:cNvSpPr>
          <p:nvPr/>
        </p:nvSpPr>
        <p:spPr bwMode="auto">
          <a:xfrm>
            <a:off x="957944" y="821081"/>
            <a:ext cx="827314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PE"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CRONOGRAMA (tipo de Gantt) (el tiempo es de acuerdo al estudio)</a:t>
            </a:r>
            <a:endParaRPr kumimoji="0" lang="es-P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0343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pie de página 2"/>
          <p:cNvSpPr>
            <a:spLocks noGrp="1"/>
          </p:cNvSpPr>
          <p:nvPr>
            <p:ph type="ftr" sz="quarter" idx="11"/>
          </p:nvPr>
        </p:nvSpPr>
        <p:spPr>
          <a:xfrm>
            <a:off x="5029200" y="6400801"/>
            <a:ext cx="2514600" cy="320675"/>
          </a:xfrm>
        </p:spPr>
        <p:txBody>
          <a:bodyPr/>
          <a:lstStyle/>
          <a:p>
            <a:pPr algn="r">
              <a:defRPr/>
            </a:pPr>
            <a:r>
              <a:rPr lang="es-ES_tradnl" dirty="0"/>
              <a:t>Dr. Alberto Cáceres </a:t>
            </a:r>
            <a:r>
              <a:rPr lang="es-ES_tradnl" dirty="0" err="1"/>
              <a:t>Huambo</a:t>
            </a:r>
            <a:endParaRPr lang="es-ES_tradnl" dirty="0"/>
          </a:p>
        </p:txBody>
      </p:sp>
      <p:sp>
        <p:nvSpPr>
          <p:cNvPr id="19460" name="Text Box 4"/>
          <p:cNvSpPr txBox="1">
            <a:spLocks noChangeArrowheads="1"/>
          </p:cNvSpPr>
          <p:nvPr/>
        </p:nvSpPr>
        <p:spPr bwMode="auto">
          <a:xfrm>
            <a:off x="2209800" y="762001"/>
            <a:ext cx="7696200" cy="1015663"/>
          </a:xfrm>
          <a:prstGeom prst="rect">
            <a:avLst/>
          </a:prstGeom>
          <a:solidFill>
            <a:srgbClr val="FF66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9pPr>
          </a:lstStyle>
          <a:p>
            <a:pPr algn="ctr">
              <a:spcBef>
                <a:spcPct val="50000"/>
              </a:spcBef>
              <a:buClrTx/>
              <a:buSzTx/>
              <a:buFontTx/>
              <a:buNone/>
            </a:pPr>
            <a:r>
              <a:rPr lang="es-ES" sz="2400" dirty="0" smtClean="0"/>
              <a:t>PLANTEAMIENTO OPERACIONAL</a:t>
            </a:r>
          </a:p>
          <a:p>
            <a:pPr algn="ctr">
              <a:spcBef>
                <a:spcPct val="50000"/>
              </a:spcBef>
              <a:buClrTx/>
              <a:buSzTx/>
              <a:buFontTx/>
              <a:buNone/>
            </a:pPr>
            <a:r>
              <a:rPr lang="es-ES" sz="2400" dirty="0" smtClean="0"/>
              <a:t>MATERIALES Y METODOS</a:t>
            </a:r>
            <a:endParaRPr lang="es-ES" sz="2400" dirty="0"/>
          </a:p>
        </p:txBody>
      </p:sp>
      <p:sp>
        <p:nvSpPr>
          <p:cNvPr id="11" name="Text Box 9"/>
          <p:cNvSpPr txBox="1">
            <a:spLocks noChangeArrowheads="1"/>
          </p:cNvSpPr>
          <p:nvPr/>
        </p:nvSpPr>
        <p:spPr bwMode="auto">
          <a:xfrm>
            <a:off x="4836320" y="2249801"/>
            <a:ext cx="1944687" cy="400110"/>
          </a:xfrm>
          <a:prstGeom prst="rect">
            <a:avLst/>
          </a:prstGeom>
          <a:solidFill>
            <a:schemeClr val="hlink"/>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hlink"/>
            </a:extrusionClr>
            <a:contourClr>
              <a:schemeClr val="hlink"/>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marL="274638" indent="-274638">
              <a:spcBef>
                <a:spcPct val="20000"/>
              </a:spcBef>
              <a:buClr>
                <a:schemeClr val="hlink"/>
              </a:buClr>
              <a:buSzPct val="120000"/>
              <a:buChar char="•"/>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9pPr>
          </a:lstStyle>
          <a:p>
            <a:pPr algn="ctr">
              <a:spcBef>
                <a:spcPct val="50000"/>
              </a:spcBef>
              <a:buClrTx/>
              <a:buSzTx/>
              <a:buFontTx/>
              <a:buNone/>
            </a:pPr>
            <a:r>
              <a:rPr lang="es-ES" sz="2000" dirty="0" smtClean="0">
                <a:solidFill>
                  <a:srgbClr val="FFFF00"/>
                </a:solidFill>
              </a:rPr>
              <a:t>METODO</a:t>
            </a:r>
            <a:endParaRPr lang="es-ES" sz="2000" dirty="0">
              <a:solidFill>
                <a:srgbClr val="FFFF00"/>
              </a:solidFill>
            </a:endParaRPr>
          </a:p>
        </p:txBody>
      </p:sp>
      <p:sp>
        <p:nvSpPr>
          <p:cNvPr id="12" name="Text Box 9"/>
          <p:cNvSpPr txBox="1">
            <a:spLocks noChangeArrowheads="1"/>
          </p:cNvSpPr>
          <p:nvPr/>
        </p:nvSpPr>
        <p:spPr bwMode="auto">
          <a:xfrm>
            <a:off x="4836320" y="3795768"/>
            <a:ext cx="1944687" cy="400110"/>
          </a:xfrm>
          <a:prstGeom prst="rect">
            <a:avLst/>
          </a:prstGeom>
          <a:solidFill>
            <a:schemeClr val="hlink"/>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hlink"/>
            </a:extrusionClr>
            <a:contourClr>
              <a:schemeClr val="hlink"/>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marL="274638" indent="-274638">
              <a:spcBef>
                <a:spcPct val="20000"/>
              </a:spcBef>
              <a:buClr>
                <a:schemeClr val="hlink"/>
              </a:buClr>
              <a:buSzPct val="120000"/>
              <a:buChar char="•"/>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9pPr>
          </a:lstStyle>
          <a:p>
            <a:pPr algn="ctr">
              <a:spcBef>
                <a:spcPct val="50000"/>
              </a:spcBef>
              <a:buClrTx/>
              <a:buSzTx/>
              <a:buFontTx/>
              <a:buNone/>
            </a:pPr>
            <a:r>
              <a:rPr lang="es-ES" sz="2000" dirty="0" smtClean="0">
                <a:solidFill>
                  <a:srgbClr val="FFFF00"/>
                </a:solidFill>
              </a:rPr>
              <a:t>TECNICA</a:t>
            </a:r>
            <a:endParaRPr lang="es-ES" sz="2000" dirty="0">
              <a:solidFill>
                <a:srgbClr val="FFFF00"/>
              </a:solidFill>
            </a:endParaRPr>
          </a:p>
        </p:txBody>
      </p:sp>
      <p:sp>
        <p:nvSpPr>
          <p:cNvPr id="14" name="Text Box 9"/>
          <p:cNvSpPr txBox="1">
            <a:spLocks noChangeArrowheads="1"/>
          </p:cNvSpPr>
          <p:nvPr/>
        </p:nvSpPr>
        <p:spPr bwMode="auto">
          <a:xfrm>
            <a:off x="4881677" y="5341735"/>
            <a:ext cx="1944687" cy="400110"/>
          </a:xfrm>
          <a:prstGeom prst="rect">
            <a:avLst/>
          </a:prstGeom>
          <a:solidFill>
            <a:schemeClr val="hlink"/>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hlink"/>
            </a:extrusionClr>
            <a:contourClr>
              <a:schemeClr val="hlink"/>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lvl1pPr marL="274638" indent="-274638">
              <a:spcBef>
                <a:spcPct val="20000"/>
              </a:spcBef>
              <a:buClr>
                <a:schemeClr val="hlink"/>
              </a:buClr>
              <a:buSzPct val="120000"/>
              <a:buChar char="•"/>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cs typeface="Arial" panose="020B0604020202020204" pitchFamily="34" charset="0"/>
              </a:defRPr>
            </a:lvl9pPr>
          </a:lstStyle>
          <a:p>
            <a:pPr algn="ctr">
              <a:spcBef>
                <a:spcPct val="50000"/>
              </a:spcBef>
              <a:buClrTx/>
              <a:buSzTx/>
              <a:buFontTx/>
              <a:buNone/>
            </a:pPr>
            <a:r>
              <a:rPr lang="es-ES" sz="2000" dirty="0" smtClean="0">
                <a:solidFill>
                  <a:srgbClr val="FFFF00"/>
                </a:solidFill>
              </a:rPr>
              <a:t>INSTRUMENTO</a:t>
            </a:r>
            <a:endParaRPr lang="es-ES" sz="2000" dirty="0">
              <a:solidFill>
                <a:srgbClr val="FFFF00"/>
              </a:solidFill>
            </a:endParaRPr>
          </a:p>
        </p:txBody>
      </p:sp>
      <p:sp>
        <p:nvSpPr>
          <p:cNvPr id="2" name="Flecha abajo 1"/>
          <p:cNvSpPr/>
          <p:nvPr/>
        </p:nvSpPr>
        <p:spPr>
          <a:xfrm>
            <a:off x="5502956" y="2777290"/>
            <a:ext cx="611414" cy="798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bajo 14"/>
          <p:cNvSpPr/>
          <p:nvPr/>
        </p:nvSpPr>
        <p:spPr>
          <a:xfrm>
            <a:off x="5495702" y="4366607"/>
            <a:ext cx="611414" cy="798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83536764"/>
      </p:ext>
    </p:extLst>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p:cTn id="7" dur="500" decel="50000" fill="hold">
                                          <p:stCondLst>
                                            <p:cond delay="0"/>
                                          </p:stCondLst>
                                        </p:cTn>
                                        <p:tgtEl>
                                          <p:spTgt spid="1946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946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9460"/>
                                        </p:tgtEl>
                                        <p:attrNameLst>
                                          <p:attrName>ppt_w</p:attrName>
                                        </p:attrNameLst>
                                      </p:cBhvr>
                                      <p:tavLst>
                                        <p:tav tm="0">
                                          <p:val>
                                            <p:strVal val="#ppt_w*.05"/>
                                          </p:val>
                                        </p:tav>
                                        <p:tav tm="100000">
                                          <p:val>
                                            <p:strVal val="#ppt_w"/>
                                          </p:val>
                                        </p:tav>
                                      </p:tavLst>
                                    </p:anim>
                                    <p:anim calcmode="lin" valueType="num">
                                      <p:cBhvr>
                                        <p:cTn id="10" dur="1000" fill="hold"/>
                                        <p:tgtEl>
                                          <p:spTgt spid="1946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946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946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946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9460"/>
                                        </p:tgtEl>
                                      </p:cBhvr>
                                    </p:animEffect>
                                  </p:childTnLst>
                                </p:cTn>
                              </p:par>
                              <p:par>
                                <p:cTn id="15" presetID="43"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
                                        <p:tgtEl>
                                          <p:spTgt spid="11"/>
                                        </p:tgtEl>
                                      </p:cBhvr>
                                    </p:animEffect>
                                    <p:anim calcmode="lin" valueType="num">
                                      <p:cBhvr>
                                        <p:cTn id="18" dur="400" fill="hold"/>
                                        <p:tgtEl>
                                          <p:spTgt spid="11"/>
                                        </p:tgtEl>
                                        <p:attrNameLst>
                                          <p:attrName>ppt_x</p:attrName>
                                        </p:attrNameLst>
                                      </p:cBhvr>
                                      <p:tavLst>
                                        <p:tav tm="0">
                                          <p:val>
                                            <p:strVal val="#ppt_x"/>
                                          </p:val>
                                        </p:tav>
                                        <p:tav tm="100000">
                                          <p:val>
                                            <p:strVal val="#ppt_x"/>
                                          </p:val>
                                        </p:tav>
                                      </p:tavLst>
                                    </p:anim>
                                    <p:anim calcmode="lin" valueType="num">
                                      <p:cBhvr>
                                        <p:cTn id="19" dur="400" fill="hold"/>
                                        <p:tgtEl>
                                          <p:spTgt spid="11"/>
                                        </p:tgtEl>
                                        <p:attrNameLst>
                                          <p:attrName>ppt_y</p:attrName>
                                        </p:attrNameLst>
                                      </p:cBhvr>
                                      <p:tavLst>
                                        <p:tav tm="0">
                                          <p:val>
                                            <p:strVal val="#ppt_y+0.31"/>
                                          </p:val>
                                        </p:tav>
                                        <p:tav tm="100000">
                                          <p:val>
                                            <p:strVal val="#ppt_y+0.31"/>
                                          </p:val>
                                        </p:tav>
                                      </p:tavLst>
                                    </p:anim>
                                    <p:anim calcmode="lin" valueType="num">
                                      <p:cBhvr>
                                        <p:cTn id="20" dur="600" decel="50000" fill="hold">
                                          <p:stCondLst>
                                            <p:cond delay="400"/>
                                          </p:stCondLst>
                                        </p:cTn>
                                        <p:tgtEl>
                                          <p:spTgt spid="1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1" dur="600" decel="50000" fill="hold">
                                          <p:stCondLst>
                                            <p:cond delay="400"/>
                                          </p:stCondLst>
                                        </p:cTn>
                                        <p:tgtEl>
                                          <p:spTgt spid="1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22" presetID="43"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
                                        <p:tgtEl>
                                          <p:spTgt spid="12"/>
                                        </p:tgtEl>
                                      </p:cBhvr>
                                    </p:animEffect>
                                    <p:anim calcmode="lin" valueType="num">
                                      <p:cBhvr>
                                        <p:cTn id="25" dur="400" fill="hold"/>
                                        <p:tgtEl>
                                          <p:spTgt spid="12"/>
                                        </p:tgtEl>
                                        <p:attrNameLst>
                                          <p:attrName>ppt_x</p:attrName>
                                        </p:attrNameLst>
                                      </p:cBhvr>
                                      <p:tavLst>
                                        <p:tav tm="0">
                                          <p:val>
                                            <p:strVal val="#ppt_x"/>
                                          </p:val>
                                        </p:tav>
                                        <p:tav tm="100000">
                                          <p:val>
                                            <p:strVal val="#ppt_x"/>
                                          </p:val>
                                        </p:tav>
                                      </p:tavLst>
                                    </p:anim>
                                    <p:anim calcmode="lin" valueType="num">
                                      <p:cBhvr>
                                        <p:cTn id="26" dur="400" fill="hold"/>
                                        <p:tgtEl>
                                          <p:spTgt spid="12"/>
                                        </p:tgtEl>
                                        <p:attrNameLst>
                                          <p:attrName>ppt_y</p:attrName>
                                        </p:attrNameLst>
                                      </p:cBhvr>
                                      <p:tavLst>
                                        <p:tav tm="0">
                                          <p:val>
                                            <p:strVal val="#ppt_y+0.31"/>
                                          </p:val>
                                        </p:tav>
                                        <p:tav tm="100000">
                                          <p:val>
                                            <p:strVal val="#ppt_y+0.31"/>
                                          </p:val>
                                        </p:tav>
                                      </p:tavLst>
                                    </p:anim>
                                    <p:anim calcmode="lin" valueType="num">
                                      <p:cBhvr>
                                        <p:cTn id="27" dur="600" decel="50000" fill="hold">
                                          <p:stCondLst>
                                            <p:cond delay="400"/>
                                          </p:stCondLst>
                                        </p:cTn>
                                        <p:tgtEl>
                                          <p:spTgt spid="1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8" dur="600" decel="50000" fill="hold">
                                          <p:stCondLst>
                                            <p:cond delay="400"/>
                                          </p:stCondLst>
                                        </p:cTn>
                                        <p:tgtEl>
                                          <p:spTgt spid="1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29" presetID="43"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100"/>
                                        <p:tgtEl>
                                          <p:spTgt spid="14"/>
                                        </p:tgtEl>
                                      </p:cBhvr>
                                    </p:animEffect>
                                    <p:anim calcmode="lin" valueType="num">
                                      <p:cBhvr>
                                        <p:cTn id="32" dur="400" fill="hold"/>
                                        <p:tgtEl>
                                          <p:spTgt spid="14"/>
                                        </p:tgtEl>
                                        <p:attrNameLst>
                                          <p:attrName>ppt_x</p:attrName>
                                        </p:attrNameLst>
                                      </p:cBhvr>
                                      <p:tavLst>
                                        <p:tav tm="0">
                                          <p:val>
                                            <p:strVal val="#ppt_x"/>
                                          </p:val>
                                        </p:tav>
                                        <p:tav tm="100000">
                                          <p:val>
                                            <p:strVal val="#ppt_x"/>
                                          </p:val>
                                        </p:tav>
                                      </p:tavLst>
                                    </p:anim>
                                    <p:anim calcmode="lin" valueType="num">
                                      <p:cBhvr>
                                        <p:cTn id="33" dur="400" fill="hold"/>
                                        <p:tgtEl>
                                          <p:spTgt spid="14"/>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P spid="11" grpId="0" animBg="1"/>
      <p:bldP spid="12"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METODO (Fundamento)</a:t>
            </a:r>
            <a:endParaRPr lang="es-PE" dirty="0"/>
          </a:p>
        </p:txBody>
      </p:sp>
      <p:sp>
        <p:nvSpPr>
          <p:cNvPr id="3" name="Marcador de contenido 2"/>
          <p:cNvSpPr>
            <a:spLocks noGrp="1"/>
          </p:cNvSpPr>
          <p:nvPr>
            <p:ph idx="1"/>
          </p:nvPr>
        </p:nvSpPr>
        <p:spPr/>
        <p:txBody>
          <a:bodyPr/>
          <a:lstStyle/>
          <a:p>
            <a:pPr algn="just"/>
            <a:r>
              <a:rPr lang="es-PE" dirty="0" smtClean="0"/>
              <a:t>Podemos </a:t>
            </a:r>
            <a:r>
              <a:rPr lang="es-PE" dirty="0"/>
              <a:t>establecer dos grandes clases de métodos de investigación: los métodos lógicos y los empíricos. Los primeros son todos aquellos que se basan en la utilización del pensamiento en sus funciones de deducción, análisis y síntesis, mientras que los métodos empíricos, se aproximan al conocimiento del objeto mediante sus conocimiento directo y el uso de la experiencia, entre ellos encontramos la observación y la </a:t>
            </a:r>
            <a:r>
              <a:rPr lang="es-PE" dirty="0" smtClean="0"/>
              <a:t>experimentación</a:t>
            </a:r>
          </a:p>
          <a:p>
            <a:pPr algn="just"/>
            <a:r>
              <a:rPr lang="es-PE" dirty="0" smtClean="0"/>
              <a:t>Revisar este link: </a:t>
            </a:r>
          </a:p>
          <a:p>
            <a:pPr marL="0" indent="0" algn="just">
              <a:buNone/>
            </a:pPr>
            <a:r>
              <a:rPr lang="es-PE" dirty="0" smtClean="0">
                <a:hlinkClick r:id="rId2"/>
              </a:rPr>
              <a:t>https://www.gestiopolis.com/metodos-y-tecnicas-de-investigacion/</a:t>
            </a:r>
            <a:endParaRPr lang="es-PE" dirty="0" smtClean="0"/>
          </a:p>
          <a:p>
            <a:pPr marL="0" indent="0" algn="just">
              <a:buNone/>
            </a:pPr>
            <a:endParaRPr lang="es-PE" dirty="0"/>
          </a:p>
          <a:p>
            <a:pPr marL="0" indent="0">
              <a:buNone/>
            </a:pPr>
            <a:endParaRPr lang="es-PE" dirty="0"/>
          </a:p>
        </p:txBody>
      </p:sp>
    </p:spTree>
    <p:extLst>
      <p:ext uri="{BB962C8B-B14F-4D97-AF65-F5344CB8AC3E}">
        <p14:creationId xmlns:p14="http://schemas.microsoft.com/office/powerpoint/2010/main" val="323251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METODO (Fundamento)</a:t>
            </a:r>
            <a:endParaRPr lang="es-PE" dirty="0"/>
          </a:p>
        </p:txBody>
      </p:sp>
      <p:sp>
        <p:nvSpPr>
          <p:cNvPr id="3" name="Marcador de contenido 2"/>
          <p:cNvSpPr>
            <a:spLocks noGrp="1"/>
          </p:cNvSpPr>
          <p:nvPr>
            <p:ph idx="1"/>
          </p:nvPr>
        </p:nvSpPr>
        <p:spPr>
          <a:xfrm>
            <a:off x="838200" y="1404710"/>
            <a:ext cx="10515600" cy="2935061"/>
          </a:xfrm>
        </p:spPr>
        <p:txBody>
          <a:bodyPr/>
          <a:lstStyle/>
          <a:p>
            <a:pPr algn="just"/>
            <a:r>
              <a:rPr lang="es-PE" dirty="0" smtClean="0"/>
              <a:t>Como se les expreso en clases el método de la ciencia es el METODO CIENTIFICO. Para los fines del proyecto de investigación buscaremos fundamentar científicamente los procedimientos que utilizaremos para la medición de nuestras variables.</a:t>
            </a:r>
          </a:p>
          <a:p>
            <a:pPr algn="just"/>
            <a:r>
              <a:rPr lang="es-PE" dirty="0" smtClean="0"/>
              <a:t>El ejemplo fue el test rápido de VIH. Tenemos el Kit que es el instrumento, la forma de utilizarlo es la técnica y su fundamento o método es la </a:t>
            </a:r>
            <a:r>
              <a:rPr lang="es-PE" dirty="0" err="1" smtClean="0"/>
              <a:t>inmunocromatografía</a:t>
            </a:r>
            <a:r>
              <a:rPr lang="es-PE" dirty="0" smtClean="0"/>
              <a:t>.</a:t>
            </a:r>
          </a:p>
          <a:p>
            <a:pPr marL="0" indent="0" algn="just">
              <a:buNone/>
            </a:pPr>
            <a:endParaRPr lang="es-PE" dirty="0"/>
          </a:p>
          <a:p>
            <a:pPr marL="0" indent="0">
              <a:buNone/>
            </a:pPr>
            <a:endParaRPr lang="es-PE" dirty="0"/>
          </a:p>
        </p:txBody>
      </p:sp>
      <p:pic>
        <p:nvPicPr>
          <p:cNvPr id="4" name="Imagen 3"/>
          <p:cNvPicPr>
            <a:picLocks noChangeAspect="1"/>
          </p:cNvPicPr>
          <p:nvPr/>
        </p:nvPicPr>
        <p:blipFill>
          <a:blip r:embed="rId2"/>
          <a:stretch>
            <a:fillRect/>
          </a:stretch>
        </p:blipFill>
        <p:spPr>
          <a:xfrm>
            <a:off x="580571" y="4339771"/>
            <a:ext cx="2786743" cy="2165535"/>
          </a:xfrm>
          <a:prstGeom prst="rect">
            <a:avLst/>
          </a:prstGeom>
        </p:spPr>
      </p:pic>
      <p:pic>
        <p:nvPicPr>
          <p:cNvPr id="6" name="Imagen 5"/>
          <p:cNvPicPr>
            <a:picLocks noChangeAspect="1"/>
          </p:cNvPicPr>
          <p:nvPr/>
        </p:nvPicPr>
        <p:blipFill>
          <a:blip r:embed="rId3"/>
          <a:stretch>
            <a:fillRect/>
          </a:stretch>
        </p:blipFill>
        <p:spPr>
          <a:xfrm>
            <a:off x="6197600" y="4343626"/>
            <a:ext cx="5857875" cy="2514374"/>
          </a:xfrm>
          <a:prstGeom prst="rect">
            <a:avLst/>
          </a:prstGeom>
        </p:spPr>
      </p:pic>
      <p:pic>
        <p:nvPicPr>
          <p:cNvPr id="5" name="Imagen 4"/>
          <p:cNvPicPr>
            <a:picLocks noChangeAspect="1"/>
          </p:cNvPicPr>
          <p:nvPr/>
        </p:nvPicPr>
        <p:blipFill>
          <a:blip r:embed="rId4"/>
          <a:stretch>
            <a:fillRect/>
          </a:stretch>
        </p:blipFill>
        <p:spPr>
          <a:xfrm>
            <a:off x="3513601" y="4468565"/>
            <a:ext cx="2436112" cy="1907947"/>
          </a:xfrm>
          <a:prstGeom prst="rect">
            <a:avLst/>
          </a:prstGeom>
        </p:spPr>
      </p:pic>
    </p:spTree>
    <p:extLst>
      <p:ext uri="{BB962C8B-B14F-4D97-AF65-F5344CB8AC3E}">
        <p14:creationId xmlns:p14="http://schemas.microsoft.com/office/powerpoint/2010/main" val="535333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TECNICA (Procedimiento</a:t>
            </a:r>
            <a:r>
              <a:rPr lang="es-PE" dirty="0"/>
              <a:t>)</a:t>
            </a:r>
          </a:p>
        </p:txBody>
      </p:sp>
      <p:sp>
        <p:nvSpPr>
          <p:cNvPr id="3" name="Marcador de contenido 2"/>
          <p:cNvSpPr>
            <a:spLocks noGrp="1"/>
          </p:cNvSpPr>
          <p:nvPr>
            <p:ph idx="1"/>
          </p:nvPr>
        </p:nvSpPr>
        <p:spPr/>
        <p:txBody>
          <a:bodyPr/>
          <a:lstStyle/>
          <a:p>
            <a:pPr algn="just"/>
            <a:r>
              <a:rPr lang="es-PE" dirty="0" smtClean="0"/>
              <a:t>Es </a:t>
            </a:r>
            <a:r>
              <a:rPr lang="es-PE" dirty="0"/>
              <a:t>un procedimiento </a:t>
            </a:r>
            <a:r>
              <a:rPr lang="es-PE" dirty="0" err="1" smtClean="0"/>
              <a:t>especíﬁco</a:t>
            </a:r>
            <a:r>
              <a:rPr lang="es-PE" dirty="0" smtClean="0"/>
              <a:t> </a:t>
            </a:r>
            <a:r>
              <a:rPr lang="es-PE" dirty="0"/>
              <a:t>de actuación que permite recoger los datos necesarios de los indicadores con el propósito de lograr los objetivos y </a:t>
            </a:r>
            <a:r>
              <a:rPr lang="es-PE" dirty="0" err="1"/>
              <a:t>veriﬁcar</a:t>
            </a:r>
            <a:r>
              <a:rPr lang="es-PE" dirty="0"/>
              <a:t> las hipótesis</a:t>
            </a:r>
            <a:r>
              <a:rPr lang="es-PE" dirty="0" smtClean="0"/>
              <a:t>. Es </a:t>
            </a:r>
            <a:r>
              <a:rPr lang="es-PE" dirty="0"/>
              <a:t>importante no confundir el tipo de técnica con el tipo </a:t>
            </a:r>
            <a:r>
              <a:rPr lang="es-PE" dirty="0" smtClean="0"/>
              <a:t>de investigación</a:t>
            </a:r>
            <a:r>
              <a:rPr lang="es-PE" dirty="0"/>
              <a:t>. </a:t>
            </a:r>
          </a:p>
          <a:p>
            <a:pPr marL="0" indent="0">
              <a:buNone/>
            </a:pPr>
            <a:endParaRPr lang="es-PE" dirty="0"/>
          </a:p>
        </p:txBody>
      </p:sp>
    </p:spTree>
    <p:extLst>
      <p:ext uri="{BB962C8B-B14F-4D97-AF65-F5344CB8AC3E}">
        <p14:creationId xmlns:p14="http://schemas.microsoft.com/office/powerpoint/2010/main" val="3769230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868589"/>
          </a:xfrm>
        </p:spPr>
        <p:txBody>
          <a:bodyPr/>
          <a:lstStyle/>
          <a:p>
            <a:r>
              <a:rPr lang="es-PE" dirty="0" smtClean="0"/>
              <a:t>Tipo de técnicas</a:t>
            </a:r>
            <a:endParaRPr lang="es-PE" dirty="0"/>
          </a:p>
        </p:txBody>
      </p:sp>
      <p:sp>
        <p:nvSpPr>
          <p:cNvPr id="3" name="Marcador de contenido 2"/>
          <p:cNvSpPr>
            <a:spLocks noGrp="1"/>
          </p:cNvSpPr>
          <p:nvPr>
            <p:ph idx="1"/>
          </p:nvPr>
        </p:nvSpPr>
        <p:spPr>
          <a:xfrm>
            <a:off x="838200" y="1233714"/>
            <a:ext cx="10515600" cy="4943249"/>
          </a:xfrm>
        </p:spPr>
        <p:txBody>
          <a:bodyPr>
            <a:normAutofit fontScale="92500" lnSpcReduction="10000"/>
          </a:bodyPr>
          <a:lstStyle/>
          <a:p>
            <a:pPr algn="just"/>
            <a:r>
              <a:rPr lang="es-PE" b="1" dirty="0"/>
              <a:t>Observación documentada. </a:t>
            </a:r>
            <a:r>
              <a:rPr lang="es-PE" dirty="0"/>
              <a:t>Cuando se usan documentos para recoger o buscar la información</a:t>
            </a:r>
            <a:r>
              <a:rPr lang="es-PE" dirty="0" smtClean="0"/>
              <a:t>. </a:t>
            </a:r>
            <a:r>
              <a:rPr lang="es-PE" dirty="0"/>
              <a:t>Así; historia clínica, registro de altas, fallecimientos, admisión. </a:t>
            </a:r>
            <a:endParaRPr lang="es-PE" dirty="0" smtClean="0"/>
          </a:p>
          <a:p>
            <a:pPr algn="just"/>
            <a:r>
              <a:rPr lang="es-PE" b="1" dirty="0" smtClean="0"/>
              <a:t>Observación </a:t>
            </a:r>
            <a:r>
              <a:rPr lang="es-PE" b="1" dirty="0"/>
              <a:t>directa. </a:t>
            </a:r>
            <a:r>
              <a:rPr lang="es-PE" dirty="0"/>
              <a:t>Se realiza de forma directa puede </a:t>
            </a:r>
            <a:r>
              <a:rPr lang="es-PE" dirty="0" smtClean="0"/>
              <a:t>ser: </a:t>
            </a:r>
          </a:p>
          <a:p>
            <a:pPr marL="0" indent="0" algn="just">
              <a:buNone/>
            </a:pPr>
            <a:r>
              <a:rPr lang="es-PE" dirty="0"/>
              <a:t> </a:t>
            </a:r>
            <a:r>
              <a:rPr lang="es-PE" dirty="0" smtClean="0"/>
              <a:t>  - Observación simple: Diagnóstico, evaluación antropométrica.</a:t>
            </a:r>
          </a:p>
          <a:p>
            <a:pPr marL="0" indent="0" algn="just">
              <a:buNone/>
            </a:pPr>
            <a:r>
              <a:rPr lang="es-PE" dirty="0"/>
              <a:t> </a:t>
            </a:r>
            <a:r>
              <a:rPr lang="es-PE" dirty="0" smtClean="0"/>
              <a:t>  - Experimental</a:t>
            </a:r>
            <a:r>
              <a:rPr lang="es-PE" dirty="0"/>
              <a:t>: manipulación de la V. independiente.</a:t>
            </a:r>
          </a:p>
          <a:p>
            <a:pPr marL="0" indent="0" algn="just">
              <a:buNone/>
            </a:pPr>
            <a:r>
              <a:rPr lang="es-PE" dirty="0" smtClean="0"/>
              <a:t>   - Encuesta</a:t>
            </a:r>
            <a:r>
              <a:rPr lang="es-PE" dirty="0"/>
              <a:t>: El procedimiento en el cual se obtiene información de </a:t>
            </a:r>
            <a:r>
              <a:rPr lang="es-PE" dirty="0" smtClean="0"/>
              <a:t>los</a:t>
            </a:r>
          </a:p>
          <a:p>
            <a:pPr marL="0" indent="0" algn="just">
              <a:buNone/>
            </a:pPr>
            <a:r>
              <a:rPr lang="es-PE" dirty="0"/>
              <a:t> </a:t>
            </a:r>
            <a:r>
              <a:rPr lang="es-PE" dirty="0" smtClean="0"/>
              <a:t>          sujetos </a:t>
            </a:r>
            <a:r>
              <a:rPr lang="es-PE" dirty="0"/>
              <a:t>de estudio proporcionada por ellos </a:t>
            </a:r>
            <a:r>
              <a:rPr lang="es-PE" dirty="0" smtClean="0"/>
              <a:t>mismos con menor       	profundidad de la información suministrada.</a:t>
            </a:r>
            <a:endParaRPr lang="es-PE" dirty="0"/>
          </a:p>
          <a:p>
            <a:pPr marL="0" indent="0" algn="just">
              <a:buNone/>
            </a:pPr>
            <a:r>
              <a:rPr lang="es-PE" dirty="0" smtClean="0"/>
              <a:t>   - Entrevista: El procedimiento en el cual se obtiene información de los</a:t>
            </a:r>
          </a:p>
          <a:p>
            <a:pPr marL="0" indent="0" algn="just">
              <a:buNone/>
            </a:pPr>
            <a:r>
              <a:rPr lang="es-PE" dirty="0" smtClean="0"/>
              <a:t>           sujetos de estudio proporcionada por ellos mismos con mayor       	profundidad de la información suministrada.</a:t>
            </a:r>
          </a:p>
          <a:p>
            <a:pPr marL="0" indent="0">
              <a:buNone/>
            </a:pPr>
            <a:endParaRPr lang="es-PE" dirty="0"/>
          </a:p>
        </p:txBody>
      </p:sp>
    </p:spTree>
    <p:extLst>
      <p:ext uri="{BB962C8B-B14F-4D97-AF65-F5344CB8AC3E}">
        <p14:creationId xmlns:p14="http://schemas.microsoft.com/office/powerpoint/2010/main" val="3040419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INSTRUMENTOS</a:t>
            </a:r>
            <a:endParaRPr lang="es-PE" dirty="0"/>
          </a:p>
        </p:txBody>
      </p:sp>
      <p:sp>
        <p:nvSpPr>
          <p:cNvPr id="3" name="Marcador de contenido 2"/>
          <p:cNvSpPr>
            <a:spLocks noGrp="1"/>
          </p:cNvSpPr>
          <p:nvPr>
            <p:ph idx="1"/>
          </p:nvPr>
        </p:nvSpPr>
        <p:spPr/>
        <p:txBody>
          <a:bodyPr/>
          <a:lstStyle/>
          <a:p>
            <a:pPr algn="just"/>
            <a:r>
              <a:rPr lang="es-PE" dirty="0" smtClean="0"/>
              <a:t>Son </a:t>
            </a:r>
            <a:r>
              <a:rPr lang="es-PE" dirty="0"/>
              <a:t>los medios auxiliares y operativos de las técnicas, constituyen los mecanismos que usa el investigador para registrar y obtener la información. </a:t>
            </a:r>
          </a:p>
          <a:p>
            <a:pPr marL="0" indent="0">
              <a:buNone/>
            </a:pPr>
            <a:endParaRPr lang="es-PE" dirty="0"/>
          </a:p>
        </p:txBody>
      </p:sp>
    </p:spTree>
    <p:extLst>
      <p:ext uri="{BB962C8B-B14F-4D97-AF65-F5344CB8AC3E}">
        <p14:creationId xmlns:p14="http://schemas.microsoft.com/office/powerpoint/2010/main" val="680580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Tipos de instrumentos</a:t>
            </a:r>
            <a:endParaRPr lang="es-PE" dirty="0"/>
          </a:p>
        </p:txBody>
      </p:sp>
      <p:sp>
        <p:nvSpPr>
          <p:cNvPr id="3" name="Marcador de contenido 2"/>
          <p:cNvSpPr>
            <a:spLocks noGrp="1"/>
          </p:cNvSpPr>
          <p:nvPr>
            <p:ph sz="half" idx="1"/>
          </p:nvPr>
        </p:nvSpPr>
        <p:spPr>
          <a:xfrm>
            <a:off x="649513" y="1825625"/>
            <a:ext cx="5446487" cy="4351338"/>
          </a:xfrm>
        </p:spPr>
        <p:txBody>
          <a:bodyPr>
            <a:normAutofit/>
          </a:bodyPr>
          <a:lstStyle/>
          <a:p>
            <a:pPr marL="0" indent="0">
              <a:buNone/>
            </a:pPr>
            <a:r>
              <a:rPr lang="es-PE" dirty="0" smtClean="0"/>
              <a:t>l</a:t>
            </a:r>
            <a:r>
              <a:rPr lang="es-PE" dirty="0"/>
              <a:t>. I</a:t>
            </a:r>
            <a:r>
              <a:rPr lang="es-PE" dirty="0" smtClean="0"/>
              <a:t>nstrumentos documentales:</a:t>
            </a:r>
            <a:endParaRPr lang="es-PE" dirty="0"/>
          </a:p>
          <a:p>
            <a:r>
              <a:rPr lang="es-PE" dirty="0"/>
              <a:t>Historia clínica </a:t>
            </a:r>
          </a:p>
          <a:p>
            <a:r>
              <a:rPr lang="es-PE" dirty="0"/>
              <a:t>Ficha de registro de datos </a:t>
            </a:r>
          </a:p>
          <a:p>
            <a:r>
              <a:rPr lang="es-PE" dirty="0"/>
              <a:t>Ficha de observación experimental</a:t>
            </a:r>
          </a:p>
          <a:p>
            <a:r>
              <a:rPr lang="es-PE" dirty="0"/>
              <a:t>Fichas de control </a:t>
            </a:r>
          </a:p>
          <a:p>
            <a:r>
              <a:rPr lang="es-PE" dirty="0"/>
              <a:t>Formulario de preguntas </a:t>
            </a:r>
          </a:p>
          <a:p>
            <a:r>
              <a:rPr lang="es-PE" dirty="0"/>
              <a:t>Cédula de instrumentos </a:t>
            </a:r>
          </a:p>
          <a:p>
            <a:r>
              <a:rPr lang="es-PE" dirty="0"/>
              <a:t>Pruebas psicológicas</a:t>
            </a:r>
          </a:p>
          <a:p>
            <a:pPr marL="0" indent="0">
              <a:buNone/>
            </a:pPr>
            <a:endParaRPr lang="es-PE" dirty="0"/>
          </a:p>
        </p:txBody>
      </p:sp>
      <p:sp>
        <p:nvSpPr>
          <p:cNvPr id="4" name="Marcador de contenido 3"/>
          <p:cNvSpPr>
            <a:spLocks noGrp="1"/>
          </p:cNvSpPr>
          <p:nvPr>
            <p:ph sz="half" idx="2"/>
          </p:nvPr>
        </p:nvSpPr>
        <p:spPr/>
        <p:txBody>
          <a:bodyPr>
            <a:normAutofit/>
          </a:bodyPr>
          <a:lstStyle/>
          <a:p>
            <a:pPr marL="0" indent="0">
              <a:buNone/>
            </a:pPr>
            <a:r>
              <a:rPr lang="es-ES" dirty="0" smtClean="0"/>
              <a:t>II. Instrumentos mecánicos:</a:t>
            </a:r>
          </a:p>
          <a:p>
            <a:pPr lvl="1"/>
            <a:r>
              <a:rPr lang="es-ES" sz="2800" dirty="0" smtClean="0"/>
              <a:t>Aparatos </a:t>
            </a:r>
          </a:p>
          <a:p>
            <a:pPr lvl="1"/>
            <a:r>
              <a:rPr lang="es-ES" sz="2800" dirty="0" smtClean="0"/>
              <a:t>Equipos</a:t>
            </a:r>
          </a:p>
          <a:p>
            <a:pPr lvl="1"/>
            <a:r>
              <a:rPr lang="es-ES" sz="2800" dirty="0" smtClean="0"/>
              <a:t>Instrumentales</a:t>
            </a:r>
            <a:endParaRPr lang="es-PE" sz="2800" dirty="0"/>
          </a:p>
        </p:txBody>
      </p:sp>
    </p:spTree>
    <p:extLst>
      <p:ext uri="{BB962C8B-B14F-4D97-AF65-F5344CB8AC3E}">
        <p14:creationId xmlns:p14="http://schemas.microsoft.com/office/powerpoint/2010/main" val="627951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4583113" y="3794195"/>
            <a:ext cx="5184775" cy="707886"/>
          </a:xfrm>
          <a:prstGeom prst="rect">
            <a:avLst/>
          </a:prstGeom>
          <a:solidFill>
            <a:srgbClr val="00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 sz="2000" dirty="0"/>
              <a:t>INSTRUMENTOS NO </a:t>
            </a:r>
            <a:r>
              <a:rPr lang="es-ES" sz="2000" dirty="0" smtClean="0"/>
              <a:t>ESTRUCTURADOS (cuestionarios con preguntas abiertas)</a:t>
            </a:r>
            <a:endParaRPr lang="es-ES" sz="2000" dirty="0"/>
          </a:p>
        </p:txBody>
      </p:sp>
      <p:sp>
        <p:nvSpPr>
          <p:cNvPr id="173059" name="Text Box 3"/>
          <p:cNvSpPr txBox="1">
            <a:spLocks noChangeArrowheads="1"/>
          </p:cNvSpPr>
          <p:nvPr/>
        </p:nvSpPr>
        <p:spPr bwMode="auto">
          <a:xfrm>
            <a:off x="1919288" y="719139"/>
            <a:ext cx="8424862" cy="584775"/>
          </a:xfrm>
          <a:prstGeom prst="rect">
            <a:avLst/>
          </a:prstGeom>
          <a:solidFill>
            <a:schemeClr val="hlink"/>
          </a:solidFill>
          <a:ln>
            <a:noFill/>
          </a:ln>
          <a:effectLst>
            <a:outerShdw dist="35921" dir="2700000" algn="ctr" rotWithShape="0">
              <a:srgbClr val="FF00FF"/>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s-ES" sz="3200">
                <a:solidFill>
                  <a:schemeClr val="bg1"/>
                </a:solidFill>
              </a:rPr>
              <a:t>CLASES DE INSTRUMENTOS DOCUMENTALES</a:t>
            </a:r>
          </a:p>
        </p:txBody>
      </p:sp>
      <p:sp>
        <p:nvSpPr>
          <p:cNvPr id="173060" name="Text Box 4"/>
          <p:cNvSpPr txBox="1">
            <a:spLocks noChangeArrowheads="1"/>
          </p:cNvSpPr>
          <p:nvPr/>
        </p:nvSpPr>
        <p:spPr bwMode="auto">
          <a:xfrm>
            <a:off x="4583112" y="2427357"/>
            <a:ext cx="5184775" cy="707886"/>
          </a:xfrm>
          <a:prstGeom prst="rect">
            <a:avLst/>
          </a:prstGeom>
          <a:solidFill>
            <a:srgbClr val="00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s-ES" sz="2000" dirty="0"/>
              <a:t>INSTRUMENTOS </a:t>
            </a:r>
            <a:r>
              <a:rPr lang="es-ES" sz="2000" dirty="0" smtClean="0"/>
              <a:t>ESTRUCTURADOS (cuestionarios con preguntas cerradas)</a:t>
            </a:r>
            <a:endParaRPr lang="es-ES" sz="2000" dirty="0"/>
          </a:p>
        </p:txBody>
      </p:sp>
      <p:sp>
        <p:nvSpPr>
          <p:cNvPr id="173061" name="Freeform 5"/>
          <p:cNvSpPr>
            <a:spLocks/>
          </p:cNvSpPr>
          <p:nvPr/>
        </p:nvSpPr>
        <p:spPr bwMode="auto">
          <a:xfrm>
            <a:off x="3719514" y="1773238"/>
            <a:ext cx="720725" cy="1008062"/>
          </a:xfrm>
          <a:custGeom>
            <a:avLst/>
            <a:gdLst>
              <a:gd name="T0" fmla="*/ 0 w 635"/>
              <a:gd name="T1" fmla="*/ 0 h 635"/>
              <a:gd name="T2" fmla="*/ 0 w 635"/>
              <a:gd name="T3" fmla="*/ 635 h 635"/>
              <a:gd name="T4" fmla="*/ 635 w 635"/>
              <a:gd name="T5" fmla="*/ 635 h 635"/>
            </a:gdLst>
            <a:ahLst/>
            <a:cxnLst>
              <a:cxn ang="0">
                <a:pos x="T0" y="T1"/>
              </a:cxn>
              <a:cxn ang="0">
                <a:pos x="T2" y="T3"/>
              </a:cxn>
              <a:cxn ang="0">
                <a:pos x="T4" y="T5"/>
              </a:cxn>
            </a:cxnLst>
            <a:rect l="0" t="0" r="r" b="b"/>
            <a:pathLst>
              <a:path w="635" h="635">
                <a:moveTo>
                  <a:pt x="0" y="0"/>
                </a:moveTo>
                <a:lnTo>
                  <a:pt x="0" y="635"/>
                </a:lnTo>
                <a:lnTo>
                  <a:pt x="635" y="635"/>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173062" name="Freeform 6"/>
          <p:cNvSpPr>
            <a:spLocks/>
          </p:cNvSpPr>
          <p:nvPr/>
        </p:nvSpPr>
        <p:spPr bwMode="auto">
          <a:xfrm>
            <a:off x="3432176" y="1773238"/>
            <a:ext cx="1008063" cy="2374900"/>
          </a:xfrm>
          <a:custGeom>
            <a:avLst/>
            <a:gdLst>
              <a:gd name="T0" fmla="*/ 0 w 635"/>
              <a:gd name="T1" fmla="*/ 0 h 635"/>
              <a:gd name="T2" fmla="*/ 0 w 635"/>
              <a:gd name="T3" fmla="*/ 635 h 635"/>
              <a:gd name="T4" fmla="*/ 635 w 635"/>
              <a:gd name="T5" fmla="*/ 635 h 635"/>
            </a:gdLst>
            <a:ahLst/>
            <a:cxnLst>
              <a:cxn ang="0">
                <a:pos x="T0" y="T1"/>
              </a:cxn>
              <a:cxn ang="0">
                <a:pos x="T2" y="T3"/>
              </a:cxn>
              <a:cxn ang="0">
                <a:pos x="T4" y="T5"/>
              </a:cxn>
            </a:cxnLst>
            <a:rect l="0" t="0" r="r" b="b"/>
            <a:pathLst>
              <a:path w="635" h="635">
                <a:moveTo>
                  <a:pt x="0" y="0"/>
                </a:moveTo>
                <a:lnTo>
                  <a:pt x="0" y="635"/>
                </a:lnTo>
                <a:lnTo>
                  <a:pt x="635" y="635"/>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Tree>
    <p:extLst>
      <p:ext uri="{BB962C8B-B14F-4D97-AF65-F5344CB8AC3E}">
        <p14:creationId xmlns:p14="http://schemas.microsoft.com/office/powerpoint/2010/main" val="3410131077"/>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3058"/>
                                        </p:tgtEl>
                                        <p:attrNameLst>
                                          <p:attrName>style.visibility</p:attrName>
                                        </p:attrNameLst>
                                      </p:cBhvr>
                                      <p:to>
                                        <p:strVal val="visible"/>
                                      </p:to>
                                    </p:set>
                                    <p:animEffect transition="in" filter="blinds(horizontal)">
                                      <p:cBhvr>
                                        <p:cTn id="7" dur="500"/>
                                        <p:tgtEl>
                                          <p:spTgt spid="17305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73059"/>
                                        </p:tgtEl>
                                        <p:attrNameLst>
                                          <p:attrName>style.visibility</p:attrName>
                                        </p:attrNameLst>
                                      </p:cBhvr>
                                      <p:to>
                                        <p:strVal val="visible"/>
                                      </p:to>
                                    </p:set>
                                    <p:animEffect transition="in" filter="blinds(horizontal)">
                                      <p:cBhvr>
                                        <p:cTn id="10" dur="500"/>
                                        <p:tgtEl>
                                          <p:spTgt spid="17305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73061"/>
                                        </p:tgtEl>
                                        <p:attrNameLst>
                                          <p:attrName>style.visibility</p:attrName>
                                        </p:attrNameLst>
                                      </p:cBhvr>
                                      <p:to>
                                        <p:strVal val="visible"/>
                                      </p:to>
                                    </p:set>
                                    <p:animEffect transition="in" filter="blinds(horizontal)">
                                      <p:cBhvr>
                                        <p:cTn id="13" dur="500"/>
                                        <p:tgtEl>
                                          <p:spTgt spid="17306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3060"/>
                                        </p:tgtEl>
                                        <p:attrNameLst>
                                          <p:attrName>style.visibility</p:attrName>
                                        </p:attrNameLst>
                                      </p:cBhvr>
                                      <p:to>
                                        <p:strVal val="visible"/>
                                      </p:to>
                                    </p:set>
                                    <p:animEffect transition="in" filter="blinds(horizontal)">
                                      <p:cBhvr>
                                        <p:cTn id="18" dur="500"/>
                                        <p:tgtEl>
                                          <p:spTgt spid="173060"/>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73062"/>
                                        </p:tgtEl>
                                        <p:attrNameLst>
                                          <p:attrName>style.visibility</p:attrName>
                                        </p:attrNameLst>
                                      </p:cBhvr>
                                      <p:to>
                                        <p:strVal val="visible"/>
                                      </p:to>
                                    </p:set>
                                    <p:animEffect transition="in" filter="blinds(horizontal)">
                                      <p:cBhvr>
                                        <p:cTn id="21" dur="500"/>
                                        <p:tgtEl>
                                          <p:spTgt spid="173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animBg="1"/>
      <p:bldP spid="173059" grpId="0" animBg="1"/>
      <p:bldP spid="173060" grpId="0" animBg="1"/>
      <p:bldP spid="173061" grpId="0" animBg="1"/>
      <p:bldP spid="173062"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244</TotalTime>
  <Words>645</Words>
  <Application>Microsoft Office PowerPoint</Application>
  <PresentationFormat>Panorámica</PresentationFormat>
  <Paragraphs>236</Paragraphs>
  <Slides>12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12</vt:i4>
      </vt:variant>
    </vt:vector>
  </HeadingPairs>
  <TitlesOfParts>
    <vt:vector size="20" baseType="lpstr">
      <vt:lpstr>Arial</vt:lpstr>
      <vt:lpstr>Arial Black</vt:lpstr>
      <vt:lpstr>Calibri</vt:lpstr>
      <vt:lpstr>Calibri Light</vt:lpstr>
      <vt:lpstr>Tahoma</vt:lpstr>
      <vt:lpstr>Times New Roman</vt:lpstr>
      <vt:lpstr>Wingdings</vt:lpstr>
      <vt:lpstr>Tema de Office</vt:lpstr>
      <vt:lpstr>UNIVERSIDAD NACIONAL JORGE BASADRE GROHMANN</vt:lpstr>
      <vt:lpstr>Presentación de PowerPoint</vt:lpstr>
      <vt:lpstr>METODO (Fundamento)</vt:lpstr>
      <vt:lpstr>METODO (Fundamento)</vt:lpstr>
      <vt:lpstr>TECNICA (Procedimiento)</vt:lpstr>
      <vt:lpstr>Tipo de técnicas</vt:lpstr>
      <vt:lpstr>INSTRUMENTOS</vt:lpstr>
      <vt:lpstr>Tipos de instrumentos</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JORGE BASADRE GROHMANN</dc:title>
  <dc:creator>ALBERTO</dc:creator>
  <cp:lastModifiedBy>ALBERTO</cp:lastModifiedBy>
  <cp:revision>21</cp:revision>
  <dcterms:created xsi:type="dcterms:W3CDTF">2018-04-22T10:26:57Z</dcterms:created>
  <dcterms:modified xsi:type="dcterms:W3CDTF">2018-04-28T20:42:16Z</dcterms:modified>
</cp:coreProperties>
</file>