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1"/>
  </p:notesMasterIdLst>
  <p:sldIdLst>
    <p:sldId id="257" r:id="rId2"/>
    <p:sldId id="286" r:id="rId3"/>
    <p:sldId id="287" r:id="rId4"/>
    <p:sldId id="288" r:id="rId5"/>
    <p:sldId id="258" r:id="rId6"/>
    <p:sldId id="259" r:id="rId7"/>
    <p:sldId id="279" r:id="rId8"/>
    <p:sldId id="280" r:id="rId9"/>
    <p:sldId id="281" r:id="rId10"/>
    <p:sldId id="284" r:id="rId11"/>
    <p:sldId id="282" r:id="rId12"/>
    <p:sldId id="285" r:id="rId13"/>
    <p:sldId id="283"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Lst>
  <p:sldSz cx="9144000" cy="6858000" type="screen4x3"/>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1596"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D3C43B-80AA-462A-8344-3EDD57EF2490}" type="datetimeFigureOut">
              <a:rPr lang="es-ES_tradnl" smtClean="0"/>
              <a:pPr/>
              <a:t>20/04/2018</a:t>
            </a:fld>
            <a:endParaRPr lang="es-ES_tradnl"/>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_tradnl"/>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79F0A2-AEB1-49D7-95FC-6361FEFA7A7D}" type="slidenum">
              <a:rPr lang="es-ES_tradnl" smtClean="0"/>
              <a:pPr/>
              <a:t>‹Nº›</a:t>
            </a:fld>
            <a:endParaRPr lang="es-ES_tradnl"/>
          </a:p>
        </p:txBody>
      </p:sp>
    </p:spTree>
    <p:extLst>
      <p:ext uri="{BB962C8B-B14F-4D97-AF65-F5344CB8AC3E}">
        <p14:creationId xmlns:p14="http://schemas.microsoft.com/office/powerpoint/2010/main" val="2081394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hangingPunct="1"/>
            <a:fld id="{33CF6192-790F-4464-AB89-C95B306E1DF8}" type="slidenum">
              <a:rPr lang="es-ES" altLang="es-ES_tradnl">
                <a:solidFill>
                  <a:prstClr val="black"/>
                </a:solidFill>
                <a:latin typeface="Arial" charset="0"/>
              </a:rPr>
              <a:pPr eaLnBrk="1" hangingPunct="1"/>
              <a:t>17</a:t>
            </a:fld>
            <a:endParaRPr lang="es-ES" altLang="es-ES_tradnl">
              <a:solidFill>
                <a:prstClr val="black"/>
              </a:solidFill>
              <a:latin typeface="Arial" charset="0"/>
            </a:endParaRPr>
          </a:p>
        </p:txBody>
      </p:sp>
      <p:sp>
        <p:nvSpPr>
          <p:cNvPr id="53251" name="1 Marcador de imagen de diapositiva"/>
          <p:cNvSpPr>
            <a:spLocks noGrp="1" noRot="1" noChangeAspect="1" noTextEdit="1"/>
          </p:cNvSpPr>
          <p:nvPr>
            <p:ph type="sldImg"/>
          </p:nvPr>
        </p:nvSpPr>
        <p:spPr>
          <a:ln/>
        </p:spPr>
      </p:sp>
      <p:sp>
        <p:nvSpPr>
          <p:cNvPr id="53252" name="2 Marcador de notas"/>
          <p:cNvSpPr>
            <a:spLocks noGrp="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p>
            <a:pPr eaLnBrk="1" hangingPunct="1"/>
            <a:endParaRPr lang="en-US" altLang="es-ES_tradnl" smtClean="0"/>
          </a:p>
        </p:txBody>
      </p:sp>
      <p:sp>
        <p:nvSpPr>
          <p:cNvPr id="53253" name="3 Marcador de número de diapositiva"/>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r" eaLnBrk="1" fontAlgn="base" hangingPunct="1">
              <a:spcBef>
                <a:spcPct val="0"/>
              </a:spcBef>
              <a:spcAft>
                <a:spcPct val="0"/>
              </a:spcAft>
            </a:pPr>
            <a:fld id="{EA8D1F4F-2C74-458C-A3C8-3E659BC6FD5E}" type="slidenum">
              <a:rPr lang="en-US" altLang="es-ES_tradnl" sz="1200">
                <a:solidFill>
                  <a:prstClr val="black"/>
                </a:solidFill>
                <a:latin typeface="Times New Roman" pitchFamily="18" charset="0"/>
              </a:rPr>
              <a:pPr algn="r" eaLnBrk="1" fontAlgn="base" hangingPunct="1">
                <a:spcBef>
                  <a:spcPct val="0"/>
                </a:spcBef>
                <a:spcAft>
                  <a:spcPct val="0"/>
                </a:spcAft>
              </a:pPr>
              <a:t>17</a:t>
            </a:fld>
            <a:endParaRPr lang="en-US" altLang="es-ES_tradnl" sz="1200">
              <a:solidFill>
                <a:prstClr val="black"/>
              </a:solidFill>
              <a:latin typeface="Times New Roman" pitchFamily="18" charset="0"/>
            </a:endParaRPr>
          </a:p>
        </p:txBody>
      </p:sp>
    </p:spTree>
    <p:extLst>
      <p:ext uri="{BB962C8B-B14F-4D97-AF65-F5344CB8AC3E}">
        <p14:creationId xmlns:p14="http://schemas.microsoft.com/office/powerpoint/2010/main" val="419552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hangingPunct="1"/>
            <a:fld id="{91AFA8EB-2BEB-4ED6-84E8-3A643A265CFB}" type="slidenum">
              <a:rPr lang="es-ES" altLang="es-ES_tradnl">
                <a:solidFill>
                  <a:prstClr val="black"/>
                </a:solidFill>
                <a:latin typeface="Arial" charset="0"/>
              </a:rPr>
              <a:pPr eaLnBrk="1" hangingPunct="1"/>
              <a:t>18</a:t>
            </a:fld>
            <a:endParaRPr lang="es-ES" altLang="es-ES_tradnl">
              <a:solidFill>
                <a:prstClr val="black"/>
              </a:solidFill>
              <a:latin typeface="Arial" charset="0"/>
            </a:endParaRPr>
          </a:p>
        </p:txBody>
      </p:sp>
      <p:sp>
        <p:nvSpPr>
          <p:cNvPr id="54275" name="1 Marcador de imagen de diapositiva"/>
          <p:cNvSpPr>
            <a:spLocks noGrp="1" noRot="1" noChangeAspect="1" noTextEdit="1"/>
          </p:cNvSpPr>
          <p:nvPr>
            <p:ph type="sldImg"/>
          </p:nvPr>
        </p:nvSpPr>
        <p:spPr>
          <a:ln/>
        </p:spPr>
      </p:sp>
      <p:sp>
        <p:nvSpPr>
          <p:cNvPr id="54276" name="2 Marcador de notas"/>
          <p:cNvSpPr>
            <a:spLocks noGrp="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p>
            <a:pPr eaLnBrk="1" hangingPunct="1"/>
            <a:endParaRPr lang="en-US" altLang="es-ES_tradnl" smtClean="0"/>
          </a:p>
        </p:txBody>
      </p:sp>
      <p:sp>
        <p:nvSpPr>
          <p:cNvPr id="54277" name="3 Marcador de número de diapositiva"/>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r" eaLnBrk="1" fontAlgn="base" hangingPunct="1">
              <a:spcBef>
                <a:spcPct val="0"/>
              </a:spcBef>
              <a:spcAft>
                <a:spcPct val="0"/>
              </a:spcAft>
            </a:pPr>
            <a:fld id="{910D48F4-F2B4-4D2C-BE48-C60E933DF1FE}" type="slidenum">
              <a:rPr lang="en-US" altLang="es-ES_tradnl" sz="1200">
                <a:solidFill>
                  <a:prstClr val="black"/>
                </a:solidFill>
                <a:latin typeface="Times New Roman" pitchFamily="18" charset="0"/>
              </a:rPr>
              <a:pPr algn="r" eaLnBrk="1" fontAlgn="base" hangingPunct="1">
                <a:spcBef>
                  <a:spcPct val="0"/>
                </a:spcBef>
                <a:spcAft>
                  <a:spcPct val="0"/>
                </a:spcAft>
              </a:pPr>
              <a:t>18</a:t>
            </a:fld>
            <a:endParaRPr lang="en-US" altLang="es-ES_tradnl" sz="1200">
              <a:solidFill>
                <a:prstClr val="black"/>
              </a:solidFill>
              <a:latin typeface="Times New Roman" pitchFamily="18" charset="0"/>
            </a:endParaRPr>
          </a:p>
        </p:txBody>
      </p:sp>
    </p:spTree>
    <p:extLst>
      <p:ext uri="{BB962C8B-B14F-4D97-AF65-F5344CB8AC3E}">
        <p14:creationId xmlns:p14="http://schemas.microsoft.com/office/powerpoint/2010/main" val="22432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hangingPunct="1"/>
            <a:fld id="{F1CA790E-1282-44E2-9D05-048B55DAA4DE}" type="slidenum">
              <a:rPr lang="es-ES" altLang="es-ES_tradnl">
                <a:solidFill>
                  <a:prstClr val="black"/>
                </a:solidFill>
                <a:latin typeface="Arial" charset="0"/>
              </a:rPr>
              <a:pPr eaLnBrk="1" hangingPunct="1"/>
              <a:t>19</a:t>
            </a:fld>
            <a:endParaRPr lang="es-ES" altLang="es-ES_tradnl">
              <a:solidFill>
                <a:prstClr val="black"/>
              </a:solidFill>
              <a:latin typeface="Arial" charset="0"/>
            </a:endParaRPr>
          </a:p>
        </p:txBody>
      </p:sp>
      <p:sp>
        <p:nvSpPr>
          <p:cNvPr id="55299" name="1 Marcador de imagen de diapositiva"/>
          <p:cNvSpPr>
            <a:spLocks noGrp="1" noRot="1" noChangeAspect="1" noTextEdit="1"/>
          </p:cNvSpPr>
          <p:nvPr>
            <p:ph type="sldImg"/>
          </p:nvPr>
        </p:nvSpPr>
        <p:spPr>
          <a:ln/>
        </p:spPr>
      </p:sp>
      <p:sp>
        <p:nvSpPr>
          <p:cNvPr id="55300" name="2 Marcador de notas"/>
          <p:cNvSpPr>
            <a:spLocks noGrp="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p>
            <a:pPr eaLnBrk="1" hangingPunct="1"/>
            <a:endParaRPr lang="en-US" altLang="es-ES_tradnl" smtClean="0"/>
          </a:p>
        </p:txBody>
      </p:sp>
      <p:sp>
        <p:nvSpPr>
          <p:cNvPr id="55301" name="3 Marcador de número de diapositiva"/>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r" eaLnBrk="1" fontAlgn="base" hangingPunct="1">
              <a:spcBef>
                <a:spcPct val="0"/>
              </a:spcBef>
              <a:spcAft>
                <a:spcPct val="0"/>
              </a:spcAft>
            </a:pPr>
            <a:fld id="{6C6F6B0E-474D-4E68-80F4-4CE41B6534BA}" type="slidenum">
              <a:rPr lang="en-US" altLang="es-ES_tradnl" sz="1200">
                <a:solidFill>
                  <a:prstClr val="black"/>
                </a:solidFill>
                <a:latin typeface="Times New Roman" pitchFamily="18" charset="0"/>
              </a:rPr>
              <a:pPr algn="r" eaLnBrk="1" fontAlgn="base" hangingPunct="1">
                <a:spcBef>
                  <a:spcPct val="0"/>
                </a:spcBef>
                <a:spcAft>
                  <a:spcPct val="0"/>
                </a:spcAft>
              </a:pPr>
              <a:t>19</a:t>
            </a:fld>
            <a:endParaRPr lang="en-US" altLang="es-ES_tradnl" sz="1200">
              <a:solidFill>
                <a:prstClr val="black"/>
              </a:solidFill>
              <a:latin typeface="Times New Roman" pitchFamily="18" charset="0"/>
            </a:endParaRPr>
          </a:p>
        </p:txBody>
      </p:sp>
    </p:spTree>
    <p:extLst>
      <p:ext uri="{BB962C8B-B14F-4D97-AF65-F5344CB8AC3E}">
        <p14:creationId xmlns:p14="http://schemas.microsoft.com/office/powerpoint/2010/main" val="547220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hangingPunct="1"/>
            <a:fld id="{C18FC17A-2DE8-4C68-8F94-79771B10A362}" type="slidenum">
              <a:rPr lang="es-ES" altLang="es-ES_tradnl">
                <a:solidFill>
                  <a:prstClr val="black"/>
                </a:solidFill>
                <a:latin typeface="Arial" charset="0"/>
              </a:rPr>
              <a:pPr eaLnBrk="1" hangingPunct="1"/>
              <a:t>29</a:t>
            </a:fld>
            <a:endParaRPr lang="es-ES" altLang="es-ES_tradnl">
              <a:solidFill>
                <a:prstClr val="black"/>
              </a:solidFill>
              <a:latin typeface="Arial"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_tradnl" altLang="es-ES_tradnl" smtClean="0"/>
          </a:p>
        </p:txBody>
      </p:sp>
    </p:spTree>
    <p:extLst>
      <p:ext uri="{BB962C8B-B14F-4D97-AF65-F5344CB8AC3E}">
        <p14:creationId xmlns:p14="http://schemas.microsoft.com/office/powerpoint/2010/main" val="3927951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hangingPunct="1"/>
            <a:fld id="{9015C678-EE51-45FF-9B9A-EF615F98F468}" type="slidenum">
              <a:rPr lang="es-ES" altLang="es-ES_tradnl">
                <a:solidFill>
                  <a:prstClr val="black"/>
                </a:solidFill>
                <a:latin typeface="Arial" charset="0"/>
              </a:rPr>
              <a:pPr eaLnBrk="1" hangingPunct="1"/>
              <a:t>30</a:t>
            </a:fld>
            <a:endParaRPr lang="es-ES" altLang="es-ES_tradnl">
              <a:solidFill>
                <a:prstClr val="black"/>
              </a:solidFill>
              <a:latin typeface="Arial"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_tradnl" altLang="es-ES_tradnl" smtClean="0"/>
          </a:p>
        </p:txBody>
      </p:sp>
    </p:spTree>
    <p:extLst>
      <p:ext uri="{BB962C8B-B14F-4D97-AF65-F5344CB8AC3E}">
        <p14:creationId xmlns:p14="http://schemas.microsoft.com/office/powerpoint/2010/main" val="2642614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r" eaLnBrk="1" fontAlgn="base" hangingPunct="1">
              <a:spcBef>
                <a:spcPct val="0"/>
              </a:spcBef>
              <a:spcAft>
                <a:spcPct val="0"/>
              </a:spcAft>
            </a:pPr>
            <a:fld id="{49A47D86-3A7E-4F5E-B9A4-66AEF07DC767}" type="slidenum">
              <a:rPr lang="es-ES" altLang="es-ES_tradnl" sz="1200">
                <a:solidFill>
                  <a:prstClr val="black"/>
                </a:solidFill>
                <a:latin typeface="Arial" charset="0"/>
              </a:rPr>
              <a:pPr algn="r" eaLnBrk="1" fontAlgn="base" hangingPunct="1">
                <a:spcBef>
                  <a:spcPct val="0"/>
                </a:spcBef>
                <a:spcAft>
                  <a:spcPct val="0"/>
                </a:spcAft>
              </a:pPr>
              <a:t>31</a:t>
            </a:fld>
            <a:endParaRPr lang="es-ES" altLang="es-ES_tradnl" sz="1200">
              <a:solidFill>
                <a:prstClr val="black"/>
              </a:solidFill>
              <a:latin typeface="Arial"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_tradnl" altLang="es-ES_tradnl" smtClean="0"/>
          </a:p>
        </p:txBody>
      </p:sp>
    </p:spTree>
    <p:extLst>
      <p:ext uri="{BB962C8B-B14F-4D97-AF65-F5344CB8AC3E}">
        <p14:creationId xmlns:p14="http://schemas.microsoft.com/office/powerpoint/2010/main" val="1656424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hangingPunct="1"/>
            <a:fld id="{5D327967-C036-4E72-846D-3BD46AC0D0CA}" type="slidenum">
              <a:rPr lang="es-ES" altLang="es-ES_tradnl">
                <a:solidFill>
                  <a:prstClr val="black"/>
                </a:solidFill>
                <a:latin typeface="Arial" charset="0"/>
              </a:rPr>
              <a:pPr eaLnBrk="1" hangingPunct="1"/>
              <a:t>32</a:t>
            </a:fld>
            <a:endParaRPr lang="es-ES" altLang="es-ES_tradnl">
              <a:solidFill>
                <a:prstClr val="black"/>
              </a:solidFill>
              <a:latin typeface="Arial"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_tradnl" altLang="es-ES_tradnl" smtClean="0"/>
          </a:p>
        </p:txBody>
      </p:sp>
    </p:spTree>
    <p:extLst>
      <p:ext uri="{BB962C8B-B14F-4D97-AF65-F5344CB8AC3E}">
        <p14:creationId xmlns:p14="http://schemas.microsoft.com/office/powerpoint/2010/main" val="2209091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w="9525">
            <a:noFill/>
            <a:round/>
            <a:headEnd/>
            <a:tailEnd/>
          </a:ln>
        </p:spPr>
        <p:txBody>
          <a:bodyPr/>
          <a:lstStyle/>
          <a:p>
            <a:pPr fontAlgn="base">
              <a:spcBef>
                <a:spcPct val="0"/>
              </a:spcBef>
              <a:spcAft>
                <a:spcPct val="0"/>
              </a:spcAft>
              <a:defRPr/>
            </a:pPr>
            <a:endParaRPr lang="es-ES">
              <a:solidFill>
                <a:srgbClr val="FFFFFF"/>
              </a:solidFill>
            </a:endParaRPr>
          </a:p>
        </p:txBody>
      </p:sp>
      <p:sp>
        <p:nvSpPr>
          <p:cNvPr id="32770"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r>
              <a:rPr lang="es-ES"/>
              <a:t>Haga clic para cambiar el estilo de título	</a:t>
            </a:r>
          </a:p>
        </p:txBody>
      </p:sp>
      <p:sp>
        <p:nvSpPr>
          <p:cNvPr id="32771"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s-ES"/>
              <a:t>Haga clic para modificar el estilo de subtítulo del patrón</a:t>
            </a:r>
          </a:p>
        </p:txBody>
      </p:sp>
      <p:sp>
        <p:nvSpPr>
          <p:cNvPr id="5" name="Rectangle 5"/>
          <p:cNvSpPr>
            <a:spLocks noGrp="1" noChangeArrowheads="1"/>
          </p:cNvSpPr>
          <p:nvPr>
            <p:ph type="ftr" sz="quarter" idx="10"/>
          </p:nvPr>
        </p:nvSpPr>
        <p:spPr/>
        <p:txBody>
          <a:bodyPr/>
          <a:lstStyle>
            <a:lvl1pPr>
              <a:defRPr/>
            </a:lvl1pPr>
          </a:lstStyle>
          <a:p>
            <a:pPr>
              <a:defRPr/>
            </a:pPr>
            <a:r>
              <a:rPr lang="es-ES">
                <a:solidFill>
                  <a:srgbClr val="FFFFFF"/>
                </a:solidFill>
              </a:rPr>
              <a:t>Dr. Alberto Cáceres Huambo</a:t>
            </a:r>
          </a:p>
        </p:txBody>
      </p:sp>
      <p:sp>
        <p:nvSpPr>
          <p:cNvPr id="6" name="Rectangle 6"/>
          <p:cNvSpPr>
            <a:spLocks noGrp="1" noChangeArrowheads="1"/>
          </p:cNvSpPr>
          <p:nvPr>
            <p:ph type="sldNum" sz="quarter" idx="11"/>
          </p:nvPr>
        </p:nvSpPr>
        <p:spPr/>
        <p:txBody>
          <a:bodyPr/>
          <a:lstStyle>
            <a:lvl1pPr>
              <a:defRPr/>
            </a:lvl1pPr>
          </a:lstStyle>
          <a:p>
            <a:pPr>
              <a:defRPr/>
            </a:pPr>
            <a:fld id="{06C2D58E-F4B9-402A-8BDC-021121E8EB4F}" type="slidenum">
              <a:rPr lang="es-ES">
                <a:solidFill>
                  <a:srgbClr val="FFFFFF"/>
                </a:solidFill>
              </a:rPr>
              <a:pPr>
                <a:defRPr/>
              </a:pPr>
              <a:t>‹Nº›</a:t>
            </a:fld>
            <a:endParaRPr lang="es-ES">
              <a:solidFill>
                <a:srgbClr val="FFFFFF"/>
              </a:solidFill>
            </a:endParaRPr>
          </a:p>
        </p:txBody>
      </p:sp>
      <p:sp>
        <p:nvSpPr>
          <p:cNvPr id="7" name="Rectangle 7"/>
          <p:cNvSpPr>
            <a:spLocks noGrp="1" noChangeArrowheads="1"/>
          </p:cNvSpPr>
          <p:nvPr>
            <p:ph type="dt" sz="quarter" idx="12"/>
          </p:nvPr>
        </p:nvSpPr>
        <p:spPr/>
        <p:txBody>
          <a:bodyPr/>
          <a:lstStyle>
            <a:lvl1pPr>
              <a:defRPr/>
            </a:lvl1pPr>
          </a:lstStyle>
          <a:p>
            <a:pPr>
              <a:defRPr/>
            </a:pPr>
            <a:fld id="{86A876A1-A1B4-4E12-99D5-3E00AD28359C}" type="datetime1">
              <a:rPr lang="es-ES">
                <a:solidFill>
                  <a:srgbClr val="FFFFFF"/>
                </a:solidFill>
              </a:rPr>
              <a:pPr>
                <a:defRPr/>
              </a:pPr>
              <a:t>20/04/2018</a:t>
            </a:fld>
            <a:endParaRPr lang="es-ES">
              <a:solidFill>
                <a:srgbClr val="FFFFFF"/>
              </a:solidFill>
            </a:endParaRPr>
          </a:p>
        </p:txBody>
      </p:sp>
    </p:spTree>
    <p:extLst>
      <p:ext uri="{BB962C8B-B14F-4D97-AF65-F5344CB8AC3E}">
        <p14:creationId xmlns:p14="http://schemas.microsoft.com/office/powerpoint/2010/main" val="3695902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fld id="{39A153C6-BFA8-446B-A541-A4877D27289B}" type="datetime1">
              <a:rPr lang="es-ES">
                <a:solidFill>
                  <a:srgbClr val="FFFFFF"/>
                </a:solidFill>
              </a:rPr>
              <a:pPr>
                <a:defRPr/>
              </a:pPr>
              <a:t>20/04/2018</a:t>
            </a:fld>
            <a:endParaRPr lang="es-E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s-ES">
                <a:solidFill>
                  <a:srgbClr val="FFFFFF"/>
                </a:solidFill>
              </a:rPr>
              <a:t>Dr. Alberto Cáceres Huambo</a:t>
            </a:r>
          </a:p>
        </p:txBody>
      </p:sp>
      <p:sp>
        <p:nvSpPr>
          <p:cNvPr id="6" name="Rectangle 6"/>
          <p:cNvSpPr>
            <a:spLocks noGrp="1" noChangeArrowheads="1"/>
          </p:cNvSpPr>
          <p:nvPr>
            <p:ph type="sldNum" sz="quarter" idx="12"/>
          </p:nvPr>
        </p:nvSpPr>
        <p:spPr>
          <a:ln/>
        </p:spPr>
        <p:txBody>
          <a:bodyPr/>
          <a:lstStyle>
            <a:lvl1pPr>
              <a:defRPr/>
            </a:lvl1pPr>
          </a:lstStyle>
          <a:p>
            <a:pPr>
              <a:defRPr/>
            </a:pPr>
            <a:fld id="{D950CCD0-1ACF-4DB4-BD25-B0A454B1F3E8}"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val="1805925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92100"/>
            <a:ext cx="2057400" cy="57277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92100"/>
            <a:ext cx="6019800" cy="57277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fld id="{A5FD1DB7-40B7-4F99-8825-5D0A45184ABC}" type="datetime1">
              <a:rPr lang="es-ES">
                <a:solidFill>
                  <a:srgbClr val="FFFFFF"/>
                </a:solidFill>
              </a:rPr>
              <a:pPr>
                <a:defRPr/>
              </a:pPr>
              <a:t>20/04/2018</a:t>
            </a:fld>
            <a:endParaRPr lang="es-E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s-ES">
                <a:solidFill>
                  <a:srgbClr val="FFFFFF"/>
                </a:solidFill>
              </a:rPr>
              <a:t>Dr. Alberto Cáceres Huambo</a:t>
            </a:r>
          </a:p>
        </p:txBody>
      </p:sp>
      <p:sp>
        <p:nvSpPr>
          <p:cNvPr id="6" name="Rectangle 6"/>
          <p:cNvSpPr>
            <a:spLocks noGrp="1" noChangeArrowheads="1"/>
          </p:cNvSpPr>
          <p:nvPr>
            <p:ph type="sldNum" sz="quarter" idx="12"/>
          </p:nvPr>
        </p:nvSpPr>
        <p:spPr>
          <a:ln/>
        </p:spPr>
        <p:txBody>
          <a:bodyPr/>
          <a:lstStyle>
            <a:lvl1pPr>
              <a:defRPr/>
            </a:lvl1pPr>
          </a:lstStyle>
          <a:p>
            <a:pPr>
              <a:defRPr/>
            </a:pPr>
            <a:fld id="{4087491B-942F-4CCD-B569-B6B2AA9E9BA0}"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val="272858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92100"/>
            <a:ext cx="8229600" cy="57277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Rectangle 4"/>
          <p:cNvSpPr>
            <a:spLocks noGrp="1" noChangeArrowheads="1"/>
          </p:cNvSpPr>
          <p:nvPr>
            <p:ph type="dt" sz="half" idx="10"/>
          </p:nvPr>
        </p:nvSpPr>
        <p:spPr>
          <a:ln/>
        </p:spPr>
        <p:txBody>
          <a:bodyPr/>
          <a:lstStyle>
            <a:lvl1pPr>
              <a:defRPr/>
            </a:lvl1pPr>
          </a:lstStyle>
          <a:p>
            <a:pPr>
              <a:defRPr/>
            </a:pPr>
            <a:fld id="{6A004D1D-7A80-4A40-9F54-07317288592A}" type="datetime1">
              <a:rPr lang="es-ES">
                <a:solidFill>
                  <a:srgbClr val="FFFFFF"/>
                </a:solidFill>
              </a:rPr>
              <a:pPr>
                <a:defRPr/>
              </a:pPr>
              <a:t>20/04/2018</a:t>
            </a:fld>
            <a:endParaRPr lang="es-ES">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es-ES">
                <a:solidFill>
                  <a:srgbClr val="FFFFFF"/>
                </a:solidFill>
              </a:rPr>
              <a:t>Dr. Alberto Cáceres Huambo</a:t>
            </a:r>
          </a:p>
        </p:txBody>
      </p:sp>
      <p:sp>
        <p:nvSpPr>
          <p:cNvPr id="5" name="Rectangle 6"/>
          <p:cNvSpPr>
            <a:spLocks noGrp="1" noChangeArrowheads="1"/>
          </p:cNvSpPr>
          <p:nvPr>
            <p:ph type="sldNum" sz="quarter" idx="12"/>
          </p:nvPr>
        </p:nvSpPr>
        <p:spPr>
          <a:ln/>
        </p:spPr>
        <p:txBody>
          <a:bodyPr/>
          <a:lstStyle>
            <a:lvl1pPr>
              <a:defRPr/>
            </a:lvl1pPr>
          </a:lstStyle>
          <a:p>
            <a:pPr>
              <a:defRPr/>
            </a:pPr>
            <a:fld id="{7C138023-28EA-4FD7-95BD-A27684C31BC9}"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val="2881503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fld id="{527990B7-FE99-484A-92F7-42DD9D800EE8}" type="datetime1">
              <a:rPr lang="es-ES">
                <a:solidFill>
                  <a:srgbClr val="FFFFFF"/>
                </a:solidFill>
              </a:rPr>
              <a:pPr>
                <a:defRPr/>
              </a:pPr>
              <a:t>20/04/2018</a:t>
            </a:fld>
            <a:endParaRPr lang="es-E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s-ES">
                <a:solidFill>
                  <a:srgbClr val="FFFFFF"/>
                </a:solidFill>
              </a:rPr>
              <a:t>Dr. Alberto Cáceres Huambo</a:t>
            </a:r>
          </a:p>
        </p:txBody>
      </p:sp>
      <p:sp>
        <p:nvSpPr>
          <p:cNvPr id="6" name="Rectangle 6"/>
          <p:cNvSpPr>
            <a:spLocks noGrp="1" noChangeArrowheads="1"/>
          </p:cNvSpPr>
          <p:nvPr>
            <p:ph type="sldNum" sz="quarter" idx="12"/>
          </p:nvPr>
        </p:nvSpPr>
        <p:spPr>
          <a:ln/>
        </p:spPr>
        <p:txBody>
          <a:bodyPr/>
          <a:lstStyle>
            <a:lvl1pPr>
              <a:defRPr/>
            </a:lvl1pPr>
          </a:lstStyle>
          <a:p>
            <a:pPr>
              <a:defRPr/>
            </a:pPr>
            <a:fld id="{4F6D7380-5568-4965-8950-4B64D160AD40}"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val="381753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fld id="{C886B057-3159-445E-A7DE-FCE58A5F508F}" type="datetime1">
              <a:rPr lang="es-ES">
                <a:solidFill>
                  <a:srgbClr val="FFFFFF"/>
                </a:solidFill>
              </a:rPr>
              <a:pPr>
                <a:defRPr/>
              </a:pPr>
              <a:t>20/04/2018</a:t>
            </a:fld>
            <a:endParaRPr lang="es-E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es-ES">
                <a:solidFill>
                  <a:srgbClr val="FFFFFF"/>
                </a:solidFill>
              </a:rPr>
              <a:t>Dr. Alberto Cáceres Huambo</a:t>
            </a:r>
          </a:p>
        </p:txBody>
      </p:sp>
      <p:sp>
        <p:nvSpPr>
          <p:cNvPr id="6" name="Rectangle 6"/>
          <p:cNvSpPr>
            <a:spLocks noGrp="1" noChangeArrowheads="1"/>
          </p:cNvSpPr>
          <p:nvPr>
            <p:ph type="sldNum" sz="quarter" idx="12"/>
          </p:nvPr>
        </p:nvSpPr>
        <p:spPr>
          <a:ln/>
        </p:spPr>
        <p:txBody>
          <a:bodyPr/>
          <a:lstStyle>
            <a:lvl1pPr>
              <a:defRPr/>
            </a:lvl1pPr>
          </a:lstStyle>
          <a:p>
            <a:pPr>
              <a:defRPr/>
            </a:pPr>
            <a:fld id="{A4D85B0C-3B68-42B6-9863-CACB8195BD41}"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val="1256216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fld id="{7F060E59-21A0-42C6-9900-69E04835146D}" type="datetime1">
              <a:rPr lang="es-ES">
                <a:solidFill>
                  <a:srgbClr val="FFFFFF"/>
                </a:solidFill>
              </a:rPr>
              <a:pPr>
                <a:defRPr/>
              </a:pPr>
              <a:t>20/04/2018</a:t>
            </a:fld>
            <a:endParaRPr lang="es-E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s-ES">
                <a:solidFill>
                  <a:srgbClr val="FFFFFF"/>
                </a:solidFill>
              </a:rPr>
              <a:t>Dr. Alberto Cáceres Huambo</a:t>
            </a:r>
          </a:p>
        </p:txBody>
      </p:sp>
      <p:sp>
        <p:nvSpPr>
          <p:cNvPr id="7" name="Rectangle 6"/>
          <p:cNvSpPr>
            <a:spLocks noGrp="1" noChangeArrowheads="1"/>
          </p:cNvSpPr>
          <p:nvPr>
            <p:ph type="sldNum" sz="quarter" idx="12"/>
          </p:nvPr>
        </p:nvSpPr>
        <p:spPr>
          <a:ln/>
        </p:spPr>
        <p:txBody>
          <a:bodyPr/>
          <a:lstStyle>
            <a:lvl1pPr>
              <a:defRPr/>
            </a:lvl1pPr>
          </a:lstStyle>
          <a:p>
            <a:pPr>
              <a:defRPr/>
            </a:pPr>
            <a:fld id="{63110935-FD6F-458F-9D91-8ADA54E22B1B}"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val="1120426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fld id="{0C9D71A9-4AE9-4176-AE2C-B079D0470034}" type="datetime1">
              <a:rPr lang="es-ES">
                <a:solidFill>
                  <a:srgbClr val="FFFFFF"/>
                </a:solidFill>
              </a:rPr>
              <a:pPr>
                <a:defRPr/>
              </a:pPr>
              <a:t>20/04/2018</a:t>
            </a:fld>
            <a:endParaRPr lang="es-ES">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es-ES">
                <a:solidFill>
                  <a:srgbClr val="FFFFFF"/>
                </a:solidFill>
              </a:rPr>
              <a:t>Dr. Alberto Cáceres Huambo</a:t>
            </a:r>
          </a:p>
        </p:txBody>
      </p:sp>
      <p:sp>
        <p:nvSpPr>
          <p:cNvPr id="9" name="Rectangle 6"/>
          <p:cNvSpPr>
            <a:spLocks noGrp="1" noChangeArrowheads="1"/>
          </p:cNvSpPr>
          <p:nvPr>
            <p:ph type="sldNum" sz="quarter" idx="12"/>
          </p:nvPr>
        </p:nvSpPr>
        <p:spPr>
          <a:ln/>
        </p:spPr>
        <p:txBody>
          <a:bodyPr/>
          <a:lstStyle>
            <a:lvl1pPr>
              <a:defRPr/>
            </a:lvl1pPr>
          </a:lstStyle>
          <a:p>
            <a:pPr>
              <a:defRPr/>
            </a:pPr>
            <a:fld id="{FCF0398E-D0EC-48BD-A87A-C92DA25889E9}"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val="612498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fld id="{83F1B22C-36ED-4387-800B-2C5AD146FCB9}" type="datetime1">
              <a:rPr lang="es-ES">
                <a:solidFill>
                  <a:srgbClr val="FFFFFF"/>
                </a:solidFill>
              </a:rPr>
              <a:pPr>
                <a:defRPr/>
              </a:pPr>
              <a:t>20/04/2018</a:t>
            </a:fld>
            <a:endParaRPr lang="es-ES">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es-ES">
                <a:solidFill>
                  <a:srgbClr val="FFFFFF"/>
                </a:solidFill>
              </a:rPr>
              <a:t>Dr. Alberto Cáceres Huambo</a:t>
            </a:r>
          </a:p>
        </p:txBody>
      </p:sp>
      <p:sp>
        <p:nvSpPr>
          <p:cNvPr id="5" name="Rectangle 6"/>
          <p:cNvSpPr>
            <a:spLocks noGrp="1" noChangeArrowheads="1"/>
          </p:cNvSpPr>
          <p:nvPr>
            <p:ph type="sldNum" sz="quarter" idx="12"/>
          </p:nvPr>
        </p:nvSpPr>
        <p:spPr>
          <a:ln/>
        </p:spPr>
        <p:txBody>
          <a:bodyPr/>
          <a:lstStyle>
            <a:lvl1pPr>
              <a:defRPr/>
            </a:lvl1pPr>
          </a:lstStyle>
          <a:p>
            <a:pPr>
              <a:defRPr/>
            </a:pPr>
            <a:fld id="{398CA7E0-53AA-421B-8D30-333CF5D43677}"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val="1956192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43190C5-1900-452E-9E20-DE2F192247EF}" type="datetime1">
              <a:rPr lang="es-ES">
                <a:solidFill>
                  <a:srgbClr val="FFFFFF"/>
                </a:solidFill>
              </a:rPr>
              <a:pPr>
                <a:defRPr/>
              </a:pPr>
              <a:t>20/04/2018</a:t>
            </a:fld>
            <a:endParaRPr lang="es-ES">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es-ES">
                <a:solidFill>
                  <a:srgbClr val="FFFFFF"/>
                </a:solidFill>
              </a:rPr>
              <a:t>Dr. Alberto Cáceres Huambo</a:t>
            </a:r>
          </a:p>
        </p:txBody>
      </p:sp>
      <p:sp>
        <p:nvSpPr>
          <p:cNvPr id="4" name="Rectangle 6"/>
          <p:cNvSpPr>
            <a:spLocks noGrp="1" noChangeArrowheads="1"/>
          </p:cNvSpPr>
          <p:nvPr>
            <p:ph type="sldNum" sz="quarter" idx="12"/>
          </p:nvPr>
        </p:nvSpPr>
        <p:spPr>
          <a:ln/>
        </p:spPr>
        <p:txBody>
          <a:bodyPr/>
          <a:lstStyle>
            <a:lvl1pPr>
              <a:defRPr/>
            </a:lvl1pPr>
          </a:lstStyle>
          <a:p>
            <a:pPr>
              <a:defRPr/>
            </a:pPr>
            <a:fld id="{3F6EFD33-C61A-4BB3-9612-C7ED979E5AA2}"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val="1526723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fld id="{E212DEDA-BA44-4CCF-BBB6-355C5DCA90C8}" type="datetime1">
              <a:rPr lang="es-ES">
                <a:solidFill>
                  <a:srgbClr val="FFFFFF"/>
                </a:solidFill>
              </a:rPr>
              <a:pPr>
                <a:defRPr/>
              </a:pPr>
              <a:t>20/04/2018</a:t>
            </a:fld>
            <a:endParaRPr lang="es-E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s-ES">
                <a:solidFill>
                  <a:srgbClr val="FFFFFF"/>
                </a:solidFill>
              </a:rPr>
              <a:t>Dr. Alberto Cáceres Huambo</a:t>
            </a:r>
          </a:p>
        </p:txBody>
      </p:sp>
      <p:sp>
        <p:nvSpPr>
          <p:cNvPr id="7" name="Rectangle 6"/>
          <p:cNvSpPr>
            <a:spLocks noGrp="1" noChangeArrowheads="1"/>
          </p:cNvSpPr>
          <p:nvPr>
            <p:ph type="sldNum" sz="quarter" idx="12"/>
          </p:nvPr>
        </p:nvSpPr>
        <p:spPr>
          <a:ln/>
        </p:spPr>
        <p:txBody>
          <a:bodyPr/>
          <a:lstStyle>
            <a:lvl1pPr>
              <a:defRPr/>
            </a:lvl1pPr>
          </a:lstStyle>
          <a:p>
            <a:pPr>
              <a:defRPr/>
            </a:pPr>
            <a:fld id="{D49FF48E-3574-4B66-AC1F-E858AA7E3AE5}"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val="3552504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fld id="{A7A0756B-6C59-4B78-A6B7-3948B2407872}" type="datetime1">
              <a:rPr lang="es-ES">
                <a:solidFill>
                  <a:srgbClr val="FFFFFF"/>
                </a:solidFill>
              </a:rPr>
              <a:pPr>
                <a:defRPr/>
              </a:pPr>
              <a:t>20/04/2018</a:t>
            </a:fld>
            <a:endParaRPr lang="es-E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es-ES">
                <a:solidFill>
                  <a:srgbClr val="FFFFFF"/>
                </a:solidFill>
              </a:rPr>
              <a:t>Dr. Alberto Cáceres Huambo</a:t>
            </a:r>
          </a:p>
        </p:txBody>
      </p:sp>
      <p:sp>
        <p:nvSpPr>
          <p:cNvPr id="7" name="Rectangle 6"/>
          <p:cNvSpPr>
            <a:spLocks noGrp="1" noChangeArrowheads="1"/>
          </p:cNvSpPr>
          <p:nvPr>
            <p:ph type="sldNum" sz="quarter" idx="12"/>
          </p:nvPr>
        </p:nvSpPr>
        <p:spPr>
          <a:ln/>
        </p:spPr>
        <p:txBody>
          <a:bodyPr/>
          <a:lstStyle>
            <a:lvl1pPr>
              <a:defRPr/>
            </a:lvl1pPr>
          </a:lstStyle>
          <a:p>
            <a:pPr>
              <a:defRPr/>
            </a:pPr>
            <a:fld id="{2A209B0B-4ACB-4A8A-9CEE-AB67F5285B0B}" type="slidenum">
              <a:rPr lang="es-ES">
                <a:solidFill>
                  <a:srgbClr val="FFFFFF"/>
                </a:solidFill>
              </a:rPr>
              <a:pPr>
                <a:defRPr/>
              </a:pPr>
              <a:t>‹Nº›</a:t>
            </a:fld>
            <a:endParaRPr lang="es-ES">
              <a:solidFill>
                <a:srgbClr val="FFFFFF"/>
              </a:solidFill>
            </a:endParaRPr>
          </a:p>
        </p:txBody>
      </p:sp>
    </p:spTree>
    <p:extLst>
      <p:ext uri="{BB962C8B-B14F-4D97-AF65-F5344CB8AC3E}">
        <p14:creationId xmlns:p14="http://schemas.microsoft.com/office/powerpoint/2010/main" val="2085305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31747"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317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400">
                <a:effectLst>
                  <a:outerShdw blurRad="38100" dist="38100" dir="2700000" algn="tl">
                    <a:srgbClr val="000000"/>
                  </a:outerShdw>
                </a:effectLst>
                <a:latin typeface="Arial" charset="0"/>
              </a:defRPr>
            </a:lvl1pPr>
          </a:lstStyle>
          <a:p>
            <a:pPr fontAlgn="base">
              <a:spcBef>
                <a:spcPct val="0"/>
              </a:spcBef>
              <a:spcAft>
                <a:spcPct val="0"/>
              </a:spcAft>
              <a:defRPr/>
            </a:pPr>
            <a:fld id="{9924C8DB-9921-45D8-A97A-808BA4A4E523}" type="datetime1">
              <a:rPr lang="es-ES">
                <a:solidFill>
                  <a:srgbClr val="FFFFFF"/>
                </a:solidFill>
              </a:rPr>
              <a:pPr fontAlgn="base">
                <a:spcBef>
                  <a:spcPct val="0"/>
                </a:spcBef>
                <a:spcAft>
                  <a:spcPct val="0"/>
                </a:spcAft>
                <a:defRPr/>
              </a:pPr>
              <a:t>20/04/2018</a:t>
            </a:fld>
            <a:endParaRPr lang="es-ES">
              <a:solidFill>
                <a:srgbClr val="FFFFFF"/>
              </a:solidFill>
            </a:endParaRPr>
          </a:p>
        </p:txBody>
      </p:sp>
      <p:sp>
        <p:nvSpPr>
          <p:cNvPr id="317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lgn="ctr" fontAlgn="base">
              <a:spcBef>
                <a:spcPct val="0"/>
              </a:spcBef>
              <a:spcAft>
                <a:spcPct val="0"/>
              </a:spcAft>
              <a:defRPr/>
            </a:pPr>
            <a:r>
              <a:rPr lang="es-ES">
                <a:solidFill>
                  <a:srgbClr val="FFFFFF"/>
                </a:solidFill>
              </a:rPr>
              <a:t>Dr. Alberto Cáceres Huambo</a:t>
            </a:r>
          </a:p>
        </p:txBody>
      </p:sp>
      <p:sp>
        <p:nvSpPr>
          <p:cNvPr id="317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pPr fontAlgn="base">
              <a:spcBef>
                <a:spcPct val="0"/>
              </a:spcBef>
              <a:spcAft>
                <a:spcPct val="0"/>
              </a:spcAft>
              <a:defRPr/>
            </a:pPr>
            <a:fld id="{AC24A1BE-BB2A-4A6D-804C-E4DC43C42DC8}" type="slidenum">
              <a:rPr lang="es-ES">
                <a:solidFill>
                  <a:srgbClr val="FFFFFF"/>
                </a:solidFill>
              </a:rPr>
              <a:pPr fontAlgn="base">
                <a:spcBef>
                  <a:spcPct val="0"/>
                </a:spcBef>
                <a:spcAft>
                  <a:spcPct val="0"/>
                </a:spcAft>
                <a:defRPr/>
              </a:pPr>
              <a:t>‹Nº›</a:t>
            </a:fld>
            <a:endParaRPr lang="es-ES">
              <a:solidFill>
                <a:srgbClr val="FFFFFF"/>
              </a:solidFill>
            </a:endParaRPr>
          </a:p>
        </p:txBody>
      </p:sp>
    </p:spTree>
    <p:extLst>
      <p:ext uri="{BB962C8B-B14F-4D97-AF65-F5344CB8AC3E}">
        <p14:creationId xmlns:p14="http://schemas.microsoft.com/office/powerpoint/2010/main" val="1234183366"/>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cs typeface="Arial"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charset="0"/>
        <a:buChar char="–"/>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Font typeface="Tahoma" charset="0"/>
        <a:buChar char="–"/>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838200" y="381000"/>
            <a:ext cx="7772400" cy="1143000"/>
          </a:xfrm>
        </p:spPr>
        <p:txBody>
          <a:bodyPr/>
          <a:lstStyle/>
          <a:p>
            <a:pPr eaLnBrk="1" hangingPunct="1">
              <a:defRPr/>
            </a:pPr>
            <a:r>
              <a:rPr lang="en-US" sz="3200" dirty="0" smtClean="0">
                <a:latin typeface="Arial Black" pitchFamily="34" charset="0"/>
              </a:rPr>
              <a:t>UNIVERSIDAD NACIONAL DE SAN AGUSTIN</a:t>
            </a:r>
            <a:endParaRPr lang="es-ES" sz="3200" dirty="0" smtClean="0">
              <a:latin typeface="Arial Black" pitchFamily="34" charset="0"/>
            </a:endParaRPr>
          </a:p>
        </p:txBody>
      </p:sp>
      <p:sp>
        <p:nvSpPr>
          <p:cNvPr id="2051" name="Rectangle 3"/>
          <p:cNvSpPr>
            <a:spLocks noGrp="1" noChangeArrowheads="1"/>
          </p:cNvSpPr>
          <p:nvPr>
            <p:ph type="subTitle" idx="1"/>
          </p:nvPr>
        </p:nvSpPr>
        <p:spPr>
          <a:xfrm>
            <a:off x="1371600" y="4495800"/>
            <a:ext cx="6400800" cy="1752600"/>
          </a:xfrm>
        </p:spPr>
        <p:txBody>
          <a:bodyPr/>
          <a:lstStyle/>
          <a:p>
            <a:pPr eaLnBrk="1" hangingPunct="1">
              <a:lnSpc>
                <a:spcPct val="80000"/>
              </a:lnSpc>
              <a:defRPr/>
            </a:pPr>
            <a:r>
              <a:rPr lang="en-US" sz="2400" dirty="0" smtClean="0"/>
              <a:t>Dr. </a:t>
            </a:r>
            <a:r>
              <a:rPr lang="en-US" sz="2400" dirty="0" err="1" smtClean="0"/>
              <a:t>Blgo</a:t>
            </a:r>
            <a:r>
              <a:rPr lang="en-US" sz="2400" dirty="0" smtClean="0"/>
              <a:t>. Alberto </a:t>
            </a:r>
            <a:r>
              <a:rPr lang="en-US" sz="2400" dirty="0" err="1" smtClean="0"/>
              <a:t>Cáceres</a:t>
            </a:r>
            <a:r>
              <a:rPr lang="en-US" sz="2400" dirty="0" smtClean="0"/>
              <a:t> </a:t>
            </a:r>
            <a:r>
              <a:rPr lang="en-US" sz="2400" dirty="0" err="1" smtClean="0"/>
              <a:t>Huambo</a:t>
            </a:r>
            <a:endParaRPr lang="en-US" sz="2400" dirty="0" smtClean="0"/>
          </a:p>
          <a:p>
            <a:pPr eaLnBrk="1" hangingPunct="1">
              <a:lnSpc>
                <a:spcPct val="80000"/>
              </a:lnSpc>
              <a:defRPr/>
            </a:pPr>
            <a:r>
              <a:rPr lang="en-US" sz="2400" dirty="0" err="1" smtClean="0"/>
              <a:t>Bioestadístico</a:t>
            </a:r>
            <a:r>
              <a:rPr lang="en-US" sz="2400" dirty="0" smtClean="0"/>
              <a:t> – </a:t>
            </a:r>
            <a:r>
              <a:rPr lang="en-US" sz="2400" dirty="0" err="1" smtClean="0"/>
              <a:t>Biotecnólogo</a:t>
            </a:r>
            <a:endParaRPr lang="en-US" sz="2400" dirty="0" smtClean="0"/>
          </a:p>
          <a:p>
            <a:pPr eaLnBrk="1" hangingPunct="1">
              <a:lnSpc>
                <a:spcPct val="80000"/>
              </a:lnSpc>
              <a:defRPr/>
            </a:pPr>
            <a:r>
              <a:rPr lang="en-US" sz="2400" dirty="0" smtClean="0"/>
              <a:t>UNSA-UNMSM-UPCH</a:t>
            </a:r>
          </a:p>
          <a:p>
            <a:pPr eaLnBrk="1" hangingPunct="1">
              <a:lnSpc>
                <a:spcPct val="80000"/>
              </a:lnSpc>
              <a:defRPr/>
            </a:pPr>
            <a:r>
              <a:rPr lang="en-US" sz="2400" smtClean="0"/>
              <a:t>www.estadisticaparalainvestigacion.com</a:t>
            </a:r>
            <a:endParaRPr lang="en-US" sz="2400" dirty="0" smtClean="0"/>
          </a:p>
          <a:p>
            <a:pPr eaLnBrk="1" hangingPunct="1">
              <a:lnSpc>
                <a:spcPct val="80000"/>
              </a:lnSpc>
              <a:defRPr/>
            </a:pPr>
            <a:endParaRPr lang="es-ES" sz="900" dirty="0" smtClean="0"/>
          </a:p>
        </p:txBody>
      </p:sp>
      <p:sp>
        <p:nvSpPr>
          <p:cNvPr id="3077" name="Text Box 6"/>
          <p:cNvSpPr txBox="1">
            <a:spLocks noChangeArrowheads="1"/>
          </p:cNvSpPr>
          <p:nvPr/>
        </p:nvSpPr>
        <p:spPr bwMode="auto">
          <a:xfrm>
            <a:off x="1066800" y="2683252"/>
            <a:ext cx="7543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50000"/>
              </a:spcBef>
              <a:spcAft>
                <a:spcPct val="0"/>
              </a:spcAft>
            </a:pPr>
            <a:r>
              <a:rPr lang="es-ES" altLang="es-ES_tradnl" sz="2800" b="1" dirty="0" smtClean="0">
                <a:solidFill>
                  <a:srgbClr val="FFFFFF"/>
                </a:solidFill>
              </a:rPr>
              <a:t>METODOLOGIA DE LA INVESTIGACION I</a:t>
            </a:r>
            <a:endParaRPr lang="es-ES_tradnl" altLang="es-ES_tradnl" sz="2800" b="1" dirty="0">
              <a:solidFill>
                <a:srgbClr val="FFFFFF"/>
              </a:solidFill>
            </a:endParaRPr>
          </a:p>
        </p:txBody>
      </p:sp>
      <p:sp>
        <p:nvSpPr>
          <p:cNvPr id="2" name="CuadroTexto 1"/>
          <p:cNvSpPr txBox="1"/>
          <p:nvPr/>
        </p:nvSpPr>
        <p:spPr>
          <a:xfrm>
            <a:off x="1187624" y="1524000"/>
            <a:ext cx="6912768" cy="830997"/>
          </a:xfrm>
          <a:prstGeom prst="rect">
            <a:avLst/>
          </a:prstGeom>
          <a:noFill/>
        </p:spPr>
        <p:txBody>
          <a:bodyPr wrap="square" rtlCol="0">
            <a:spAutoFit/>
          </a:bodyPr>
          <a:lstStyle/>
          <a:p>
            <a:pPr algn="ctr"/>
            <a:r>
              <a:rPr lang="es-PE" sz="2400" dirty="0" smtClean="0"/>
              <a:t>ESCUELA PROFESIONAL Y ACADEMICA DE BIOLOGIA</a:t>
            </a:r>
            <a:endParaRPr lang="es-PE" sz="2400" dirty="0"/>
          </a:p>
        </p:txBody>
      </p:sp>
    </p:spTree>
    <p:extLst>
      <p:ext uri="{BB962C8B-B14F-4D97-AF65-F5344CB8AC3E}">
        <p14:creationId xmlns:p14="http://schemas.microsoft.com/office/powerpoint/2010/main" val="18387567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476672"/>
            <a:ext cx="8291264" cy="5904656"/>
          </a:xfrm>
        </p:spPr>
        <p:txBody>
          <a:bodyPr/>
          <a:lstStyle/>
          <a:p>
            <a:pPr marL="0" indent="0" algn="just">
              <a:buNone/>
            </a:pPr>
            <a:r>
              <a:rPr lang="es-ES_tradnl" sz="2000" dirty="0">
                <a:effectLst/>
              </a:rPr>
              <a:t>Este tipo de investigación desarrollada particularmente en países de tecnología y ciencia propia, busca el descubrimiento de leyes o principios básicos que constituyen punto de apoyo en la solución de alternativas sociales.</a:t>
            </a:r>
          </a:p>
          <a:p>
            <a:pPr marL="0" indent="0" algn="just">
              <a:buNone/>
            </a:pPr>
            <a:endParaRPr lang="es-ES_tradnl" sz="2000" dirty="0" smtClean="0">
              <a:effectLst/>
            </a:endParaRPr>
          </a:p>
          <a:p>
            <a:pPr marL="0" indent="0" algn="just">
              <a:buNone/>
            </a:pPr>
            <a:r>
              <a:rPr lang="es-ES_tradnl" sz="2000" dirty="0" smtClean="0">
                <a:effectLst/>
              </a:rPr>
              <a:t>La</a:t>
            </a:r>
            <a:r>
              <a:rPr lang="es-ES_tradnl" sz="2000" dirty="0">
                <a:effectLst/>
              </a:rPr>
              <a:t> investigación básica, se orienta al incremento </a:t>
            </a:r>
            <a:r>
              <a:rPr lang="es-ES_tradnl" sz="2000" dirty="0" smtClean="0">
                <a:effectLst/>
              </a:rPr>
              <a:t>de</a:t>
            </a:r>
            <a:r>
              <a:rPr lang="es-ES_tradnl" sz="2000" dirty="0">
                <a:effectLst/>
              </a:rPr>
              <a:t> información conceptual de una ciencia natural o particular. Pero, la </a:t>
            </a:r>
            <a:r>
              <a:rPr lang="es-ES_tradnl" sz="2000" dirty="0" smtClean="0">
                <a:effectLst/>
              </a:rPr>
              <a:t>investigación básica</a:t>
            </a:r>
            <a:r>
              <a:rPr lang="es-ES_tradnl" sz="2000" dirty="0">
                <a:effectLst/>
              </a:rPr>
              <a:t> no carece de un sentido practico como afirman algunos autores. Por el contrario, es un momento nodal para la </a:t>
            </a:r>
            <a:r>
              <a:rPr lang="es-ES_tradnl" sz="2000" dirty="0" smtClean="0">
                <a:effectLst/>
              </a:rPr>
              <a:t>reorientación</a:t>
            </a:r>
            <a:r>
              <a:rPr lang="es-ES_tradnl" sz="2000" dirty="0">
                <a:effectLst/>
              </a:rPr>
              <a:t> de los inventos o soluciones especificas.</a:t>
            </a:r>
          </a:p>
          <a:p>
            <a:pPr marL="0" indent="0" algn="just">
              <a:buNone/>
            </a:pPr>
            <a:endParaRPr lang="es-ES_tradnl" sz="2000" dirty="0" smtClean="0">
              <a:effectLst/>
            </a:endParaRPr>
          </a:p>
          <a:p>
            <a:pPr marL="0" indent="0" algn="just">
              <a:buNone/>
            </a:pPr>
            <a:r>
              <a:rPr lang="es-ES_tradnl" sz="2000" dirty="0" smtClean="0">
                <a:effectLst/>
              </a:rPr>
              <a:t>Los </a:t>
            </a:r>
            <a:r>
              <a:rPr lang="es-ES_tradnl" sz="2000" dirty="0">
                <a:effectLst/>
              </a:rPr>
              <a:t>trabajos de investigación fisiológica buscan establecer las </a:t>
            </a:r>
            <a:r>
              <a:rPr lang="es-ES_tradnl" sz="2000" dirty="0" smtClean="0">
                <a:effectLst/>
              </a:rPr>
              <a:t>bases que </a:t>
            </a:r>
            <a:r>
              <a:rPr lang="es-ES_tradnl" sz="2000" dirty="0">
                <a:effectLst/>
              </a:rPr>
              <a:t>luego le permitirán a la medicina actuar sobre el paciente y mejorarlo. Las investigaciones sobre estructura de la materia, sobre su composición y movimiento, no podrían ser entendidas al margen de la política de defensa y ataque nacional, lo mismo que de conocimientos de procesos físicos y químico orientados a solucionar problemas de alimentación, salud etc.</a:t>
            </a:r>
          </a:p>
          <a:p>
            <a:pPr marL="0" indent="0">
              <a:buNone/>
            </a:pPr>
            <a:endParaRPr lang="es-ES_tradnl" dirty="0"/>
          </a:p>
        </p:txBody>
      </p:sp>
      <p:sp>
        <p:nvSpPr>
          <p:cNvPr id="4" name="3 Marcador de pie de página"/>
          <p:cNvSpPr>
            <a:spLocks noGrp="1"/>
          </p:cNvSpPr>
          <p:nvPr>
            <p:ph type="ftr" sz="quarter" idx="11"/>
          </p:nvPr>
        </p:nvSpPr>
        <p:spPr/>
        <p:txBody>
          <a:bodyPr/>
          <a:lstStyle/>
          <a:p>
            <a:pPr>
              <a:defRPr/>
            </a:pPr>
            <a:r>
              <a:rPr lang="es-ES" smtClean="0">
                <a:solidFill>
                  <a:srgbClr val="FFFFFF"/>
                </a:solidFill>
              </a:rPr>
              <a:t>Dr. Alberto Cáceres Huambo</a:t>
            </a:r>
            <a:endParaRPr lang="es-ES">
              <a:solidFill>
                <a:srgbClr val="FFFFFF"/>
              </a:solidFill>
            </a:endParaRPr>
          </a:p>
        </p:txBody>
      </p:sp>
    </p:spTree>
    <p:extLst>
      <p:ext uri="{BB962C8B-B14F-4D97-AF65-F5344CB8AC3E}">
        <p14:creationId xmlns:p14="http://schemas.microsoft.com/office/powerpoint/2010/main" val="22422881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_tradnl" dirty="0" smtClean="0"/>
              <a:t>INVESTIGACION APLICADA</a:t>
            </a:r>
            <a:endParaRPr lang="es-ES_tradnl" dirty="0"/>
          </a:p>
        </p:txBody>
      </p:sp>
      <p:sp>
        <p:nvSpPr>
          <p:cNvPr id="3" name="2 Marcador de contenido"/>
          <p:cNvSpPr>
            <a:spLocks noGrp="1"/>
          </p:cNvSpPr>
          <p:nvPr>
            <p:ph idx="1"/>
          </p:nvPr>
        </p:nvSpPr>
        <p:spPr/>
        <p:txBody>
          <a:bodyPr/>
          <a:lstStyle/>
          <a:p>
            <a:pPr marL="0" indent="0" algn="just">
              <a:buNone/>
            </a:pPr>
            <a:r>
              <a:rPr lang="es-ES_tradnl" dirty="0"/>
              <a:t>Es utilizar los conocimientos obtenidos en las investigaciones en la practica, y con ello traer beneficios a la sociedad. Un ejemplo es el protocolo en la investigación medica.</a:t>
            </a:r>
          </a:p>
        </p:txBody>
      </p:sp>
      <p:sp>
        <p:nvSpPr>
          <p:cNvPr id="4" name="3 Marcador de pie de página"/>
          <p:cNvSpPr>
            <a:spLocks noGrp="1"/>
          </p:cNvSpPr>
          <p:nvPr>
            <p:ph type="ftr" sz="quarter" idx="11"/>
          </p:nvPr>
        </p:nvSpPr>
        <p:spPr/>
        <p:txBody>
          <a:bodyPr/>
          <a:lstStyle/>
          <a:p>
            <a:pPr>
              <a:defRPr/>
            </a:pPr>
            <a:r>
              <a:rPr lang="es-ES" smtClean="0">
                <a:solidFill>
                  <a:srgbClr val="FFFFFF"/>
                </a:solidFill>
              </a:rPr>
              <a:t>Dr. Alberto Cáceres Huambo</a:t>
            </a:r>
            <a:endParaRPr lang="es-ES">
              <a:solidFill>
                <a:srgbClr val="FFFFFF"/>
              </a:solidFill>
            </a:endParaRPr>
          </a:p>
        </p:txBody>
      </p:sp>
    </p:spTree>
    <p:extLst>
      <p:ext uri="{BB962C8B-B14F-4D97-AF65-F5344CB8AC3E}">
        <p14:creationId xmlns:p14="http://schemas.microsoft.com/office/powerpoint/2010/main" val="38136085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20688"/>
            <a:ext cx="8229600" cy="5688632"/>
          </a:xfrm>
        </p:spPr>
        <p:txBody>
          <a:bodyPr/>
          <a:lstStyle/>
          <a:p>
            <a:pPr marL="0" indent="0" algn="just">
              <a:buNone/>
            </a:pPr>
            <a:r>
              <a:rPr lang="es-ES_tradnl" sz="1800" dirty="0">
                <a:effectLst/>
              </a:rPr>
              <a:t>También llamada tecnológica, se emprende con el animo de obtener un nuevo conocimiento técnico de </a:t>
            </a:r>
            <a:r>
              <a:rPr lang="es-ES_tradnl" sz="1800" dirty="0" smtClean="0">
                <a:effectLst/>
              </a:rPr>
              <a:t>aplicación</a:t>
            </a:r>
            <a:r>
              <a:rPr lang="es-ES_tradnl" sz="1800" dirty="0">
                <a:effectLst/>
              </a:rPr>
              <a:t> inmediata en un problema determinado.</a:t>
            </a:r>
          </a:p>
          <a:p>
            <a:pPr marL="0" indent="0" algn="just">
              <a:buNone/>
            </a:pPr>
            <a:endParaRPr lang="es-ES_tradnl" sz="1800" dirty="0" smtClean="0">
              <a:effectLst/>
            </a:endParaRPr>
          </a:p>
          <a:p>
            <a:pPr marL="0" indent="0" algn="just">
              <a:buNone/>
            </a:pPr>
            <a:r>
              <a:rPr lang="es-ES_tradnl" sz="1800" dirty="0" smtClean="0">
                <a:effectLst/>
              </a:rPr>
              <a:t>La</a:t>
            </a:r>
            <a:r>
              <a:rPr lang="es-ES_tradnl" sz="1800" dirty="0">
                <a:effectLst/>
              </a:rPr>
              <a:t> investigación aplicada se fundamenta en los resultados de la investigación básica pero eso no significa que haya entre ambas una absoluta separación. Un aislamiento. En la practica notamos todo lo contrario. Toda investigación básica esta impregnada de una necesidad practica social para resolver. De lo contrario, como problema de investigación no aparecería. Por otro lado, la investigación aplicada no podría desarrollarse al margen de conocimientos teórico-básicos. Son, en consecuencia, mas que los dos tipos separados de actividades </a:t>
            </a:r>
            <a:r>
              <a:rPr lang="es-ES_tradnl" sz="1800" dirty="0" smtClean="0">
                <a:effectLst/>
              </a:rPr>
              <a:t>científico-tecnológicas</a:t>
            </a:r>
            <a:r>
              <a:rPr lang="es-ES_tradnl" sz="1800" dirty="0">
                <a:effectLst/>
              </a:rPr>
              <a:t>, dos frases de un proceso único que llamamos Actividades de Investigación y Desarrollo.</a:t>
            </a:r>
          </a:p>
          <a:p>
            <a:pPr marL="0" indent="0" algn="just">
              <a:buNone/>
            </a:pPr>
            <a:endParaRPr lang="es-ES_tradnl" sz="1800" dirty="0" smtClean="0">
              <a:effectLst/>
            </a:endParaRPr>
          </a:p>
          <a:p>
            <a:pPr marL="0" indent="0" algn="just">
              <a:buNone/>
            </a:pPr>
            <a:r>
              <a:rPr lang="es-ES_tradnl" sz="1800" dirty="0" smtClean="0">
                <a:effectLst/>
              </a:rPr>
              <a:t>Los </a:t>
            </a:r>
            <a:r>
              <a:rPr lang="es-ES_tradnl" sz="1800" dirty="0">
                <a:effectLst/>
              </a:rPr>
              <a:t>resultados de la investigación aplicada, son considerados jurídicamente como derechos y en el marco nacional e internacional asume la forma de patente. Sin embargo, es necesario resaltar que no todo invento o resultado tecnológico es patentado y esto por varias razones, entre otras, para mantener el secreto del resultado, con miras a que la competencia no actué sobre el producto.</a:t>
            </a:r>
          </a:p>
          <a:p>
            <a:pPr marL="0" indent="0">
              <a:buNone/>
            </a:pPr>
            <a:endParaRPr lang="es-ES_tradnl" dirty="0"/>
          </a:p>
        </p:txBody>
      </p:sp>
      <p:sp>
        <p:nvSpPr>
          <p:cNvPr id="4" name="3 Marcador de pie de página"/>
          <p:cNvSpPr>
            <a:spLocks noGrp="1"/>
          </p:cNvSpPr>
          <p:nvPr>
            <p:ph type="ftr" sz="quarter" idx="11"/>
          </p:nvPr>
        </p:nvSpPr>
        <p:spPr/>
        <p:txBody>
          <a:bodyPr/>
          <a:lstStyle/>
          <a:p>
            <a:pPr>
              <a:defRPr/>
            </a:pPr>
            <a:r>
              <a:rPr lang="es-ES" smtClean="0">
                <a:solidFill>
                  <a:srgbClr val="FFFFFF"/>
                </a:solidFill>
              </a:rPr>
              <a:t>Dr. Alberto Cáceres Huambo</a:t>
            </a:r>
            <a:endParaRPr lang="es-ES">
              <a:solidFill>
                <a:srgbClr val="FFFFFF"/>
              </a:solidFill>
            </a:endParaRPr>
          </a:p>
        </p:txBody>
      </p:sp>
    </p:spTree>
    <p:extLst>
      <p:ext uri="{BB962C8B-B14F-4D97-AF65-F5344CB8AC3E}">
        <p14:creationId xmlns:p14="http://schemas.microsoft.com/office/powerpoint/2010/main" val="3799008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188640"/>
            <a:ext cx="8229600" cy="1384300"/>
          </a:xfrm>
        </p:spPr>
        <p:txBody>
          <a:bodyPr/>
          <a:lstStyle/>
          <a:p>
            <a:pPr algn="ctr"/>
            <a:r>
              <a:rPr lang="es-ES_tradnl" dirty="0" smtClean="0"/>
              <a:t>DESARROLLO EXPERIMENTAL</a:t>
            </a:r>
            <a:endParaRPr lang="es-ES_tradnl" dirty="0"/>
          </a:p>
        </p:txBody>
      </p:sp>
      <p:sp>
        <p:nvSpPr>
          <p:cNvPr id="3" name="2 Marcador de contenido"/>
          <p:cNvSpPr>
            <a:spLocks noGrp="1"/>
          </p:cNvSpPr>
          <p:nvPr>
            <p:ph idx="1"/>
          </p:nvPr>
        </p:nvSpPr>
        <p:spPr>
          <a:xfrm>
            <a:off x="457200" y="1556792"/>
            <a:ext cx="8229600" cy="4463008"/>
          </a:xfrm>
        </p:spPr>
        <p:txBody>
          <a:bodyPr/>
          <a:lstStyle/>
          <a:p>
            <a:pPr marL="0" indent="0" algn="just">
              <a:buNone/>
            </a:pPr>
            <a:r>
              <a:rPr lang="es-ES_tradnl" dirty="0">
                <a:effectLst/>
              </a:rPr>
              <a:t>C</a:t>
            </a:r>
            <a:r>
              <a:rPr lang="es-ES_tradnl" dirty="0" smtClean="0">
                <a:effectLst/>
              </a:rPr>
              <a:t>onsiste </a:t>
            </a:r>
            <a:r>
              <a:rPr lang="es-ES_tradnl" dirty="0">
                <a:effectLst/>
              </a:rPr>
              <a:t>en trabajos sistemáticos que aprovechan los conocimientos existentes obtenidos de la investigación y la experiencia práctica, y está dirigido a la producción de nuevos materiales, productos o dispositivos; a la puesta en marcha de nuevos procesos, sistemas y servicios, o a la mejora sustancial de los ya existentes.</a:t>
            </a:r>
            <a:endParaRPr lang="es-ES_tradnl" dirty="0"/>
          </a:p>
        </p:txBody>
      </p:sp>
      <p:sp>
        <p:nvSpPr>
          <p:cNvPr id="4" name="3 Marcador de pie de página"/>
          <p:cNvSpPr>
            <a:spLocks noGrp="1"/>
          </p:cNvSpPr>
          <p:nvPr>
            <p:ph type="ftr" sz="quarter" idx="11"/>
          </p:nvPr>
        </p:nvSpPr>
        <p:spPr/>
        <p:txBody>
          <a:bodyPr/>
          <a:lstStyle/>
          <a:p>
            <a:pPr>
              <a:defRPr/>
            </a:pPr>
            <a:r>
              <a:rPr lang="es-ES" smtClean="0">
                <a:solidFill>
                  <a:srgbClr val="FFFFFF"/>
                </a:solidFill>
              </a:rPr>
              <a:t>Dr. Alberto Cáceres Huambo</a:t>
            </a:r>
            <a:endParaRPr lang="es-ES">
              <a:solidFill>
                <a:srgbClr val="FFFFFF"/>
              </a:solidFill>
            </a:endParaRPr>
          </a:p>
        </p:txBody>
      </p:sp>
    </p:spTree>
    <p:extLst>
      <p:ext uri="{BB962C8B-B14F-4D97-AF65-F5344CB8AC3E}">
        <p14:creationId xmlns:p14="http://schemas.microsoft.com/office/powerpoint/2010/main" val="33700392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p:cNvSpPr>
            <a:spLocks noGrp="1" noChangeArrowheads="1"/>
          </p:cNvSpPr>
          <p:nvPr>
            <p:ph type="ftr" sz="quarter" idx="11"/>
          </p:nvPr>
        </p:nvSpPr>
        <p:spPr/>
        <p:txBody>
          <a:bodyPr/>
          <a:lstStyle/>
          <a:p>
            <a:pPr>
              <a:defRPr/>
            </a:pPr>
            <a:r>
              <a:rPr lang="es-ES">
                <a:solidFill>
                  <a:srgbClr val="FFFFFF"/>
                </a:solidFill>
              </a:rPr>
              <a:t>Dr. Alberto Cáceres Huambo</a:t>
            </a:r>
          </a:p>
        </p:txBody>
      </p:sp>
      <p:sp>
        <p:nvSpPr>
          <p:cNvPr id="6147" name="Text Box 5"/>
          <p:cNvSpPr txBox="1">
            <a:spLocks noChangeArrowheads="1"/>
          </p:cNvSpPr>
          <p:nvPr/>
        </p:nvSpPr>
        <p:spPr bwMode="auto">
          <a:xfrm>
            <a:off x="685800" y="3581400"/>
            <a:ext cx="3276600" cy="955675"/>
          </a:xfrm>
          <a:prstGeom prst="rect">
            <a:avLst/>
          </a:prstGeom>
          <a:solidFill>
            <a:schemeClr val="accent1"/>
          </a:solidFill>
          <a:ln w="9525">
            <a:solidFill>
              <a:schemeClr val="tx1"/>
            </a:solidFill>
            <a:miter lim="800000"/>
            <a:headEnd/>
            <a:tailEnd/>
          </a:ln>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50000"/>
              </a:spcBef>
              <a:spcAft>
                <a:spcPct val="0"/>
              </a:spcAft>
            </a:pPr>
            <a:r>
              <a:rPr lang="es-ES" altLang="es-ES_tradnl" sz="2800">
                <a:solidFill>
                  <a:srgbClr val="FFFFFF"/>
                </a:solidFill>
                <a:latin typeface="Times New Roman" pitchFamily="18" charset="0"/>
              </a:rPr>
              <a:t>NIVEL DE INVESTIGACION</a:t>
            </a:r>
          </a:p>
        </p:txBody>
      </p:sp>
      <p:sp>
        <p:nvSpPr>
          <p:cNvPr id="6148" name="Text Box 7"/>
          <p:cNvSpPr txBox="1">
            <a:spLocks noChangeArrowheads="1"/>
          </p:cNvSpPr>
          <p:nvPr/>
        </p:nvSpPr>
        <p:spPr bwMode="auto">
          <a:xfrm>
            <a:off x="2362200" y="914400"/>
            <a:ext cx="4343400" cy="1320800"/>
          </a:xfrm>
          <a:prstGeom prst="rect">
            <a:avLst/>
          </a:prstGeom>
          <a:solidFill>
            <a:schemeClr val="accent1"/>
          </a:solidFill>
          <a:ln w="9525">
            <a:solidFill>
              <a:schemeClr val="tx1"/>
            </a:solidFill>
            <a:miter lim="800000"/>
            <a:headEnd/>
            <a:tailEnd/>
          </a:ln>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50000"/>
              </a:spcBef>
              <a:spcAft>
                <a:spcPct val="0"/>
              </a:spcAft>
            </a:pPr>
            <a:r>
              <a:rPr lang="es-ES" altLang="es-ES_tradnl" sz="4000">
                <a:solidFill>
                  <a:srgbClr val="FFFFFF"/>
                </a:solidFill>
                <a:latin typeface="Times New Roman" pitchFamily="18" charset="0"/>
              </a:rPr>
              <a:t>DISEÑO DE INVESTIGACION</a:t>
            </a:r>
          </a:p>
        </p:txBody>
      </p:sp>
      <p:sp>
        <p:nvSpPr>
          <p:cNvPr id="6149" name="Text Box 9"/>
          <p:cNvSpPr txBox="1">
            <a:spLocks noChangeArrowheads="1"/>
          </p:cNvSpPr>
          <p:nvPr/>
        </p:nvSpPr>
        <p:spPr bwMode="auto">
          <a:xfrm>
            <a:off x="5029200" y="3581400"/>
            <a:ext cx="3581400" cy="955675"/>
          </a:xfrm>
          <a:prstGeom prst="rect">
            <a:avLst/>
          </a:prstGeom>
          <a:solidFill>
            <a:schemeClr val="accent1"/>
          </a:solidFill>
          <a:ln w="9525">
            <a:solidFill>
              <a:schemeClr val="tx1"/>
            </a:solidFill>
            <a:miter lim="800000"/>
            <a:headEnd/>
            <a:tailEnd/>
          </a:ln>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50000"/>
              </a:spcBef>
              <a:spcAft>
                <a:spcPct val="0"/>
              </a:spcAft>
            </a:pPr>
            <a:r>
              <a:rPr lang="es-ES" altLang="es-ES_tradnl" sz="2800">
                <a:solidFill>
                  <a:srgbClr val="FFFFFF"/>
                </a:solidFill>
                <a:latin typeface="Times New Roman" pitchFamily="18" charset="0"/>
              </a:rPr>
              <a:t> TIPO DE         ESTUDIO</a:t>
            </a:r>
          </a:p>
        </p:txBody>
      </p:sp>
      <p:sp>
        <p:nvSpPr>
          <p:cNvPr id="6150" name="WordArt 11"/>
          <p:cNvSpPr>
            <a:spLocks noChangeArrowheads="1" noChangeShapeType="1" noTextEdit="1"/>
          </p:cNvSpPr>
          <p:nvPr/>
        </p:nvSpPr>
        <p:spPr bwMode="auto">
          <a:xfrm>
            <a:off x="4114800" y="3581400"/>
            <a:ext cx="914400" cy="762000"/>
          </a:xfrm>
          <a:prstGeom prst="rect">
            <a:avLst/>
          </a:prstGeom>
        </p:spPr>
        <p:txBody>
          <a:bodyPr wrap="none" fromWordArt="1">
            <a:prstTxWarp prst="textPlain">
              <a:avLst>
                <a:gd name="adj" fmla="val 61111"/>
              </a:avLst>
            </a:prstTxWarp>
          </a:bodyPr>
          <a:lstStyle/>
          <a:p>
            <a:pPr algn="ctr" fontAlgn="base">
              <a:spcBef>
                <a:spcPct val="0"/>
              </a:spcBef>
              <a:spcAft>
                <a:spcPct val="0"/>
              </a:spcAft>
            </a:pPr>
            <a:r>
              <a:rPr lang="es-ES_tradnl" sz="4800" i="1" kern="10">
                <a:ln w="9525">
                  <a:solidFill>
                    <a:srgbClr val="000000"/>
                  </a:solidFill>
                  <a:round/>
                  <a:headEnd/>
                  <a:tailEnd/>
                </a:ln>
                <a:solidFill>
                  <a:srgbClr val="33CCCC"/>
                </a:solidFill>
                <a:effectLst>
                  <a:outerShdw dist="35921" dir="2700000" algn="ctr" rotWithShape="0">
                    <a:srgbClr val="808080">
                      <a:alpha val="79999"/>
                    </a:srgbClr>
                  </a:outerShdw>
                </a:effectLst>
                <a:latin typeface="Arial Black"/>
              </a:rPr>
              <a:t>+</a:t>
            </a:r>
          </a:p>
        </p:txBody>
      </p:sp>
      <p:sp>
        <p:nvSpPr>
          <p:cNvPr id="6151" name="Line 13"/>
          <p:cNvSpPr>
            <a:spLocks noChangeShapeType="1"/>
          </p:cNvSpPr>
          <p:nvPr/>
        </p:nvSpPr>
        <p:spPr bwMode="auto">
          <a:xfrm flipH="1">
            <a:off x="2590800" y="2438400"/>
            <a:ext cx="91440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6152" name="Line 14"/>
          <p:cNvSpPr>
            <a:spLocks noChangeShapeType="1"/>
          </p:cNvSpPr>
          <p:nvPr/>
        </p:nvSpPr>
        <p:spPr bwMode="auto">
          <a:xfrm>
            <a:off x="5486400" y="2362200"/>
            <a:ext cx="68580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Tree>
    <p:extLst>
      <p:ext uri="{BB962C8B-B14F-4D97-AF65-F5344CB8AC3E}">
        <p14:creationId xmlns:p14="http://schemas.microsoft.com/office/powerpoint/2010/main" val="32974768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Grp="1" noChangeArrowheads="1"/>
          </p:cNvSpPr>
          <p:nvPr>
            <p:ph type="ftr" sz="quarter" idx="11"/>
          </p:nvPr>
        </p:nvSpPr>
        <p:spPr/>
        <p:txBody>
          <a:bodyPr/>
          <a:lstStyle/>
          <a:p>
            <a:pPr>
              <a:defRPr/>
            </a:pPr>
            <a:r>
              <a:rPr lang="es-ES">
                <a:solidFill>
                  <a:srgbClr val="FFFFFF"/>
                </a:solidFill>
              </a:rPr>
              <a:t>Dr. Alberto Cáceres Huambo</a:t>
            </a:r>
          </a:p>
        </p:txBody>
      </p:sp>
      <p:sp>
        <p:nvSpPr>
          <p:cNvPr id="9218" name="Rectangle 2"/>
          <p:cNvSpPr>
            <a:spLocks noGrp="1" noChangeArrowheads="1"/>
          </p:cNvSpPr>
          <p:nvPr>
            <p:ph type="title"/>
          </p:nvPr>
        </p:nvSpPr>
        <p:spPr/>
        <p:txBody>
          <a:bodyPr/>
          <a:lstStyle/>
          <a:p>
            <a:pPr algn="ctr" eaLnBrk="1" hangingPunct="1">
              <a:defRPr/>
            </a:pPr>
            <a:r>
              <a:rPr lang="en-US" dirty="0" smtClean="0"/>
              <a:t>NIVELES DE INVESTIGACION</a:t>
            </a:r>
            <a:endParaRPr lang="es-ES" dirty="0" smtClean="0"/>
          </a:p>
        </p:txBody>
      </p:sp>
      <p:pic>
        <p:nvPicPr>
          <p:cNvPr id="717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419225"/>
            <a:ext cx="6172200" cy="486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 Box 4"/>
          <p:cNvSpPr txBox="1">
            <a:spLocks noChangeArrowheads="1"/>
          </p:cNvSpPr>
          <p:nvPr/>
        </p:nvSpPr>
        <p:spPr bwMode="auto">
          <a:xfrm>
            <a:off x="5638800" y="6491288"/>
            <a:ext cx="3505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n-US" altLang="es-ES_tradnl" i="1" dirty="0" err="1" smtClean="0">
                <a:solidFill>
                  <a:srgbClr val="FFFFFF"/>
                </a:solidFill>
              </a:rPr>
              <a:t>Hernández</a:t>
            </a:r>
            <a:r>
              <a:rPr lang="en-US" altLang="es-ES_tradnl" i="1" dirty="0">
                <a:solidFill>
                  <a:srgbClr val="FFFFFF"/>
                </a:solidFill>
              </a:rPr>
              <a:t>, 2006; </a:t>
            </a:r>
            <a:r>
              <a:rPr lang="en-US" altLang="es-ES_tradnl" i="1" dirty="0" err="1">
                <a:solidFill>
                  <a:srgbClr val="FFFFFF"/>
                </a:solidFill>
              </a:rPr>
              <a:t>Paredes</a:t>
            </a:r>
            <a:r>
              <a:rPr lang="en-US" altLang="es-ES_tradnl" i="1" dirty="0">
                <a:solidFill>
                  <a:srgbClr val="FFFFFF"/>
                </a:solidFill>
              </a:rPr>
              <a:t>, 2004</a:t>
            </a:r>
            <a:endParaRPr lang="es-ES" altLang="es-ES_tradnl" i="1" dirty="0">
              <a:solidFill>
                <a:srgbClr val="FFFFFF"/>
              </a:solidFill>
            </a:endParaRPr>
          </a:p>
        </p:txBody>
      </p:sp>
    </p:spTree>
    <p:extLst>
      <p:ext uri="{BB962C8B-B14F-4D97-AF65-F5344CB8AC3E}">
        <p14:creationId xmlns:p14="http://schemas.microsoft.com/office/powerpoint/2010/main" val="2793289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Grp="1" noChangeArrowheads="1"/>
          </p:cNvSpPr>
          <p:nvPr>
            <p:ph type="ftr" sz="quarter" idx="11"/>
          </p:nvPr>
        </p:nvSpPr>
        <p:spPr/>
        <p:txBody>
          <a:bodyPr/>
          <a:lstStyle/>
          <a:p>
            <a:pPr>
              <a:defRPr/>
            </a:pPr>
            <a:r>
              <a:rPr lang="es-ES">
                <a:solidFill>
                  <a:srgbClr val="FFFFFF"/>
                </a:solidFill>
              </a:rPr>
              <a:t>Dr. Alberto Cáceres Huambo</a:t>
            </a:r>
          </a:p>
        </p:txBody>
      </p:sp>
      <p:sp>
        <p:nvSpPr>
          <p:cNvPr id="5122" name="Rectangle 2"/>
          <p:cNvSpPr>
            <a:spLocks noGrp="1" noChangeArrowheads="1"/>
          </p:cNvSpPr>
          <p:nvPr>
            <p:ph type="title"/>
          </p:nvPr>
        </p:nvSpPr>
        <p:spPr/>
        <p:txBody>
          <a:bodyPr/>
          <a:lstStyle/>
          <a:p>
            <a:pPr algn="ctr" eaLnBrk="1" hangingPunct="1">
              <a:defRPr/>
            </a:pPr>
            <a:r>
              <a:rPr lang="en-US" dirty="0" smtClean="0"/>
              <a:t>CRITERIOS DE CLASICACION</a:t>
            </a:r>
            <a:endParaRPr lang="es-ES" dirty="0" smtClean="0"/>
          </a:p>
        </p:txBody>
      </p:sp>
      <p:sp>
        <p:nvSpPr>
          <p:cNvPr id="5123" name="Rectangle 3"/>
          <p:cNvSpPr>
            <a:spLocks noGrp="1" noChangeArrowheads="1"/>
          </p:cNvSpPr>
          <p:nvPr>
            <p:ph type="body" idx="1"/>
          </p:nvPr>
        </p:nvSpPr>
        <p:spPr/>
        <p:txBody>
          <a:bodyPr/>
          <a:lstStyle/>
          <a:p>
            <a:pPr marL="609600" indent="-609600" eaLnBrk="1" hangingPunct="1">
              <a:lnSpc>
                <a:spcPct val="80000"/>
              </a:lnSpc>
              <a:buFontTx/>
              <a:buAutoNum type="alphaLcPeriod"/>
              <a:defRPr/>
            </a:pPr>
            <a:r>
              <a:rPr lang="es-PE" sz="2400" b="1" dirty="0" smtClean="0"/>
              <a:t>EPOCA DE OBTENCION DE DATOS</a:t>
            </a:r>
          </a:p>
          <a:p>
            <a:pPr marL="1371600" lvl="2" indent="-457200" eaLnBrk="1" hangingPunct="1">
              <a:lnSpc>
                <a:spcPct val="80000"/>
              </a:lnSpc>
              <a:buFont typeface="Wingdings" pitchFamily="2" charset="2"/>
              <a:buChar char="§"/>
              <a:defRPr/>
            </a:pPr>
            <a:r>
              <a:rPr lang="es-PE" b="1" dirty="0" smtClean="0">
                <a:solidFill>
                  <a:schemeClr val="tx2"/>
                </a:solidFill>
              </a:rPr>
              <a:t>Retrospectivo</a:t>
            </a:r>
          </a:p>
          <a:p>
            <a:pPr marL="1371600" lvl="2" indent="-457200" eaLnBrk="1" hangingPunct="1">
              <a:lnSpc>
                <a:spcPct val="80000"/>
              </a:lnSpc>
              <a:buFont typeface="Wingdings" pitchFamily="2" charset="2"/>
              <a:buChar char="§"/>
              <a:defRPr/>
            </a:pPr>
            <a:r>
              <a:rPr lang="es-PE" b="1" dirty="0" smtClean="0">
                <a:solidFill>
                  <a:schemeClr val="tx2"/>
                </a:solidFill>
              </a:rPr>
              <a:t>Prospectivo</a:t>
            </a:r>
          </a:p>
          <a:p>
            <a:pPr marL="609600" indent="-609600" eaLnBrk="1" hangingPunct="1">
              <a:lnSpc>
                <a:spcPct val="80000"/>
              </a:lnSpc>
              <a:buFontTx/>
              <a:buAutoNum type="alphaLcPeriod"/>
              <a:defRPr/>
            </a:pPr>
            <a:r>
              <a:rPr lang="es-PE" sz="2400" b="1" dirty="0" smtClean="0"/>
              <a:t>EVOLUCION DEL FENOMENO EN ESTUDIO</a:t>
            </a:r>
          </a:p>
          <a:p>
            <a:pPr marL="1371600" lvl="2" indent="-457200" eaLnBrk="1" hangingPunct="1">
              <a:lnSpc>
                <a:spcPct val="80000"/>
              </a:lnSpc>
              <a:buFont typeface="Wingdings" pitchFamily="2" charset="2"/>
              <a:buChar char="§"/>
              <a:defRPr/>
            </a:pPr>
            <a:r>
              <a:rPr lang="es-PE" b="1" dirty="0" smtClean="0">
                <a:solidFill>
                  <a:schemeClr val="tx2"/>
                </a:solidFill>
              </a:rPr>
              <a:t>Transversal</a:t>
            </a:r>
          </a:p>
          <a:p>
            <a:pPr marL="1371600" lvl="2" indent="-457200" eaLnBrk="1" hangingPunct="1">
              <a:lnSpc>
                <a:spcPct val="80000"/>
              </a:lnSpc>
              <a:buFont typeface="Wingdings" pitchFamily="2" charset="2"/>
              <a:buChar char="§"/>
              <a:defRPr/>
            </a:pPr>
            <a:r>
              <a:rPr lang="es-PE" b="1" dirty="0" smtClean="0">
                <a:solidFill>
                  <a:schemeClr val="tx2"/>
                </a:solidFill>
              </a:rPr>
              <a:t>Longitudinal</a:t>
            </a:r>
          </a:p>
          <a:p>
            <a:pPr marL="609600" indent="-609600" eaLnBrk="1" hangingPunct="1">
              <a:lnSpc>
                <a:spcPct val="80000"/>
              </a:lnSpc>
              <a:buFontTx/>
              <a:buAutoNum type="alphaLcPeriod"/>
              <a:defRPr/>
            </a:pPr>
            <a:r>
              <a:rPr lang="es-PE" sz="2400" b="1" dirty="0" smtClean="0"/>
              <a:t>COMPARACION DE POBLACIONES</a:t>
            </a:r>
          </a:p>
          <a:p>
            <a:pPr marL="1371600" lvl="2" indent="-457200" eaLnBrk="1" hangingPunct="1">
              <a:lnSpc>
                <a:spcPct val="80000"/>
              </a:lnSpc>
              <a:buFont typeface="Wingdings" pitchFamily="2" charset="2"/>
              <a:buChar char="§"/>
              <a:defRPr/>
            </a:pPr>
            <a:r>
              <a:rPr lang="es-PE" b="1" dirty="0" smtClean="0">
                <a:solidFill>
                  <a:schemeClr val="tx2"/>
                </a:solidFill>
              </a:rPr>
              <a:t>Descriptivo</a:t>
            </a:r>
          </a:p>
          <a:p>
            <a:pPr marL="1371600" lvl="2" indent="-457200" eaLnBrk="1" hangingPunct="1">
              <a:lnSpc>
                <a:spcPct val="80000"/>
              </a:lnSpc>
              <a:buFont typeface="Wingdings" pitchFamily="2" charset="2"/>
              <a:buChar char="§"/>
              <a:defRPr/>
            </a:pPr>
            <a:r>
              <a:rPr lang="es-PE" b="1" dirty="0" smtClean="0">
                <a:solidFill>
                  <a:schemeClr val="tx2"/>
                </a:solidFill>
              </a:rPr>
              <a:t>Comparativo</a:t>
            </a:r>
          </a:p>
          <a:p>
            <a:pPr marL="609600" indent="-609600" eaLnBrk="1" hangingPunct="1">
              <a:lnSpc>
                <a:spcPct val="80000"/>
              </a:lnSpc>
              <a:buFontTx/>
              <a:buAutoNum type="alphaLcPeriod"/>
              <a:defRPr/>
            </a:pPr>
            <a:r>
              <a:rPr lang="es-PE" sz="2400" b="1" dirty="0" smtClean="0"/>
              <a:t>MANEJO DE LAS VARIABLES </a:t>
            </a:r>
          </a:p>
          <a:p>
            <a:pPr marL="1371600" lvl="2" indent="-457200" eaLnBrk="1" hangingPunct="1">
              <a:lnSpc>
                <a:spcPct val="80000"/>
              </a:lnSpc>
              <a:buFont typeface="Wingdings" pitchFamily="2" charset="2"/>
              <a:buChar char="§"/>
              <a:defRPr/>
            </a:pPr>
            <a:r>
              <a:rPr lang="es-PE" b="1" dirty="0" smtClean="0">
                <a:solidFill>
                  <a:schemeClr val="tx2"/>
                </a:solidFill>
              </a:rPr>
              <a:t>De observación</a:t>
            </a:r>
          </a:p>
          <a:p>
            <a:pPr marL="1371600" lvl="2" indent="-457200" eaLnBrk="1" hangingPunct="1">
              <a:lnSpc>
                <a:spcPct val="80000"/>
              </a:lnSpc>
              <a:buFont typeface="Wingdings" pitchFamily="2" charset="2"/>
              <a:buChar char="§"/>
              <a:defRPr/>
            </a:pPr>
            <a:r>
              <a:rPr lang="es-PE" b="1" smtClean="0">
                <a:solidFill>
                  <a:schemeClr val="tx2"/>
                </a:solidFill>
              </a:rPr>
              <a:t>Experimental</a:t>
            </a:r>
            <a:endParaRPr lang="es-PE" b="1" dirty="0" smtClean="0">
              <a:solidFill>
                <a:schemeClr val="tx2"/>
              </a:solidFill>
            </a:endParaRPr>
          </a:p>
          <a:p>
            <a:pPr marL="609600" indent="-609600" eaLnBrk="1" hangingPunct="1">
              <a:lnSpc>
                <a:spcPct val="80000"/>
              </a:lnSpc>
              <a:buFontTx/>
              <a:buNone/>
              <a:defRPr/>
            </a:pPr>
            <a:endParaRPr lang="es-ES" sz="2800" dirty="0" smtClean="0"/>
          </a:p>
        </p:txBody>
      </p:sp>
      <p:sp>
        <p:nvSpPr>
          <p:cNvPr id="8197" name="Text Box 4"/>
          <p:cNvSpPr txBox="1">
            <a:spLocks noChangeArrowheads="1"/>
          </p:cNvSpPr>
          <p:nvPr/>
        </p:nvSpPr>
        <p:spPr bwMode="auto">
          <a:xfrm>
            <a:off x="7010400" y="64770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n-US" altLang="es-ES_tradnl" i="1">
                <a:solidFill>
                  <a:srgbClr val="FFFFFF"/>
                </a:solidFill>
              </a:rPr>
              <a:t>Mormontoy, 1993</a:t>
            </a:r>
            <a:endParaRPr lang="es-ES" altLang="es-ES_tradnl" i="1">
              <a:solidFill>
                <a:srgbClr val="FFFFFF"/>
              </a:solidFill>
            </a:endParaRPr>
          </a:p>
        </p:txBody>
      </p:sp>
    </p:spTree>
    <p:extLst>
      <p:ext uri="{BB962C8B-B14F-4D97-AF65-F5344CB8AC3E}">
        <p14:creationId xmlns:p14="http://schemas.microsoft.com/office/powerpoint/2010/main" val="35323300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Grp="1" noChangeArrowheads="1"/>
          </p:cNvSpPr>
          <p:nvPr>
            <p:ph type="ftr" sz="quarter" idx="11"/>
          </p:nvPr>
        </p:nvSpPr>
        <p:spPr/>
        <p:txBody>
          <a:bodyPr/>
          <a:lstStyle/>
          <a:p>
            <a:pPr>
              <a:defRPr/>
            </a:pPr>
            <a:r>
              <a:rPr lang="es-ES">
                <a:solidFill>
                  <a:srgbClr val="FFFFFF"/>
                </a:solidFill>
              </a:rPr>
              <a:t>Dr. Alberto Cáceres Huambo</a:t>
            </a:r>
          </a:p>
        </p:txBody>
      </p:sp>
      <p:graphicFrame>
        <p:nvGraphicFramePr>
          <p:cNvPr id="62466" name="Group 2"/>
          <p:cNvGraphicFramePr>
            <a:graphicFrameLocks noGrp="1"/>
          </p:cNvGraphicFramePr>
          <p:nvPr/>
        </p:nvGraphicFramePr>
        <p:xfrm>
          <a:off x="762000" y="1397000"/>
          <a:ext cx="7924800" cy="4064000"/>
        </p:xfrm>
        <a:graphic>
          <a:graphicData uri="http://schemas.openxmlformats.org/drawingml/2006/table">
            <a:tbl>
              <a:tblPr/>
              <a:tblGrid>
                <a:gridCol w="3962400"/>
                <a:gridCol w="3962400"/>
              </a:tblGrid>
              <a:tr h="1016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2"/>
                          </a:solidFill>
                          <a:effectLst>
                            <a:outerShdw blurRad="38100" dist="38100" dir="2700000" algn="tl">
                              <a:srgbClr val="000000"/>
                            </a:outerShdw>
                          </a:effectLst>
                          <a:latin typeface="Tahoma" charset="0"/>
                          <a:cs typeface="Times New Roman" pitchFamily="18" charset="0"/>
                        </a:rPr>
                        <a:t>CARACTERISTICAS DEL ESTUDIO</a:t>
                      </a:r>
                      <a:endParaRPr kumimoji="0" lang="es-ES" sz="2000" b="1" i="0" u="none" strike="noStrike" cap="none" normalizeH="0" baseline="0" smtClean="0">
                        <a:ln>
                          <a:noFill/>
                        </a:ln>
                        <a:solidFill>
                          <a:schemeClr val="tx2"/>
                        </a:solidFill>
                        <a:effectLst>
                          <a:outerShdw blurRad="38100" dist="38100" dir="2700000" algn="tl">
                            <a:srgbClr val="000000"/>
                          </a:outerShdw>
                        </a:effectLst>
                        <a:latin typeface="Tahoma"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2"/>
                          </a:solidFill>
                          <a:effectLst>
                            <a:outerShdw blurRad="38100" dist="38100" dir="2700000" algn="tl">
                              <a:srgbClr val="000000"/>
                            </a:outerShdw>
                          </a:effectLst>
                          <a:latin typeface="Tahoma" charset="0"/>
                          <a:cs typeface="Times New Roman" pitchFamily="18" charset="0"/>
                        </a:rPr>
                        <a:t>NOMBRE  DEL ESTUDIO (*)</a:t>
                      </a:r>
                      <a:endParaRPr kumimoji="0" lang="es-ES" sz="2000" b="1" i="0" u="none" strike="noStrike" cap="none" normalizeH="0" baseline="0" smtClean="0">
                        <a:ln>
                          <a:noFill/>
                        </a:ln>
                        <a:solidFill>
                          <a:schemeClr val="tx2"/>
                        </a:solidFill>
                        <a:effectLst>
                          <a:outerShdw blurRad="38100" dist="38100" dir="2700000" algn="tl">
                            <a:srgbClr val="000000"/>
                          </a:outerShdw>
                        </a:effectLst>
                        <a:latin typeface="Tahoma"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16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Retrospectivo -Transversal-Descriptivo -De observación</a:t>
                      </a: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Descriptivo retrospectivo.</a:t>
                      </a: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16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Prospectivo -Transversal-Descriptivo -De observación.</a:t>
                      </a: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Descriptivo prospectivo</a:t>
                      </a: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16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Retrospectivo -Transversal-Comparativo -De observación</a:t>
                      </a: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Comparativo retrospectivo.</a:t>
                      </a: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236" name="Text Box 19"/>
          <p:cNvSpPr txBox="1">
            <a:spLocks noChangeArrowheads="1"/>
          </p:cNvSpPr>
          <p:nvPr/>
        </p:nvSpPr>
        <p:spPr bwMode="auto">
          <a:xfrm>
            <a:off x="2438400" y="457200"/>
            <a:ext cx="4572000" cy="579438"/>
          </a:xfrm>
          <a:prstGeom prst="rect">
            <a:avLst/>
          </a:prstGeom>
          <a:solidFill>
            <a:schemeClr val="bg2"/>
          </a:solidFill>
          <a:ln w="9525">
            <a:miter lim="800000"/>
            <a:headEnd/>
            <a:tailEnd/>
          </a:ln>
          <a:scene3d>
            <a:camera prst="legacyPerspectiveTop"/>
            <a:lightRig rig="legacyFlat3" dir="b"/>
          </a:scene3d>
          <a:sp3d extrusionH="887400" prstMaterial="legacyMatte">
            <a:bevelT w="13500" h="13500" prst="angle"/>
            <a:bevelB w="13500" h="13500" prst="angle"/>
            <a:extrusionClr>
              <a:schemeClr val="bg2"/>
            </a:extrusionClr>
          </a:sp3d>
        </p:spPr>
        <p:txBody>
          <a:bodyPr>
            <a:spAutoFit/>
            <a:flatTx/>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50000"/>
              </a:spcBef>
              <a:spcAft>
                <a:spcPct val="0"/>
              </a:spcAft>
            </a:pPr>
            <a:r>
              <a:rPr lang="es-MX" altLang="es-ES_tradnl" sz="3200" b="1">
                <a:solidFill>
                  <a:srgbClr val="33CCCC"/>
                </a:solidFill>
                <a:latin typeface="Arial" charset="0"/>
              </a:rPr>
              <a:t>TIPOS DE ESTUDIOS</a:t>
            </a:r>
            <a:endParaRPr lang="es-ES" altLang="es-ES_tradnl" sz="3200" b="1">
              <a:solidFill>
                <a:srgbClr val="33CCCC"/>
              </a:solidFill>
              <a:latin typeface="Arial" charset="0"/>
            </a:endParaRPr>
          </a:p>
        </p:txBody>
      </p:sp>
    </p:spTree>
    <p:extLst>
      <p:ext uri="{BB962C8B-B14F-4D97-AF65-F5344CB8AC3E}">
        <p14:creationId xmlns:p14="http://schemas.microsoft.com/office/powerpoint/2010/main" val="2187583205"/>
      </p:ext>
    </p:extLst>
  </p:cSld>
  <p:clrMapOvr>
    <a:masterClrMapping/>
  </p:clrMapOvr>
  <p:transition>
    <p:cover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Grp="1" noChangeArrowheads="1"/>
          </p:cNvSpPr>
          <p:nvPr>
            <p:ph type="ftr" sz="quarter" idx="11"/>
          </p:nvPr>
        </p:nvSpPr>
        <p:spPr/>
        <p:txBody>
          <a:bodyPr/>
          <a:lstStyle/>
          <a:p>
            <a:pPr>
              <a:defRPr/>
            </a:pPr>
            <a:r>
              <a:rPr lang="es-ES">
                <a:solidFill>
                  <a:srgbClr val="FFFFFF"/>
                </a:solidFill>
              </a:rPr>
              <a:t>Dr. Alberto Cáceres Huambo</a:t>
            </a:r>
          </a:p>
        </p:txBody>
      </p:sp>
      <p:graphicFrame>
        <p:nvGraphicFramePr>
          <p:cNvPr id="63490" name="Group 2"/>
          <p:cNvGraphicFramePr>
            <a:graphicFrameLocks noGrp="1"/>
          </p:cNvGraphicFramePr>
          <p:nvPr/>
        </p:nvGraphicFramePr>
        <p:xfrm>
          <a:off x="609600" y="754063"/>
          <a:ext cx="8077200" cy="4791075"/>
        </p:xfrm>
        <a:graphic>
          <a:graphicData uri="http://schemas.openxmlformats.org/drawingml/2006/table">
            <a:tbl>
              <a:tblPr/>
              <a:tblGrid>
                <a:gridCol w="4038600"/>
                <a:gridCol w="4038600"/>
              </a:tblGrid>
              <a:tr h="99853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2"/>
                          </a:solidFill>
                          <a:effectLst>
                            <a:outerShdw blurRad="38100" dist="38100" dir="2700000" algn="tl">
                              <a:srgbClr val="000000"/>
                            </a:outerShdw>
                          </a:effectLst>
                          <a:latin typeface="Tahoma" charset="0"/>
                          <a:cs typeface="Times New Roman" pitchFamily="18" charset="0"/>
                        </a:rPr>
                        <a:t>CARACTERISTICAS DEL ESTUDIO</a:t>
                      </a:r>
                      <a:endParaRPr kumimoji="0" lang="es-ES" sz="2000" b="1" i="0" u="none" strike="noStrike" cap="none" normalizeH="0" baseline="0" smtClean="0">
                        <a:ln>
                          <a:noFill/>
                        </a:ln>
                        <a:solidFill>
                          <a:schemeClr val="tx2"/>
                        </a:solidFill>
                        <a:effectLst>
                          <a:outerShdw blurRad="38100" dist="38100" dir="2700000" algn="tl">
                            <a:srgbClr val="000000"/>
                          </a:outerShdw>
                        </a:effectLst>
                        <a:latin typeface="Tahoma"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2"/>
                          </a:solidFill>
                          <a:effectLst>
                            <a:outerShdw blurRad="38100" dist="38100" dir="2700000" algn="tl">
                              <a:srgbClr val="000000"/>
                            </a:outerShdw>
                          </a:effectLst>
                          <a:latin typeface="Tahoma" charset="0"/>
                          <a:cs typeface="Times New Roman" pitchFamily="18" charset="0"/>
                        </a:rPr>
                        <a:t>NOMBRE  DEL ESTUDIO (*)</a:t>
                      </a:r>
                      <a:endParaRPr kumimoji="0" lang="es-ES" sz="2000" b="1" i="0" u="none" strike="noStrike" cap="none" normalizeH="0" baseline="0" smtClean="0">
                        <a:ln>
                          <a:noFill/>
                        </a:ln>
                        <a:solidFill>
                          <a:schemeClr val="tx2"/>
                        </a:solidFill>
                        <a:effectLst>
                          <a:outerShdw blurRad="38100" dist="38100" dir="2700000" algn="tl">
                            <a:srgbClr val="000000"/>
                          </a:outerShdw>
                        </a:effectLst>
                        <a:latin typeface="Tahoma"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5413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Prospectivo - Transversal-Comparativo - De observación.</a:t>
                      </a: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Comparativo prospectivo</a:t>
                      </a: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42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Retrospectivo - Longitudinal-Descriptivo - De observación.</a:t>
                      </a:r>
                      <a: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
                      </a:r>
                      <a:b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b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De casos</a:t>
                      </a: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5413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Retrospectivo - Longitudinal-  Comparativo de efecto a  causa - De observación</a:t>
                      </a: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De casos y controles.                                    </a:t>
                      </a:r>
                      <a: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
                      </a:r>
                      <a:b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b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906152761"/>
      </p:ext>
    </p:extLst>
  </p:cSld>
  <p:clrMapOvr>
    <a:masterClrMapping/>
  </p:clrMapOvr>
  <p:transition>
    <p:cover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Grp="1" noChangeArrowheads="1"/>
          </p:cNvSpPr>
          <p:nvPr>
            <p:ph type="ftr" sz="quarter" idx="11"/>
          </p:nvPr>
        </p:nvSpPr>
        <p:spPr/>
        <p:txBody>
          <a:bodyPr/>
          <a:lstStyle/>
          <a:p>
            <a:pPr>
              <a:defRPr/>
            </a:pPr>
            <a:r>
              <a:rPr lang="es-ES">
                <a:solidFill>
                  <a:srgbClr val="FFFFFF"/>
                </a:solidFill>
              </a:rPr>
              <a:t>Dr. Alberto Cáceres Huambo</a:t>
            </a:r>
          </a:p>
        </p:txBody>
      </p:sp>
      <p:graphicFrame>
        <p:nvGraphicFramePr>
          <p:cNvPr id="64514" name="Group 2"/>
          <p:cNvGraphicFramePr>
            <a:graphicFrameLocks noGrp="1"/>
          </p:cNvGraphicFramePr>
          <p:nvPr/>
        </p:nvGraphicFramePr>
        <p:xfrm>
          <a:off x="381000" y="762000"/>
          <a:ext cx="8458200" cy="4870451"/>
        </p:xfrm>
        <a:graphic>
          <a:graphicData uri="http://schemas.openxmlformats.org/drawingml/2006/table">
            <a:tbl>
              <a:tblPr/>
              <a:tblGrid>
                <a:gridCol w="4229100"/>
                <a:gridCol w="4229100"/>
              </a:tblGrid>
              <a:tr h="762099">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2"/>
                          </a:solidFill>
                          <a:effectLst>
                            <a:outerShdw blurRad="38100" dist="38100" dir="2700000" algn="tl">
                              <a:srgbClr val="000000"/>
                            </a:outerShdw>
                          </a:effectLst>
                          <a:latin typeface="Tahoma" charset="0"/>
                          <a:cs typeface="Times New Roman" pitchFamily="18" charset="0"/>
                        </a:rPr>
                        <a:t>CARACTERISTICAS DEL ESTUDIO</a:t>
                      </a:r>
                      <a:endParaRPr kumimoji="0" lang="es-ES" sz="2000" b="1" i="0" u="none" strike="noStrike" cap="none" normalizeH="0" baseline="0" smtClean="0">
                        <a:ln>
                          <a:noFill/>
                        </a:ln>
                        <a:solidFill>
                          <a:schemeClr val="tx2"/>
                        </a:solidFill>
                        <a:effectLst>
                          <a:outerShdw blurRad="38100" dist="38100" dir="2700000" algn="tl">
                            <a:srgbClr val="000000"/>
                          </a:outerShdw>
                        </a:effectLst>
                        <a:latin typeface="Tahoma" charset="0"/>
                        <a:cs typeface="Times New Roman" pitchFamily="18" charset="0"/>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2"/>
                          </a:solidFill>
                          <a:effectLst>
                            <a:outerShdw blurRad="38100" dist="38100" dir="2700000" algn="tl">
                              <a:srgbClr val="000000"/>
                            </a:outerShdw>
                          </a:effectLst>
                          <a:latin typeface="Tahoma" charset="0"/>
                          <a:cs typeface="Times New Roman" pitchFamily="18" charset="0"/>
                        </a:rPr>
                        <a:t>NOMBRE  DEL ESTUDIO (*)</a:t>
                      </a:r>
                      <a:endParaRPr kumimoji="0" lang="es-ES" sz="2000" b="1" i="0" u="none" strike="noStrike" cap="none" normalizeH="0" baseline="0" smtClean="0">
                        <a:ln>
                          <a:noFill/>
                        </a:ln>
                        <a:solidFill>
                          <a:schemeClr val="tx2"/>
                        </a:solidFill>
                        <a:effectLst>
                          <a:outerShdw blurRad="38100" dist="38100" dir="2700000" algn="tl">
                            <a:srgbClr val="000000"/>
                          </a:outerShdw>
                        </a:effectLst>
                        <a:latin typeface="Tahoma" charset="0"/>
                        <a:cs typeface="Times New Roman" pitchFamily="18"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66939">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Retrospectivo - Longitudinal-Comparativo de causa a efecto</a:t>
                      </a:r>
                      <a: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
                      </a:r>
                      <a:b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br>
                      <a: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 </a:t>
                      </a: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De observación. </a:t>
                      </a: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De cohorte retrospectivo. </a:t>
                      </a:r>
                      <a: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
                      </a:r>
                      <a:b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b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326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Prospectivo - Longitudinal-Descriptivo - De observación.             </a:t>
                      </a: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De una cohorte.</a:t>
                      </a: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Arial"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10811">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Prospectivo - Longitudinal-Comparativo de causa a                     efecto - De observación </a:t>
                      </a:r>
                      <a: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
                      </a:r>
                      <a:b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b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De cohortes.</a:t>
                      </a:r>
                      <a: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
                      </a:r>
                      <a:br>
                        <a:rPr kumimoji="0" lang="en-U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b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7337">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Prospectivo - Longitudinal-Comparativo - Experimental.               </a:t>
                      </a: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s-MX"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rPr>
                        <a:t>Experimento.</a:t>
                      </a:r>
                      <a:endParaRPr kumimoji="0" lang="es-ES" sz="2000" b="1" i="0" u="none" strike="noStrike" cap="none" normalizeH="0" baseline="0" smtClean="0">
                        <a:ln>
                          <a:noFill/>
                        </a:ln>
                        <a:solidFill>
                          <a:schemeClr val="tx1"/>
                        </a:solidFill>
                        <a:effectLst>
                          <a:outerShdw blurRad="38100" dist="38100" dir="2700000" algn="tl">
                            <a:srgbClr val="000000"/>
                          </a:outerShdw>
                        </a:effectLst>
                        <a:latin typeface="Tahoma" charset="0"/>
                        <a:cs typeface="Times New Roman" pitchFamily="18"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1287" name="Text Box 22"/>
          <p:cNvSpPr txBox="1">
            <a:spLocks noChangeArrowheads="1"/>
          </p:cNvSpPr>
          <p:nvPr/>
        </p:nvSpPr>
        <p:spPr bwMode="auto">
          <a:xfrm>
            <a:off x="304800" y="5715000"/>
            <a:ext cx="8426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r>
              <a:rPr lang="es-MX" altLang="es-ES_tradnl">
                <a:solidFill>
                  <a:srgbClr val="FFFFFF"/>
                </a:solidFill>
                <a:latin typeface="Arial Black" pitchFamily="34" charset="0"/>
                <a:cs typeface="Times New Roman" pitchFamily="18" charset="0"/>
              </a:rPr>
              <a:t>(*)Algunos nombres se han elaborado en función de las </a:t>
            </a:r>
          </a:p>
          <a:p>
            <a:pPr algn="ctr" eaLnBrk="1" fontAlgn="base" hangingPunct="1">
              <a:spcBef>
                <a:spcPct val="0"/>
              </a:spcBef>
              <a:spcAft>
                <a:spcPct val="0"/>
              </a:spcAft>
            </a:pPr>
            <a:r>
              <a:rPr lang="es-MX" altLang="es-ES_tradnl">
                <a:solidFill>
                  <a:srgbClr val="FFFFFF"/>
                </a:solidFill>
                <a:latin typeface="Arial Black" pitchFamily="34" charset="0"/>
                <a:cs typeface="Times New Roman" pitchFamily="18" charset="0"/>
              </a:rPr>
              <a:t>características principales del estudio y no están muy difundidos.</a:t>
            </a:r>
            <a:endParaRPr lang="es-ES" altLang="es-ES_tradnl">
              <a:solidFill>
                <a:srgbClr val="FFFFFF"/>
              </a:solidFill>
              <a:latin typeface="Arial Black" pitchFamily="34" charset="0"/>
              <a:cs typeface="Times New Roman" pitchFamily="18" charset="0"/>
            </a:endParaRPr>
          </a:p>
        </p:txBody>
      </p:sp>
    </p:spTree>
    <p:extLst>
      <p:ext uri="{BB962C8B-B14F-4D97-AF65-F5344CB8AC3E}">
        <p14:creationId xmlns:p14="http://schemas.microsoft.com/office/powerpoint/2010/main" val="4280590047"/>
      </p:ext>
    </p:extLst>
  </p:cSld>
  <p:clrMapOvr>
    <a:masterClrMapping/>
  </p:clrMapOvr>
  <p:transition>
    <p:cover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92100"/>
            <a:ext cx="8229600" cy="976660"/>
          </a:xfrm>
        </p:spPr>
        <p:txBody>
          <a:bodyPr/>
          <a:lstStyle/>
          <a:p>
            <a:r>
              <a:rPr lang="es-PE" dirty="0">
                <a:effectLst/>
              </a:rPr>
              <a:t>Ciencia</a:t>
            </a:r>
            <a:endParaRPr lang="es-PE" dirty="0"/>
          </a:p>
        </p:txBody>
      </p:sp>
      <p:sp>
        <p:nvSpPr>
          <p:cNvPr id="3" name="Marcador de contenido 2"/>
          <p:cNvSpPr>
            <a:spLocks noGrp="1"/>
          </p:cNvSpPr>
          <p:nvPr>
            <p:ph idx="1"/>
          </p:nvPr>
        </p:nvSpPr>
        <p:spPr>
          <a:xfrm>
            <a:off x="457200" y="1268760"/>
            <a:ext cx="8229600" cy="4751040"/>
          </a:xfrm>
        </p:spPr>
        <p:txBody>
          <a:bodyPr/>
          <a:lstStyle/>
          <a:p>
            <a:pPr marL="0" indent="0" algn="just">
              <a:buNone/>
            </a:pPr>
            <a:r>
              <a:rPr lang="es-PE" sz="3600" dirty="0" smtClean="0">
                <a:effectLst/>
              </a:rPr>
              <a:t>La </a:t>
            </a:r>
            <a:r>
              <a:rPr lang="es-PE" sz="3600" dirty="0">
                <a:effectLst/>
              </a:rPr>
              <a:t>ciencia tiene que ver con el desarrollo de algunas hipótesis que buscan dar explicación a determinados fenómenos. Estas hipótesis se someten a experimentaciones controladas y a continuación se analizan las observaciones para llegar a ciertas conclusiones</a:t>
            </a:r>
            <a:r>
              <a:rPr lang="es-PE" sz="3600" dirty="0" smtClean="0">
                <a:effectLst/>
              </a:rPr>
              <a:t>.</a:t>
            </a:r>
            <a:endParaRPr lang="es-PE" sz="3600" dirty="0">
              <a:effectLst/>
            </a:endParaRPr>
          </a:p>
        </p:txBody>
      </p:sp>
      <p:sp>
        <p:nvSpPr>
          <p:cNvPr id="4" name="Marcador de pie de página 3"/>
          <p:cNvSpPr>
            <a:spLocks noGrp="1"/>
          </p:cNvSpPr>
          <p:nvPr>
            <p:ph type="ftr" sz="quarter" idx="11"/>
          </p:nvPr>
        </p:nvSpPr>
        <p:spPr/>
        <p:txBody>
          <a:bodyPr/>
          <a:lstStyle/>
          <a:p>
            <a:pPr>
              <a:defRPr/>
            </a:pPr>
            <a:r>
              <a:rPr lang="es-ES" smtClean="0">
                <a:solidFill>
                  <a:srgbClr val="FFFFFF"/>
                </a:solidFill>
              </a:rPr>
              <a:t>Dr. Alberto Cáceres Huambo</a:t>
            </a:r>
            <a:endParaRPr lang="es-ES">
              <a:solidFill>
                <a:srgbClr val="FFFFFF"/>
              </a:solidFill>
            </a:endParaRPr>
          </a:p>
        </p:txBody>
      </p:sp>
    </p:spTree>
    <p:extLst>
      <p:ext uri="{BB962C8B-B14F-4D97-AF65-F5344CB8AC3E}">
        <p14:creationId xmlns:p14="http://schemas.microsoft.com/office/powerpoint/2010/main" val="28430683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p:cNvSpPr>
            <a:spLocks noGrp="1" noChangeArrowheads="1"/>
          </p:cNvSpPr>
          <p:nvPr>
            <p:ph type="ftr" sz="quarter" idx="11"/>
          </p:nvPr>
        </p:nvSpPr>
        <p:spPr/>
        <p:txBody>
          <a:bodyPr/>
          <a:lstStyle/>
          <a:p>
            <a:pPr>
              <a:defRPr/>
            </a:pPr>
            <a:r>
              <a:rPr lang="es-ES">
                <a:solidFill>
                  <a:srgbClr val="FFFFFF"/>
                </a:solidFill>
              </a:rPr>
              <a:t>Dr. Alberto Cáceres Huambo</a:t>
            </a:r>
          </a:p>
        </p:txBody>
      </p:sp>
      <p:grpSp>
        <p:nvGrpSpPr>
          <p:cNvPr id="12291" name="Group 2"/>
          <p:cNvGrpSpPr>
            <a:grpSpLocks/>
          </p:cNvGrpSpPr>
          <p:nvPr/>
        </p:nvGrpSpPr>
        <p:grpSpPr bwMode="auto">
          <a:xfrm>
            <a:off x="381000" y="457200"/>
            <a:ext cx="8458200" cy="5410200"/>
            <a:chOff x="192" y="192"/>
            <a:chExt cx="5328" cy="3408"/>
          </a:xfrm>
        </p:grpSpPr>
        <p:sp>
          <p:nvSpPr>
            <p:cNvPr id="12292" name="Rectangle 3"/>
            <p:cNvSpPr>
              <a:spLocks noChangeArrowheads="1"/>
            </p:cNvSpPr>
            <p:nvPr/>
          </p:nvSpPr>
          <p:spPr bwMode="auto">
            <a:xfrm>
              <a:off x="480" y="912"/>
              <a:ext cx="4752" cy="2688"/>
            </a:xfrm>
            <a:prstGeom prst="rect">
              <a:avLst/>
            </a:prstGeom>
            <a:solidFill>
              <a:schemeClr val="bg2"/>
            </a:solidFill>
            <a:ln w="9525">
              <a:miter lim="800000"/>
              <a:headEnd/>
              <a:tailEnd/>
            </a:ln>
            <a:scene3d>
              <a:camera prst="legacyPerspectiveBottom"/>
              <a:lightRig rig="legacyFlat3" dir="t"/>
            </a:scene3d>
            <a:sp3d extrusionH="887400" prstMaterial="legacyMatte">
              <a:bevelT w="13500" h="13500" prst="angle"/>
              <a:bevelB w="13500" h="13500" prst="angle"/>
              <a:extrusionClr>
                <a:schemeClr val="bg2"/>
              </a:extrusionClr>
            </a:sp3d>
          </p:spPr>
          <p:txBody>
            <a:bodyPr>
              <a:flatTx/>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eaLnBrk="0" hangingPunct="0">
                <a:defRPr>
                  <a:solidFill>
                    <a:schemeClr val="tx1"/>
                  </a:solidFill>
                  <a:latin typeface="Tahoma" charset="0"/>
                  <a:cs typeface="Arial" charset="0"/>
                </a:defRPr>
              </a:lvl5pPr>
              <a:lvl6pPr algn="ctr" eaLnBrk="0" fontAlgn="base" hangingPunct="0">
                <a:spcBef>
                  <a:spcPct val="0"/>
                </a:spcBef>
                <a:spcAft>
                  <a:spcPct val="0"/>
                </a:spcAft>
                <a:defRPr>
                  <a:solidFill>
                    <a:schemeClr val="tx1"/>
                  </a:solidFill>
                  <a:latin typeface="Tahoma" charset="0"/>
                  <a:cs typeface="Arial" charset="0"/>
                </a:defRPr>
              </a:lvl6pPr>
              <a:lvl7pPr algn="ctr" eaLnBrk="0" fontAlgn="base" hangingPunct="0">
                <a:spcBef>
                  <a:spcPct val="0"/>
                </a:spcBef>
                <a:spcAft>
                  <a:spcPct val="0"/>
                </a:spcAft>
                <a:defRPr>
                  <a:solidFill>
                    <a:schemeClr val="tx1"/>
                  </a:solidFill>
                  <a:latin typeface="Tahoma" charset="0"/>
                  <a:cs typeface="Arial" charset="0"/>
                </a:defRPr>
              </a:lvl7pPr>
              <a:lvl8pPr algn="ctr" eaLnBrk="0" fontAlgn="base" hangingPunct="0">
                <a:spcBef>
                  <a:spcPct val="0"/>
                </a:spcBef>
                <a:spcAft>
                  <a:spcPct val="0"/>
                </a:spcAft>
                <a:defRPr>
                  <a:solidFill>
                    <a:schemeClr val="tx1"/>
                  </a:solidFill>
                  <a:latin typeface="Tahoma" charset="0"/>
                  <a:cs typeface="Arial" charset="0"/>
                </a:defRPr>
              </a:lvl8pPr>
              <a:lvl9pPr algn="ctr" eaLnBrk="0" fontAlgn="base" hangingPunct="0">
                <a:spcBef>
                  <a:spcPct val="0"/>
                </a:spcBef>
                <a:spcAft>
                  <a:spcPct val="0"/>
                </a:spcAft>
                <a:defRPr>
                  <a:solidFill>
                    <a:schemeClr val="tx1"/>
                  </a:solidFill>
                  <a:latin typeface="Tahoma" charset="0"/>
                  <a:cs typeface="Arial" charset="0"/>
                </a:defRPr>
              </a:lvl9pPr>
            </a:lstStyle>
            <a:p>
              <a:pPr fontAlgn="base">
                <a:spcBef>
                  <a:spcPct val="0"/>
                </a:spcBef>
                <a:spcAft>
                  <a:spcPct val="0"/>
                </a:spcAft>
              </a:pPr>
              <a:endParaRPr lang="es-ES" altLang="es-ES_tradnl" sz="1200">
                <a:solidFill>
                  <a:srgbClr val="FFFFFF"/>
                </a:solidFill>
              </a:endParaRPr>
            </a:p>
            <a:p>
              <a:pPr fontAlgn="base">
                <a:spcBef>
                  <a:spcPct val="0"/>
                </a:spcBef>
                <a:spcAft>
                  <a:spcPct val="0"/>
                </a:spcAft>
              </a:pPr>
              <a:r>
                <a:rPr lang="es-ES" altLang="es-ES_tradnl" sz="1200">
                  <a:solidFill>
                    <a:srgbClr val="FFFFFF"/>
                  </a:solidFill>
                  <a:latin typeface="Bookman Old Style" pitchFamily="18" charset="0"/>
                </a:rPr>
                <a:t>       </a:t>
              </a:r>
              <a:r>
                <a:rPr lang="es-ES" altLang="es-ES_tradnl" sz="2400" b="1">
                  <a:solidFill>
                    <a:srgbClr val="FFFFFF"/>
                  </a:solidFill>
                  <a:latin typeface="Bookman Old Style" pitchFamily="18" charset="0"/>
                </a:rPr>
                <a:t>PASADO     </a:t>
              </a:r>
              <a:r>
                <a:rPr lang="es-PE" altLang="es-ES_tradnl" sz="2400" b="1">
                  <a:solidFill>
                    <a:srgbClr val="FFFFFF"/>
                  </a:solidFill>
                  <a:latin typeface="Bookman Old Style" pitchFamily="18" charset="0"/>
                </a:rPr>
                <a:t>   </a:t>
              </a:r>
              <a:r>
                <a:rPr lang="es-ES" altLang="es-ES_tradnl" sz="2400" b="1">
                  <a:solidFill>
                    <a:srgbClr val="FFFFFF"/>
                  </a:solidFill>
                  <a:latin typeface="Bookman Old Style" pitchFamily="18" charset="0"/>
                </a:rPr>
                <a:t>PRESENTE   </a:t>
              </a:r>
              <a:r>
                <a:rPr lang="es-PE" altLang="es-ES_tradnl" sz="2400" b="1">
                  <a:solidFill>
                    <a:srgbClr val="FFFFFF"/>
                  </a:solidFill>
                  <a:latin typeface="Bookman Old Style" pitchFamily="18" charset="0"/>
                </a:rPr>
                <a:t>     </a:t>
              </a:r>
              <a:r>
                <a:rPr lang="es-ES" altLang="es-ES_tradnl" sz="2400" b="1">
                  <a:solidFill>
                    <a:srgbClr val="FFFFFF"/>
                  </a:solidFill>
                  <a:latin typeface="Bookman Old Style" pitchFamily="18" charset="0"/>
                </a:rPr>
                <a:t> </a:t>
              </a:r>
              <a:r>
                <a:rPr lang="es-PE" altLang="es-ES_tradnl" sz="2400" b="1">
                  <a:solidFill>
                    <a:srgbClr val="FFFFFF"/>
                  </a:solidFill>
                  <a:latin typeface="Bookman Old Style" pitchFamily="18" charset="0"/>
                </a:rPr>
                <a:t>  </a:t>
              </a:r>
              <a:r>
                <a:rPr lang="es-ES" altLang="es-ES_tradnl" sz="2400" b="1">
                  <a:solidFill>
                    <a:srgbClr val="FFFFFF"/>
                  </a:solidFill>
                  <a:latin typeface="Bookman Old Style" pitchFamily="18" charset="0"/>
                </a:rPr>
                <a:t>FUTURO</a:t>
              </a:r>
            </a:p>
            <a:p>
              <a:pPr fontAlgn="base">
                <a:spcBef>
                  <a:spcPct val="0"/>
                </a:spcBef>
                <a:spcAft>
                  <a:spcPct val="0"/>
                </a:spcAft>
              </a:pPr>
              <a:r>
                <a:rPr lang="es-ES" altLang="es-ES_tradnl" sz="2400">
                  <a:solidFill>
                    <a:srgbClr val="FFFFFF"/>
                  </a:solidFill>
                  <a:latin typeface="Bookman Old Style" pitchFamily="18" charset="0"/>
                </a:rPr>
                <a:t>      </a:t>
              </a:r>
            </a:p>
            <a:p>
              <a:pPr fontAlgn="base">
                <a:spcBef>
                  <a:spcPct val="0"/>
                </a:spcBef>
                <a:spcAft>
                  <a:spcPct val="0"/>
                </a:spcAft>
              </a:pPr>
              <a:r>
                <a:rPr lang="es-ES" altLang="es-ES_tradnl" sz="2400">
                  <a:solidFill>
                    <a:srgbClr val="FFFFFF"/>
                  </a:solidFill>
                  <a:latin typeface="Bookman Old Style" pitchFamily="18" charset="0"/>
                </a:rPr>
                <a:t>           </a:t>
              </a:r>
              <a:r>
                <a:rPr lang="es-PE" altLang="es-ES_tradnl" sz="2400">
                  <a:solidFill>
                    <a:srgbClr val="FFFFFF"/>
                  </a:solidFill>
                  <a:latin typeface="Bookman Old Style" pitchFamily="18" charset="0"/>
                </a:rPr>
                <a:t>         </a:t>
              </a:r>
              <a:r>
                <a:rPr lang="es-ES" altLang="es-ES_tradnl" sz="2400" b="1" u="sng">
                  <a:solidFill>
                    <a:srgbClr val="FFFFFF"/>
                  </a:solidFill>
                  <a:latin typeface="Bookman Old Style" pitchFamily="18" charset="0"/>
                </a:rPr>
                <a:t>FACTOR CAUSAL</a:t>
              </a:r>
              <a:r>
                <a:rPr lang="es-ES" altLang="es-ES_tradnl" sz="2400" b="1">
                  <a:solidFill>
                    <a:srgbClr val="FFFFFF"/>
                  </a:solidFill>
                  <a:latin typeface="Bookman Old Style" pitchFamily="18" charset="0"/>
                </a:rPr>
                <a:t>      </a:t>
              </a:r>
              <a:r>
                <a:rPr lang="es-PE" altLang="es-ES_tradnl" sz="2400" b="1">
                  <a:solidFill>
                    <a:srgbClr val="FFFFFF"/>
                  </a:solidFill>
                  <a:latin typeface="Bookman Old Style" pitchFamily="18" charset="0"/>
                </a:rPr>
                <a:t>  </a:t>
              </a:r>
              <a:r>
                <a:rPr lang="es-ES" altLang="es-ES_tradnl" sz="2400" b="1" u="sng">
                  <a:solidFill>
                    <a:srgbClr val="FFFFFF"/>
                  </a:solidFill>
                  <a:latin typeface="Bookman Old Style" pitchFamily="18" charset="0"/>
                </a:rPr>
                <a:t>EFECTO</a:t>
              </a:r>
              <a:endParaRPr lang="es-ES" altLang="es-ES_tradnl" sz="2400" b="1">
                <a:solidFill>
                  <a:srgbClr val="FFFFFF"/>
                </a:solidFill>
                <a:latin typeface="Bookman Old Style" pitchFamily="18" charset="0"/>
              </a:endParaRPr>
            </a:p>
            <a:p>
              <a:pPr fontAlgn="base">
                <a:spcBef>
                  <a:spcPct val="0"/>
                </a:spcBef>
                <a:spcAft>
                  <a:spcPct val="0"/>
                </a:spcAft>
              </a:pPr>
              <a:endParaRPr lang="es-ES" altLang="es-ES_tradnl" sz="2400">
                <a:solidFill>
                  <a:srgbClr val="FFFFFF"/>
                </a:solidFill>
                <a:latin typeface="Bookman Old Style" pitchFamily="18" charset="0"/>
              </a:endParaRPr>
            </a:p>
            <a:p>
              <a:pPr lvl="4" fontAlgn="base">
                <a:spcBef>
                  <a:spcPct val="0"/>
                </a:spcBef>
                <a:spcAft>
                  <a:spcPct val="0"/>
                </a:spcAft>
                <a:buFont typeface="Wingdings" pitchFamily="2" charset="2"/>
                <a:buChar char="§"/>
              </a:pPr>
              <a:r>
                <a:rPr lang="es-ES" altLang="es-ES_tradnl" sz="2400">
                  <a:solidFill>
                    <a:srgbClr val="FFFFFF"/>
                  </a:solidFill>
                  <a:latin typeface="Bookman Old Style" pitchFamily="18" charset="0"/>
                </a:rPr>
                <a:t>EXPUESTOS</a:t>
              </a:r>
            </a:p>
            <a:p>
              <a:pPr lvl="4" fontAlgn="base">
                <a:spcBef>
                  <a:spcPct val="0"/>
                </a:spcBef>
                <a:spcAft>
                  <a:spcPct val="0"/>
                </a:spcAft>
                <a:buFont typeface="Wingdings" pitchFamily="2" charset="2"/>
                <a:buChar char="§"/>
              </a:pPr>
              <a:r>
                <a:rPr lang="es-ES" altLang="es-ES_tradnl" sz="2400">
                  <a:solidFill>
                    <a:srgbClr val="FFFFFF"/>
                  </a:solidFill>
                  <a:latin typeface="Bookman Old Style" pitchFamily="18" charset="0"/>
                </a:rPr>
                <a:t>NO EXPUESTOS</a:t>
              </a:r>
            </a:p>
            <a:p>
              <a:pPr fontAlgn="base">
                <a:spcBef>
                  <a:spcPct val="0"/>
                </a:spcBef>
                <a:spcAft>
                  <a:spcPct val="0"/>
                </a:spcAft>
              </a:pPr>
              <a:endParaRPr lang="es-ES" altLang="es-ES_tradnl" sz="2400">
                <a:solidFill>
                  <a:srgbClr val="FFFFFF"/>
                </a:solidFill>
                <a:latin typeface="Bookman Old Style" pitchFamily="18" charset="0"/>
              </a:endParaRPr>
            </a:p>
            <a:p>
              <a:pPr fontAlgn="base">
                <a:spcBef>
                  <a:spcPct val="0"/>
                </a:spcBef>
                <a:spcAft>
                  <a:spcPct val="0"/>
                </a:spcAft>
              </a:pPr>
              <a:endParaRPr lang="es-ES" altLang="es-ES_tradnl" sz="2400">
                <a:solidFill>
                  <a:srgbClr val="FFFFFF"/>
                </a:solidFill>
                <a:latin typeface="Bookman Old Style" pitchFamily="18" charset="0"/>
              </a:endParaRPr>
            </a:p>
            <a:p>
              <a:pPr fontAlgn="base">
                <a:spcBef>
                  <a:spcPct val="0"/>
                </a:spcBef>
                <a:spcAft>
                  <a:spcPct val="0"/>
                </a:spcAft>
              </a:pPr>
              <a:endParaRPr lang="es-ES" altLang="es-ES_tradnl" sz="2400">
                <a:solidFill>
                  <a:srgbClr val="FFFFFF"/>
                </a:solidFill>
                <a:latin typeface="Bookman Old Style" pitchFamily="18" charset="0"/>
              </a:endParaRPr>
            </a:p>
            <a:p>
              <a:pPr algn="just" fontAlgn="base">
                <a:spcBef>
                  <a:spcPct val="0"/>
                </a:spcBef>
                <a:spcAft>
                  <a:spcPct val="0"/>
                </a:spcAft>
              </a:pPr>
              <a:r>
                <a:rPr lang="es-ES" altLang="es-ES_tradnl" sz="2400">
                  <a:solidFill>
                    <a:srgbClr val="FFFFFF"/>
                  </a:solidFill>
                  <a:latin typeface="Bookman Old Style" pitchFamily="18" charset="0"/>
                </a:rPr>
                <a:t>   </a:t>
              </a:r>
              <a:r>
                <a:rPr lang="es-PE" altLang="es-ES_tradnl" sz="2400">
                  <a:solidFill>
                    <a:srgbClr val="FFFFFF"/>
                  </a:solidFill>
                  <a:latin typeface="Bookman Old Style" pitchFamily="18" charset="0"/>
                </a:rPr>
                <a:t>		</a:t>
              </a:r>
              <a:r>
                <a:rPr lang="es-ES" altLang="es-ES_tradnl" sz="2400" b="1">
                  <a:solidFill>
                    <a:srgbClr val="FFFFFF"/>
                  </a:solidFill>
                  <a:latin typeface="Bookman Old Style" pitchFamily="18" charset="0"/>
                </a:rPr>
                <a:t>INICIO DEL ESTUDIO</a:t>
              </a:r>
            </a:p>
          </p:txBody>
        </p:sp>
        <p:sp>
          <p:nvSpPr>
            <p:cNvPr id="12293" name="Line 4"/>
            <p:cNvSpPr>
              <a:spLocks noChangeShapeType="1"/>
            </p:cNvSpPr>
            <p:nvPr/>
          </p:nvSpPr>
          <p:spPr bwMode="auto">
            <a:xfrm>
              <a:off x="3600" y="1632"/>
              <a:ext cx="336"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2294" name="Line 5"/>
            <p:cNvSpPr>
              <a:spLocks noChangeShapeType="1"/>
            </p:cNvSpPr>
            <p:nvPr/>
          </p:nvSpPr>
          <p:spPr bwMode="auto">
            <a:xfrm flipV="1">
              <a:off x="2688" y="2534"/>
              <a:ext cx="0" cy="467"/>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2295" name="Text Box 6"/>
            <p:cNvSpPr txBox="1">
              <a:spLocks noChangeArrowheads="1"/>
            </p:cNvSpPr>
            <p:nvPr/>
          </p:nvSpPr>
          <p:spPr bwMode="auto">
            <a:xfrm>
              <a:off x="192" y="192"/>
              <a:ext cx="5328" cy="524"/>
            </a:xfrm>
            <a:prstGeom prst="rect">
              <a:avLst/>
            </a:prstGeom>
            <a:solidFill>
              <a:schemeClr val="bg2"/>
            </a:solidFill>
            <a:ln w="9525">
              <a:miter lim="800000"/>
              <a:headEnd/>
              <a:tailEnd/>
            </a:ln>
            <a:scene3d>
              <a:camera prst="legacyPerspectiveTop"/>
              <a:lightRig rig="legacyFlat3" dir="b"/>
            </a:scene3d>
            <a:sp3d extrusionH="887400" prstMaterial="legacyMatte">
              <a:bevelT w="13500" h="13500" prst="angle"/>
              <a:bevelB w="13500" h="13500" prst="angle"/>
              <a:extrusionClr>
                <a:schemeClr val="bg2"/>
              </a:extrusionClr>
            </a:sp3d>
          </p:spPr>
          <p:txBody>
            <a:bodyPr>
              <a:spAutoFit/>
              <a:flatTx/>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PE" altLang="es-ES_tradnl" sz="2400" b="1">
                  <a:solidFill>
                    <a:srgbClr val="FFFFFF"/>
                  </a:solidFill>
                  <a:latin typeface="Copperplate Gothic Light" pitchFamily="34" charset="0"/>
                </a:rPr>
                <a:t>ESQUEMA DEL ESTUDIO PROSPECTIVO DE CAUSA A  EFECTO</a:t>
              </a:r>
              <a:r>
                <a:rPr lang="es-PE" altLang="es-ES_tradnl" sz="2400" b="1">
                  <a:solidFill>
                    <a:srgbClr val="FFFFFF"/>
                  </a:solidFill>
                </a:rPr>
                <a:t> </a:t>
              </a:r>
              <a:endParaRPr lang="es-ES" altLang="es-ES_tradnl" sz="2400" b="1">
                <a:solidFill>
                  <a:srgbClr val="FFFFFF"/>
                </a:solidFill>
              </a:endParaRPr>
            </a:p>
          </p:txBody>
        </p:sp>
        <p:sp>
          <p:nvSpPr>
            <p:cNvPr id="12296" name="Line 7"/>
            <p:cNvSpPr>
              <a:spLocks noChangeShapeType="1"/>
            </p:cNvSpPr>
            <p:nvPr/>
          </p:nvSpPr>
          <p:spPr bwMode="auto">
            <a:xfrm>
              <a:off x="624" y="1344"/>
              <a:ext cx="4320" cy="0"/>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grpSp>
    </p:spTree>
    <p:extLst>
      <p:ext uri="{BB962C8B-B14F-4D97-AF65-F5344CB8AC3E}">
        <p14:creationId xmlns:p14="http://schemas.microsoft.com/office/powerpoint/2010/main" val="3540569950"/>
      </p:ext>
    </p:extLst>
  </p:cSld>
  <p:clrMapOvr>
    <a:masterClrMapping/>
  </p:clrMapOvr>
  <p:transition>
    <p:cover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5"/>
          <p:cNvSpPr>
            <a:spLocks noGrp="1" noChangeArrowheads="1"/>
          </p:cNvSpPr>
          <p:nvPr>
            <p:ph type="ftr" sz="quarter" idx="11"/>
          </p:nvPr>
        </p:nvSpPr>
        <p:spPr/>
        <p:txBody>
          <a:bodyPr/>
          <a:lstStyle/>
          <a:p>
            <a:pPr>
              <a:defRPr/>
            </a:pPr>
            <a:r>
              <a:rPr lang="es-ES">
                <a:solidFill>
                  <a:srgbClr val="FFFFFF"/>
                </a:solidFill>
              </a:rPr>
              <a:t>Dr. Alberto Cáceres Huambo</a:t>
            </a:r>
          </a:p>
        </p:txBody>
      </p:sp>
      <p:grpSp>
        <p:nvGrpSpPr>
          <p:cNvPr id="13315" name="Group 2"/>
          <p:cNvGrpSpPr>
            <a:grpSpLocks/>
          </p:cNvGrpSpPr>
          <p:nvPr/>
        </p:nvGrpSpPr>
        <p:grpSpPr bwMode="auto">
          <a:xfrm>
            <a:off x="457200" y="525464"/>
            <a:ext cx="8229600" cy="5719762"/>
            <a:chOff x="288" y="331"/>
            <a:chExt cx="5184" cy="3749"/>
          </a:xfrm>
        </p:grpSpPr>
        <p:sp>
          <p:nvSpPr>
            <p:cNvPr id="13316" name="Rectangle 3"/>
            <p:cNvSpPr>
              <a:spLocks noChangeArrowheads="1"/>
            </p:cNvSpPr>
            <p:nvPr/>
          </p:nvSpPr>
          <p:spPr bwMode="auto">
            <a:xfrm>
              <a:off x="576" y="1104"/>
              <a:ext cx="4666" cy="2976"/>
            </a:xfrm>
            <a:prstGeom prst="rect">
              <a:avLst/>
            </a:prstGeom>
            <a:solidFill>
              <a:schemeClr val="bg2"/>
            </a:solidFill>
            <a:ln w="9525">
              <a:miter lim="800000"/>
              <a:headEnd/>
              <a:tailEnd/>
            </a:ln>
            <a:scene3d>
              <a:camera prst="legacyPerspectiveBottomLeft"/>
              <a:lightRig rig="legacyFlat3" dir="t"/>
            </a:scene3d>
            <a:sp3d extrusionH="887400" prstMaterial="legacyMatte">
              <a:bevelT w="13500" h="13500" prst="angle"/>
              <a:bevelB w="13500" h="13500" prst="angle"/>
              <a:extrusionClr>
                <a:schemeClr val="bg2"/>
              </a:extrusionClr>
            </a:sp3d>
          </p:spPr>
          <p:txBody>
            <a:bodyPr>
              <a:flatTx/>
            </a:bodyPr>
            <a:lstStyle>
              <a:lvl1pPr eaLnBrk="0" hangingPunct="0">
                <a:defRPr>
                  <a:solidFill>
                    <a:schemeClr val="tx1"/>
                  </a:solidFill>
                  <a:latin typeface="Tahoma" charset="0"/>
                  <a:cs typeface="Arial" charset="0"/>
                </a:defRPr>
              </a:lvl1pPr>
              <a:lvl2pPr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fontAlgn="base">
                <a:spcBef>
                  <a:spcPct val="0"/>
                </a:spcBef>
                <a:spcAft>
                  <a:spcPct val="0"/>
                </a:spcAft>
              </a:pPr>
              <a:endParaRPr lang="es-ES" altLang="es-ES_tradnl" sz="2400">
                <a:solidFill>
                  <a:srgbClr val="FFFFFF"/>
                </a:solidFill>
              </a:endParaRPr>
            </a:p>
            <a:p>
              <a:pPr fontAlgn="base">
                <a:spcBef>
                  <a:spcPct val="0"/>
                </a:spcBef>
                <a:spcAft>
                  <a:spcPct val="0"/>
                </a:spcAft>
              </a:pPr>
              <a:r>
                <a:rPr lang="es-ES" altLang="es-ES_tradnl" sz="2400">
                  <a:solidFill>
                    <a:srgbClr val="FFFFFF"/>
                  </a:solidFill>
                  <a:latin typeface="Bookman Old Style" pitchFamily="18" charset="0"/>
                </a:rPr>
                <a:t>       </a:t>
              </a:r>
              <a:r>
                <a:rPr lang="es-ES" altLang="es-ES_tradnl" sz="2400" b="1">
                  <a:solidFill>
                    <a:srgbClr val="FFFFFF"/>
                  </a:solidFill>
                  <a:latin typeface="Bookman Old Style" pitchFamily="18" charset="0"/>
                </a:rPr>
                <a:t>PASADO         </a:t>
              </a:r>
              <a:r>
                <a:rPr lang="es-PE" altLang="es-ES_tradnl" sz="2400" b="1">
                  <a:solidFill>
                    <a:srgbClr val="FFFFFF"/>
                  </a:solidFill>
                  <a:latin typeface="Bookman Old Style" pitchFamily="18" charset="0"/>
                </a:rPr>
                <a:t>   </a:t>
              </a:r>
              <a:r>
                <a:rPr lang="es-ES" altLang="es-ES_tradnl" sz="2400" b="1">
                  <a:solidFill>
                    <a:srgbClr val="FFFFFF"/>
                  </a:solidFill>
                  <a:latin typeface="Bookman Old Style" pitchFamily="18" charset="0"/>
                </a:rPr>
                <a:t>PRESENTE    </a:t>
              </a:r>
              <a:r>
                <a:rPr lang="es-PE" altLang="es-ES_tradnl" sz="2400" b="1">
                  <a:solidFill>
                    <a:srgbClr val="FFFFFF"/>
                  </a:solidFill>
                  <a:latin typeface="Bookman Old Style" pitchFamily="18" charset="0"/>
                </a:rPr>
                <a:t>   </a:t>
              </a:r>
              <a:r>
                <a:rPr lang="es-ES" altLang="es-ES_tradnl" sz="2400" b="1">
                  <a:solidFill>
                    <a:srgbClr val="FFFFFF"/>
                  </a:solidFill>
                  <a:latin typeface="Bookman Old Style" pitchFamily="18" charset="0"/>
                </a:rPr>
                <a:t>FUTURO</a:t>
              </a:r>
            </a:p>
            <a:p>
              <a:pPr fontAlgn="base">
                <a:spcBef>
                  <a:spcPct val="0"/>
                </a:spcBef>
                <a:spcAft>
                  <a:spcPct val="0"/>
                </a:spcAft>
              </a:pPr>
              <a:r>
                <a:rPr lang="es-ES" altLang="es-ES_tradnl" sz="2400">
                  <a:solidFill>
                    <a:srgbClr val="FFFFFF"/>
                  </a:solidFill>
                  <a:latin typeface="Bookman Old Style" pitchFamily="18" charset="0"/>
                </a:rPr>
                <a:t>      </a:t>
              </a:r>
            </a:p>
            <a:p>
              <a:pPr fontAlgn="base">
                <a:spcBef>
                  <a:spcPct val="0"/>
                </a:spcBef>
                <a:spcAft>
                  <a:spcPct val="0"/>
                </a:spcAft>
              </a:pPr>
              <a:r>
                <a:rPr lang="es-ES" altLang="es-ES_tradnl" sz="2400" b="1">
                  <a:solidFill>
                    <a:srgbClr val="FFFFFF"/>
                  </a:solidFill>
                  <a:latin typeface="Bookman Old Style" pitchFamily="18" charset="0"/>
                </a:rPr>
                <a:t> </a:t>
              </a:r>
              <a:r>
                <a:rPr lang="es-PE" altLang="es-ES_tradnl" sz="2400" b="1">
                  <a:solidFill>
                    <a:srgbClr val="FFFFFF"/>
                  </a:solidFill>
                  <a:latin typeface="Bookman Old Style" pitchFamily="18" charset="0"/>
                </a:rPr>
                <a:t> </a:t>
              </a:r>
              <a:r>
                <a:rPr lang="es-ES" altLang="es-ES_tradnl" sz="2200" b="1">
                  <a:solidFill>
                    <a:srgbClr val="FFFFFF"/>
                  </a:solidFill>
                  <a:latin typeface="Bookman Old Style" pitchFamily="18" charset="0"/>
                </a:rPr>
                <a:t>FACTOR CAUSAL  </a:t>
              </a:r>
              <a:r>
                <a:rPr lang="es-PE" altLang="es-ES_tradnl" sz="2200" b="1">
                  <a:solidFill>
                    <a:srgbClr val="FFFFFF"/>
                  </a:solidFill>
                  <a:latin typeface="Bookman Old Style" pitchFamily="18" charset="0"/>
                </a:rPr>
                <a:t>        </a:t>
              </a:r>
              <a:r>
                <a:rPr lang="es-ES" altLang="es-ES_tradnl" sz="2200" b="1">
                  <a:solidFill>
                    <a:srgbClr val="FFFFFF"/>
                  </a:solidFill>
                  <a:latin typeface="Bookman Old Style" pitchFamily="18" charset="0"/>
                </a:rPr>
                <a:t>EFECTO</a:t>
              </a:r>
            </a:p>
            <a:p>
              <a:pPr fontAlgn="base">
                <a:spcBef>
                  <a:spcPct val="0"/>
                </a:spcBef>
                <a:spcAft>
                  <a:spcPct val="0"/>
                </a:spcAft>
              </a:pPr>
              <a:endParaRPr lang="es-ES" altLang="es-ES_tradnl" sz="2200">
                <a:solidFill>
                  <a:srgbClr val="FFFFFF"/>
                </a:solidFill>
                <a:latin typeface="Bookman Old Style" pitchFamily="18" charset="0"/>
              </a:endParaRPr>
            </a:p>
            <a:p>
              <a:pPr lvl="1" fontAlgn="base">
                <a:spcBef>
                  <a:spcPct val="0"/>
                </a:spcBef>
                <a:spcAft>
                  <a:spcPct val="0"/>
                </a:spcAft>
                <a:buFont typeface="Wingdings" pitchFamily="2" charset="2"/>
                <a:buChar char="§"/>
              </a:pPr>
              <a:r>
                <a:rPr lang="es-ES" altLang="es-ES_tradnl" sz="2400">
                  <a:solidFill>
                    <a:srgbClr val="FFFFFF"/>
                  </a:solidFill>
                  <a:latin typeface="Bookman Old Style" pitchFamily="18" charset="0"/>
                </a:rPr>
                <a:t>EXPUESTOS</a:t>
              </a:r>
            </a:p>
            <a:p>
              <a:pPr lvl="1" fontAlgn="base">
                <a:spcBef>
                  <a:spcPct val="0"/>
                </a:spcBef>
                <a:spcAft>
                  <a:spcPct val="0"/>
                </a:spcAft>
                <a:buFont typeface="Wingdings" pitchFamily="2" charset="2"/>
                <a:buChar char="§"/>
              </a:pPr>
              <a:r>
                <a:rPr lang="es-ES" altLang="es-ES_tradnl" sz="2400">
                  <a:solidFill>
                    <a:srgbClr val="FFFFFF"/>
                  </a:solidFill>
                  <a:latin typeface="Bookman Old Style" pitchFamily="18" charset="0"/>
                </a:rPr>
                <a:t>NO EXPUESTOS</a:t>
              </a:r>
            </a:p>
            <a:p>
              <a:pPr fontAlgn="base">
                <a:spcBef>
                  <a:spcPct val="0"/>
                </a:spcBef>
                <a:spcAft>
                  <a:spcPct val="0"/>
                </a:spcAft>
              </a:pPr>
              <a:endParaRPr lang="es-ES" altLang="es-ES_tradnl" sz="2400">
                <a:solidFill>
                  <a:srgbClr val="FFFFFF"/>
                </a:solidFill>
                <a:latin typeface="Bookman Old Style" pitchFamily="18" charset="0"/>
              </a:endParaRPr>
            </a:p>
            <a:p>
              <a:pPr fontAlgn="base">
                <a:spcBef>
                  <a:spcPct val="0"/>
                </a:spcBef>
                <a:spcAft>
                  <a:spcPct val="0"/>
                </a:spcAft>
              </a:pPr>
              <a:endParaRPr lang="es-ES" altLang="es-ES_tradnl" sz="2400">
                <a:solidFill>
                  <a:srgbClr val="FFFFFF"/>
                </a:solidFill>
                <a:latin typeface="Bookman Old Style" pitchFamily="18" charset="0"/>
              </a:endParaRPr>
            </a:p>
            <a:p>
              <a:pPr fontAlgn="base">
                <a:spcBef>
                  <a:spcPct val="0"/>
                </a:spcBef>
                <a:spcAft>
                  <a:spcPct val="0"/>
                </a:spcAft>
              </a:pPr>
              <a:endParaRPr lang="es-ES" altLang="es-ES_tradnl" sz="2400">
                <a:solidFill>
                  <a:srgbClr val="FFFFFF"/>
                </a:solidFill>
                <a:latin typeface="Bookman Old Style" pitchFamily="18" charset="0"/>
              </a:endParaRPr>
            </a:p>
            <a:p>
              <a:pPr algn="just" fontAlgn="base">
                <a:spcBef>
                  <a:spcPct val="0"/>
                </a:spcBef>
                <a:spcAft>
                  <a:spcPct val="0"/>
                </a:spcAft>
              </a:pPr>
              <a:r>
                <a:rPr lang="es-ES" altLang="es-ES_tradnl" sz="2400">
                  <a:solidFill>
                    <a:srgbClr val="FFFFFF"/>
                  </a:solidFill>
                  <a:latin typeface="Bookman Old Style" pitchFamily="18" charset="0"/>
                </a:rPr>
                <a:t>   </a:t>
              </a:r>
              <a:r>
                <a:rPr lang="es-PE" altLang="es-ES_tradnl" sz="2400">
                  <a:solidFill>
                    <a:srgbClr val="FFFFFF"/>
                  </a:solidFill>
                  <a:latin typeface="Bookman Old Style" pitchFamily="18" charset="0"/>
                </a:rPr>
                <a:t>		</a:t>
              </a:r>
              <a:r>
                <a:rPr lang="es-ES" altLang="es-ES_tradnl" sz="2400" b="1">
                  <a:solidFill>
                    <a:srgbClr val="FFFFFF"/>
                  </a:solidFill>
                  <a:latin typeface="Bookman Old Style" pitchFamily="18" charset="0"/>
                </a:rPr>
                <a:t>INICIO DEL ESTUDIO</a:t>
              </a:r>
            </a:p>
          </p:txBody>
        </p:sp>
        <p:sp>
          <p:nvSpPr>
            <p:cNvPr id="13317" name="Line 4"/>
            <p:cNvSpPr>
              <a:spLocks noChangeShapeType="1"/>
            </p:cNvSpPr>
            <p:nvPr/>
          </p:nvSpPr>
          <p:spPr bwMode="auto">
            <a:xfrm>
              <a:off x="2448" y="1968"/>
              <a:ext cx="336"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3318" name="Line 5"/>
            <p:cNvSpPr>
              <a:spLocks noChangeShapeType="1"/>
            </p:cNvSpPr>
            <p:nvPr/>
          </p:nvSpPr>
          <p:spPr bwMode="auto">
            <a:xfrm flipV="1">
              <a:off x="3168" y="3101"/>
              <a:ext cx="0" cy="259"/>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3319" name="Line 6"/>
            <p:cNvSpPr>
              <a:spLocks noChangeShapeType="1"/>
            </p:cNvSpPr>
            <p:nvPr/>
          </p:nvSpPr>
          <p:spPr bwMode="auto">
            <a:xfrm flipH="1">
              <a:off x="1755" y="3072"/>
              <a:ext cx="1424"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3320" name="Line 7"/>
            <p:cNvSpPr>
              <a:spLocks noChangeShapeType="1"/>
            </p:cNvSpPr>
            <p:nvPr/>
          </p:nvSpPr>
          <p:spPr bwMode="auto">
            <a:xfrm flipV="1">
              <a:off x="1755" y="2832"/>
              <a:ext cx="0" cy="259"/>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3321" name="Text Box 8"/>
            <p:cNvSpPr txBox="1">
              <a:spLocks noChangeArrowheads="1"/>
            </p:cNvSpPr>
            <p:nvPr/>
          </p:nvSpPr>
          <p:spPr bwMode="auto">
            <a:xfrm>
              <a:off x="288" y="331"/>
              <a:ext cx="5184" cy="524"/>
            </a:xfrm>
            <a:prstGeom prst="rect">
              <a:avLst/>
            </a:prstGeom>
            <a:solidFill>
              <a:schemeClr val="bg2"/>
            </a:solidFill>
            <a:ln w="9525">
              <a:miter lim="800000"/>
              <a:headEnd/>
              <a:tailEnd/>
            </a:ln>
            <a:scene3d>
              <a:camera prst="legacyPerspectiveBottom"/>
              <a:lightRig rig="legacyFlat3" dir="t"/>
            </a:scene3d>
            <a:sp3d extrusionH="887400" prstMaterial="legacyMatte">
              <a:bevelT w="13500" h="13500" prst="angle"/>
              <a:bevelB w="13500" h="13500" prst="angle"/>
              <a:extrusionClr>
                <a:schemeClr val="bg2"/>
              </a:extrusionClr>
            </a:sp3d>
          </p:spPr>
          <p:txBody>
            <a:bodyPr>
              <a:spAutoFit/>
              <a:flatTx/>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PE" altLang="es-ES_tradnl" sz="2400" b="1">
                  <a:solidFill>
                    <a:srgbClr val="FFFFFF"/>
                  </a:solidFill>
                  <a:latin typeface="Copperplate Gothic Light" pitchFamily="34" charset="0"/>
                </a:rPr>
                <a:t>ESQUEMA DEL ESTUDIO RETROSPECTIVO DE CAUSA A EFECTO</a:t>
              </a:r>
              <a:endParaRPr lang="es-ES" altLang="es-ES_tradnl" sz="2400" b="1">
                <a:solidFill>
                  <a:srgbClr val="FFFFFF"/>
                </a:solidFill>
                <a:latin typeface="Copperplate Gothic Light" pitchFamily="34" charset="0"/>
              </a:endParaRPr>
            </a:p>
          </p:txBody>
        </p:sp>
        <p:sp>
          <p:nvSpPr>
            <p:cNvPr id="13322" name="Line 9"/>
            <p:cNvSpPr>
              <a:spLocks noChangeShapeType="1"/>
            </p:cNvSpPr>
            <p:nvPr/>
          </p:nvSpPr>
          <p:spPr bwMode="auto">
            <a:xfrm>
              <a:off x="720" y="1632"/>
              <a:ext cx="4416" cy="0"/>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grpSp>
    </p:spTree>
    <p:extLst>
      <p:ext uri="{BB962C8B-B14F-4D97-AF65-F5344CB8AC3E}">
        <p14:creationId xmlns:p14="http://schemas.microsoft.com/office/powerpoint/2010/main" val="1335480329"/>
      </p:ext>
    </p:extLst>
  </p:cSld>
  <p:clrMapOvr>
    <a:masterClrMapping/>
  </p:clrMapOvr>
  <p:transition>
    <p:cover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p:cNvSpPr>
            <a:spLocks noGrp="1" noChangeArrowheads="1"/>
          </p:cNvSpPr>
          <p:nvPr>
            <p:ph type="ftr" sz="quarter" idx="11"/>
          </p:nvPr>
        </p:nvSpPr>
        <p:spPr/>
        <p:txBody>
          <a:bodyPr/>
          <a:lstStyle/>
          <a:p>
            <a:pPr>
              <a:defRPr/>
            </a:pPr>
            <a:r>
              <a:rPr lang="es-ES">
                <a:solidFill>
                  <a:srgbClr val="FFFFFF"/>
                </a:solidFill>
              </a:rPr>
              <a:t>Dr. Alberto Cáceres Huambo</a:t>
            </a:r>
          </a:p>
        </p:txBody>
      </p:sp>
      <p:grpSp>
        <p:nvGrpSpPr>
          <p:cNvPr id="14339" name="Group 2"/>
          <p:cNvGrpSpPr>
            <a:grpSpLocks/>
          </p:cNvGrpSpPr>
          <p:nvPr/>
        </p:nvGrpSpPr>
        <p:grpSpPr bwMode="auto">
          <a:xfrm>
            <a:off x="304800" y="623888"/>
            <a:ext cx="8610600" cy="5472112"/>
            <a:chOff x="192" y="393"/>
            <a:chExt cx="5424" cy="3447"/>
          </a:xfrm>
        </p:grpSpPr>
        <p:sp>
          <p:nvSpPr>
            <p:cNvPr id="14340" name="Rectangle 3"/>
            <p:cNvSpPr>
              <a:spLocks noChangeArrowheads="1"/>
            </p:cNvSpPr>
            <p:nvPr/>
          </p:nvSpPr>
          <p:spPr bwMode="auto">
            <a:xfrm>
              <a:off x="624" y="1056"/>
              <a:ext cx="4464" cy="2784"/>
            </a:xfrm>
            <a:prstGeom prst="rect">
              <a:avLst/>
            </a:prstGeom>
            <a:solidFill>
              <a:schemeClr val="bg2"/>
            </a:solidFill>
            <a:ln w="9525">
              <a:miter lim="800000"/>
              <a:headEnd/>
              <a:tailEnd/>
            </a:ln>
            <a:scene3d>
              <a:camera prst="legacyPerspectiveBottom"/>
              <a:lightRig rig="legacyFlat3" dir="t"/>
            </a:scene3d>
            <a:sp3d extrusionH="887400" prstMaterial="legacyMatte">
              <a:bevelT w="13500" h="13500" prst="angle"/>
              <a:bevelB w="13500" h="13500" prst="angle"/>
              <a:extrusionClr>
                <a:schemeClr val="bg2"/>
              </a:extrusionClr>
            </a:sp3d>
          </p:spPr>
          <p:txBody>
            <a:bodyPr>
              <a:flatTx/>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eaLnBrk="0" hangingPunct="0">
                <a:defRPr>
                  <a:solidFill>
                    <a:schemeClr val="tx1"/>
                  </a:solidFill>
                  <a:latin typeface="Tahoma" charset="0"/>
                  <a:cs typeface="Arial" charset="0"/>
                </a:defRPr>
              </a:lvl5pPr>
              <a:lvl6pPr algn="ctr" eaLnBrk="0" fontAlgn="base" hangingPunct="0">
                <a:spcBef>
                  <a:spcPct val="0"/>
                </a:spcBef>
                <a:spcAft>
                  <a:spcPct val="0"/>
                </a:spcAft>
                <a:defRPr>
                  <a:solidFill>
                    <a:schemeClr val="tx1"/>
                  </a:solidFill>
                  <a:latin typeface="Tahoma" charset="0"/>
                  <a:cs typeface="Arial" charset="0"/>
                </a:defRPr>
              </a:lvl6pPr>
              <a:lvl7pPr algn="ctr" eaLnBrk="0" fontAlgn="base" hangingPunct="0">
                <a:spcBef>
                  <a:spcPct val="0"/>
                </a:spcBef>
                <a:spcAft>
                  <a:spcPct val="0"/>
                </a:spcAft>
                <a:defRPr>
                  <a:solidFill>
                    <a:schemeClr val="tx1"/>
                  </a:solidFill>
                  <a:latin typeface="Tahoma" charset="0"/>
                  <a:cs typeface="Arial" charset="0"/>
                </a:defRPr>
              </a:lvl7pPr>
              <a:lvl8pPr algn="ctr" eaLnBrk="0" fontAlgn="base" hangingPunct="0">
                <a:spcBef>
                  <a:spcPct val="0"/>
                </a:spcBef>
                <a:spcAft>
                  <a:spcPct val="0"/>
                </a:spcAft>
                <a:defRPr>
                  <a:solidFill>
                    <a:schemeClr val="tx1"/>
                  </a:solidFill>
                  <a:latin typeface="Tahoma" charset="0"/>
                  <a:cs typeface="Arial" charset="0"/>
                </a:defRPr>
              </a:lvl8pPr>
              <a:lvl9pPr algn="ctr" eaLnBrk="0" fontAlgn="base" hangingPunct="0">
                <a:spcBef>
                  <a:spcPct val="0"/>
                </a:spcBef>
                <a:spcAft>
                  <a:spcPct val="0"/>
                </a:spcAft>
                <a:defRPr>
                  <a:solidFill>
                    <a:schemeClr val="tx1"/>
                  </a:solidFill>
                  <a:latin typeface="Tahoma" charset="0"/>
                  <a:cs typeface="Arial" charset="0"/>
                </a:defRPr>
              </a:lvl9pPr>
            </a:lstStyle>
            <a:p>
              <a:pPr fontAlgn="base">
                <a:spcBef>
                  <a:spcPct val="0"/>
                </a:spcBef>
                <a:spcAft>
                  <a:spcPct val="0"/>
                </a:spcAft>
              </a:pPr>
              <a:endParaRPr lang="es-ES" altLang="es-ES_tradnl" sz="2400">
                <a:solidFill>
                  <a:srgbClr val="FFFFFF"/>
                </a:solidFill>
              </a:endParaRPr>
            </a:p>
            <a:p>
              <a:pPr fontAlgn="base">
                <a:spcBef>
                  <a:spcPct val="0"/>
                </a:spcBef>
                <a:spcAft>
                  <a:spcPct val="0"/>
                </a:spcAft>
              </a:pPr>
              <a:r>
                <a:rPr lang="es-ES" altLang="es-ES_tradnl" sz="2400">
                  <a:solidFill>
                    <a:srgbClr val="FFFFFF"/>
                  </a:solidFill>
                  <a:latin typeface="Bookman Old Style" pitchFamily="18" charset="0"/>
                </a:rPr>
                <a:t>       </a:t>
              </a:r>
              <a:r>
                <a:rPr lang="es-ES" altLang="es-ES_tradnl" sz="2400" b="1">
                  <a:solidFill>
                    <a:srgbClr val="FFFFFF"/>
                  </a:solidFill>
                  <a:latin typeface="Bookman Old Style" pitchFamily="18" charset="0"/>
                </a:rPr>
                <a:t>PASADO       </a:t>
              </a:r>
              <a:r>
                <a:rPr lang="es-PE" altLang="es-ES_tradnl" sz="2400" b="1">
                  <a:solidFill>
                    <a:srgbClr val="FFFFFF"/>
                  </a:solidFill>
                  <a:latin typeface="Bookman Old Style" pitchFamily="18" charset="0"/>
                </a:rPr>
                <a:t>   </a:t>
              </a:r>
              <a:r>
                <a:rPr lang="es-ES" altLang="es-ES_tradnl" sz="2400" b="1">
                  <a:solidFill>
                    <a:srgbClr val="FFFFFF"/>
                  </a:solidFill>
                  <a:latin typeface="Bookman Old Style" pitchFamily="18" charset="0"/>
                </a:rPr>
                <a:t>PRESENTE       FUTURO</a:t>
              </a:r>
            </a:p>
            <a:p>
              <a:pPr fontAlgn="base">
                <a:spcBef>
                  <a:spcPct val="0"/>
                </a:spcBef>
                <a:spcAft>
                  <a:spcPct val="0"/>
                </a:spcAft>
              </a:pPr>
              <a:r>
                <a:rPr lang="es-ES" altLang="es-ES_tradnl" sz="2400">
                  <a:solidFill>
                    <a:srgbClr val="FFFFFF"/>
                  </a:solidFill>
                  <a:latin typeface="Bookman Old Style" pitchFamily="18" charset="0"/>
                </a:rPr>
                <a:t>      </a:t>
              </a:r>
            </a:p>
            <a:p>
              <a:pPr fontAlgn="base">
                <a:spcBef>
                  <a:spcPct val="0"/>
                </a:spcBef>
                <a:spcAft>
                  <a:spcPct val="0"/>
                </a:spcAft>
              </a:pPr>
              <a:r>
                <a:rPr lang="es-ES" altLang="es-ES_tradnl" sz="2400" b="1" u="sng">
                  <a:solidFill>
                    <a:srgbClr val="FFFFFF"/>
                  </a:solidFill>
                  <a:latin typeface="Bookman Old Style" pitchFamily="18" charset="0"/>
                </a:rPr>
                <a:t>FACTOR CAUSAL</a:t>
              </a:r>
              <a:r>
                <a:rPr lang="es-ES" altLang="es-ES_tradnl" sz="2400" b="1">
                  <a:solidFill>
                    <a:srgbClr val="FFFFFF"/>
                  </a:solidFill>
                  <a:latin typeface="Bookman Old Style" pitchFamily="18" charset="0"/>
                </a:rPr>
                <a:t>      </a:t>
              </a:r>
              <a:r>
                <a:rPr lang="es-PE" altLang="es-ES_tradnl" sz="2400" b="1">
                  <a:solidFill>
                    <a:srgbClr val="FFFFFF"/>
                  </a:solidFill>
                  <a:latin typeface="Bookman Old Style" pitchFamily="18" charset="0"/>
                </a:rPr>
                <a:t> </a:t>
              </a:r>
              <a:r>
                <a:rPr lang="es-ES" altLang="es-ES_tradnl" sz="2400" b="1" u="sng">
                  <a:solidFill>
                    <a:srgbClr val="FFFFFF"/>
                  </a:solidFill>
                  <a:latin typeface="Bookman Old Style" pitchFamily="18" charset="0"/>
                </a:rPr>
                <a:t>EFECTO</a:t>
              </a:r>
              <a:endParaRPr lang="es-ES" altLang="es-ES_tradnl" sz="2400" b="1">
                <a:solidFill>
                  <a:srgbClr val="FFFFFF"/>
                </a:solidFill>
                <a:latin typeface="Bookman Old Style" pitchFamily="18" charset="0"/>
              </a:endParaRPr>
            </a:p>
            <a:p>
              <a:pPr fontAlgn="base">
                <a:spcBef>
                  <a:spcPct val="0"/>
                </a:spcBef>
                <a:spcAft>
                  <a:spcPct val="0"/>
                </a:spcAft>
              </a:pPr>
              <a:endParaRPr lang="es-ES" altLang="es-ES_tradnl" sz="2400">
                <a:solidFill>
                  <a:srgbClr val="FFFFFF"/>
                </a:solidFill>
                <a:latin typeface="Bookman Old Style" pitchFamily="18" charset="0"/>
              </a:endParaRPr>
            </a:p>
            <a:p>
              <a:pPr lvl="4" fontAlgn="base">
                <a:spcBef>
                  <a:spcPct val="0"/>
                </a:spcBef>
                <a:spcAft>
                  <a:spcPct val="0"/>
                </a:spcAft>
                <a:buFont typeface="Wingdings" pitchFamily="2" charset="2"/>
                <a:buChar char="§"/>
              </a:pPr>
              <a:r>
                <a:rPr lang="es-ES" altLang="es-ES_tradnl" sz="2400">
                  <a:solidFill>
                    <a:srgbClr val="FFFFFF"/>
                  </a:solidFill>
                  <a:latin typeface="Bookman Old Style" pitchFamily="18" charset="0"/>
                </a:rPr>
                <a:t>PRESENTE</a:t>
              </a:r>
            </a:p>
            <a:p>
              <a:pPr lvl="4" fontAlgn="base">
                <a:spcBef>
                  <a:spcPct val="0"/>
                </a:spcBef>
                <a:spcAft>
                  <a:spcPct val="0"/>
                </a:spcAft>
                <a:buFont typeface="Wingdings" pitchFamily="2" charset="2"/>
                <a:buChar char="§"/>
              </a:pPr>
              <a:r>
                <a:rPr lang="es-ES" altLang="es-ES_tradnl" sz="2400">
                  <a:solidFill>
                    <a:srgbClr val="FFFFFF"/>
                  </a:solidFill>
                  <a:latin typeface="Bookman Old Style" pitchFamily="18" charset="0"/>
                </a:rPr>
                <a:t>AUSENTE</a:t>
              </a:r>
            </a:p>
            <a:p>
              <a:pPr lvl="4" fontAlgn="base">
                <a:spcBef>
                  <a:spcPct val="0"/>
                </a:spcBef>
                <a:spcAft>
                  <a:spcPct val="0"/>
                </a:spcAft>
              </a:pPr>
              <a:endParaRPr lang="es-ES" altLang="es-ES_tradnl" sz="2400">
                <a:solidFill>
                  <a:srgbClr val="FFFFFF"/>
                </a:solidFill>
                <a:latin typeface="Bookman Old Style" pitchFamily="18" charset="0"/>
              </a:endParaRPr>
            </a:p>
            <a:p>
              <a:pPr fontAlgn="base">
                <a:spcBef>
                  <a:spcPct val="0"/>
                </a:spcBef>
                <a:spcAft>
                  <a:spcPct val="0"/>
                </a:spcAft>
              </a:pPr>
              <a:endParaRPr lang="es-ES" altLang="es-ES_tradnl" sz="2400">
                <a:solidFill>
                  <a:srgbClr val="FFFFFF"/>
                </a:solidFill>
                <a:latin typeface="Bookman Old Style" pitchFamily="18" charset="0"/>
              </a:endParaRPr>
            </a:p>
            <a:p>
              <a:pPr fontAlgn="base">
                <a:spcBef>
                  <a:spcPct val="0"/>
                </a:spcBef>
                <a:spcAft>
                  <a:spcPct val="0"/>
                </a:spcAft>
              </a:pPr>
              <a:endParaRPr lang="es-ES" altLang="es-ES_tradnl" sz="2400">
                <a:solidFill>
                  <a:srgbClr val="FFFFFF"/>
                </a:solidFill>
                <a:latin typeface="Bookman Old Style" pitchFamily="18" charset="0"/>
              </a:endParaRPr>
            </a:p>
            <a:p>
              <a:pPr algn="just" fontAlgn="base">
                <a:spcBef>
                  <a:spcPct val="0"/>
                </a:spcBef>
                <a:spcAft>
                  <a:spcPct val="0"/>
                </a:spcAft>
              </a:pPr>
              <a:r>
                <a:rPr lang="es-ES" altLang="es-ES_tradnl" sz="2400">
                  <a:solidFill>
                    <a:srgbClr val="FFFFFF"/>
                  </a:solidFill>
                  <a:latin typeface="Bookman Old Style" pitchFamily="18" charset="0"/>
                </a:rPr>
                <a:t>       </a:t>
              </a:r>
              <a:r>
                <a:rPr lang="es-PE" altLang="es-ES_tradnl" sz="2400">
                  <a:solidFill>
                    <a:srgbClr val="FFFFFF"/>
                  </a:solidFill>
                  <a:latin typeface="Bookman Old Style" pitchFamily="18" charset="0"/>
                </a:rPr>
                <a:t>		         </a:t>
              </a:r>
              <a:r>
                <a:rPr lang="es-ES" altLang="es-ES_tradnl" sz="2400" b="1">
                  <a:solidFill>
                    <a:srgbClr val="FFFFFF"/>
                  </a:solidFill>
                  <a:latin typeface="Bookman Old Style" pitchFamily="18" charset="0"/>
                </a:rPr>
                <a:t>INICIO DEL ESTUDIO</a:t>
              </a:r>
            </a:p>
          </p:txBody>
        </p:sp>
        <p:sp>
          <p:nvSpPr>
            <p:cNvPr id="14341" name="Line 4"/>
            <p:cNvSpPr>
              <a:spLocks noChangeShapeType="1"/>
            </p:cNvSpPr>
            <p:nvPr/>
          </p:nvSpPr>
          <p:spPr bwMode="auto">
            <a:xfrm flipV="1">
              <a:off x="3408" y="2780"/>
              <a:ext cx="0" cy="484"/>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4342" name="Line 5"/>
            <p:cNvSpPr>
              <a:spLocks noChangeShapeType="1"/>
            </p:cNvSpPr>
            <p:nvPr/>
          </p:nvSpPr>
          <p:spPr bwMode="auto">
            <a:xfrm flipH="1" flipV="1">
              <a:off x="2544" y="1903"/>
              <a:ext cx="234" cy="17"/>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4343" name="Text Box 6"/>
            <p:cNvSpPr txBox="1">
              <a:spLocks noChangeArrowheads="1"/>
            </p:cNvSpPr>
            <p:nvPr/>
          </p:nvSpPr>
          <p:spPr bwMode="auto">
            <a:xfrm>
              <a:off x="192" y="393"/>
              <a:ext cx="5424" cy="291"/>
            </a:xfrm>
            <a:prstGeom prst="rect">
              <a:avLst/>
            </a:prstGeom>
            <a:solidFill>
              <a:schemeClr val="bg2"/>
            </a:solidFill>
            <a:ln w="9525">
              <a:miter lim="800000"/>
              <a:headEnd/>
              <a:tailEnd/>
            </a:ln>
            <a:scene3d>
              <a:camera prst="legacyPerspectiveTop"/>
              <a:lightRig rig="legacyFlat3" dir="b"/>
            </a:scene3d>
            <a:sp3d extrusionH="887400" prstMaterial="legacyMatte">
              <a:bevelT w="13500" h="13500" prst="angle"/>
              <a:bevelB w="13500" h="13500" prst="angle"/>
              <a:extrusionClr>
                <a:schemeClr val="bg2"/>
              </a:extrusionClr>
            </a:sp3d>
          </p:spPr>
          <p:txBody>
            <a:bodyPr>
              <a:spAutoFit/>
              <a:flatTx/>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PE" altLang="es-ES_tradnl" sz="2400" b="1">
                  <a:solidFill>
                    <a:srgbClr val="FFFFFF"/>
                  </a:solidFill>
                  <a:latin typeface="Copperplate Gothic Light" pitchFamily="34" charset="0"/>
                </a:rPr>
                <a:t>ESQUEMA DEL ESTUDIO  DE EFECTO A CAUSA</a:t>
              </a:r>
              <a:endParaRPr lang="es-ES" altLang="es-ES_tradnl" sz="2400" b="1">
                <a:solidFill>
                  <a:srgbClr val="FFFFFF"/>
                </a:solidFill>
                <a:latin typeface="Copperplate Gothic Light" pitchFamily="34" charset="0"/>
              </a:endParaRPr>
            </a:p>
          </p:txBody>
        </p:sp>
        <p:sp>
          <p:nvSpPr>
            <p:cNvPr id="14344" name="Line 7"/>
            <p:cNvSpPr>
              <a:spLocks noChangeShapeType="1"/>
            </p:cNvSpPr>
            <p:nvPr/>
          </p:nvSpPr>
          <p:spPr bwMode="auto">
            <a:xfrm>
              <a:off x="720" y="1584"/>
              <a:ext cx="4320" cy="0"/>
            </a:xfrm>
            <a:prstGeom prst="line">
              <a:avLst/>
            </a:prstGeom>
            <a:noFill/>
            <a:ln w="38100">
              <a:solidFill>
                <a:schemeClr val="tx2"/>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grpSp>
    </p:spTree>
    <p:extLst>
      <p:ext uri="{BB962C8B-B14F-4D97-AF65-F5344CB8AC3E}">
        <p14:creationId xmlns:p14="http://schemas.microsoft.com/office/powerpoint/2010/main" val="2787478822"/>
      </p:ext>
    </p:extLst>
  </p:cSld>
  <p:clrMapOvr>
    <a:masterClrMapping/>
  </p:clrMapOvr>
  <p:transition>
    <p:cover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5"/>
          <p:cNvSpPr>
            <a:spLocks noGrp="1" noChangeArrowheads="1"/>
          </p:cNvSpPr>
          <p:nvPr>
            <p:ph type="ftr" sz="quarter" idx="11"/>
          </p:nvPr>
        </p:nvSpPr>
        <p:spPr>
          <a:xfrm>
            <a:off x="1139249" y="6530973"/>
            <a:ext cx="2895600" cy="312739"/>
          </a:xfrm>
        </p:spPr>
        <p:txBody>
          <a:bodyPr/>
          <a:lstStyle/>
          <a:p>
            <a:pPr>
              <a:defRPr/>
            </a:pPr>
            <a:r>
              <a:rPr lang="es-ES" dirty="0">
                <a:solidFill>
                  <a:srgbClr val="FFFFFF"/>
                </a:solidFill>
              </a:rPr>
              <a:t>Dr. Alberto Cáceres </a:t>
            </a:r>
            <a:r>
              <a:rPr lang="es-ES" dirty="0" err="1">
                <a:solidFill>
                  <a:srgbClr val="FFFFFF"/>
                </a:solidFill>
              </a:rPr>
              <a:t>Huambo</a:t>
            </a:r>
            <a:endParaRPr lang="es-ES" dirty="0">
              <a:solidFill>
                <a:srgbClr val="FFFFFF"/>
              </a:solidFill>
            </a:endParaRPr>
          </a:p>
        </p:txBody>
      </p:sp>
      <p:grpSp>
        <p:nvGrpSpPr>
          <p:cNvPr id="15363" name="Group 34"/>
          <p:cNvGrpSpPr>
            <a:grpSpLocks/>
          </p:cNvGrpSpPr>
          <p:nvPr/>
        </p:nvGrpSpPr>
        <p:grpSpPr bwMode="auto">
          <a:xfrm>
            <a:off x="76200" y="381000"/>
            <a:ext cx="8888288" cy="6248400"/>
            <a:chOff x="48" y="240"/>
            <a:chExt cx="5712" cy="3936"/>
          </a:xfrm>
        </p:grpSpPr>
        <p:sp>
          <p:nvSpPr>
            <p:cNvPr id="15364" name="Rectangle 3"/>
            <p:cNvSpPr>
              <a:spLocks noChangeArrowheads="1"/>
            </p:cNvSpPr>
            <p:nvPr/>
          </p:nvSpPr>
          <p:spPr bwMode="auto">
            <a:xfrm>
              <a:off x="2688" y="3552"/>
              <a:ext cx="1152" cy="624"/>
            </a:xfrm>
            <a:prstGeom prst="rect">
              <a:avLst/>
            </a:prstGeom>
            <a:solidFill>
              <a:schemeClr val="accent1"/>
            </a:solidFill>
            <a:ln w="9525">
              <a:miter lim="800000"/>
              <a:headEnd/>
              <a:tailEnd/>
            </a:ln>
            <a:scene3d>
              <a:camera prst="legacyPerspectiveTop"/>
              <a:lightRig rig="legacyFlat3" dir="b"/>
            </a:scene3d>
            <a:sp3d extrusionH="887400" prstMaterial="legacyMatte">
              <a:bevelT w="13500" h="13500" prst="angle"/>
              <a:bevelB w="13500" h="13500" prst="angle"/>
              <a:extrusionClr>
                <a:schemeClr val="accent1"/>
              </a:extrusionClr>
            </a:sp3d>
          </p:spPr>
          <p:txBody>
            <a:bodyPr wrap="none" anchor="ctr">
              <a:flatTx/>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PE" altLang="es-ES_tradnl" sz="2400" b="1" baseline="-25000">
                  <a:solidFill>
                    <a:srgbClr val="010199"/>
                  </a:solidFill>
                  <a:cs typeface="Times New Roman" pitchFamily="18" charset="0"/>
                </a:rPr>
                <a:t>RR</a:t>
              </a:r>
              <a:r>
                <a:rPr lang="es-PE" altLang="es-ES_tradnl" b="1">
                  <a:solidFill>
                    <a:srgbClr val="010199"/>
                  </a:solidFill>
                  <a:cs typeface="Times New Roman" pitchFamily="18" charset="0"/>
                </a:rPr>
                <a:t> </a:t>
              </a:r>
              <a:r>
                <a:rPr lang="es-PE" altLang="es-ES_tradnl" b="1" baseline="-25000">
                  <a:solidFill>
                    <a:srgbClr val="010199"/>
                  </a:solidFill>
                  <a:cs typeface="Times New Roman" pitchFamily="18" charset="0"/>
                </a:rPr>
                <a:t>= </a:t>
              </a:r>
              <a:r>
                <a:rPr lang="es-PE" altLang="es-ES_tradnl" b="1">
                  <a:solidFill>
                    <a:srgbClr val="010199"/>
                  </a:solidFill>
                  <a:cs typeface="Times New Roman" pitchFamily="18" charset="0"/>
                </a:rPr>
                <a:t>  </a:t>
              </a:r>
              <a:r>
                <a:rPr lang="es-PE" altLang="es-ES_tradnl" b="1" u="sng">
                  <a:solidFill>
                    <a:srgbClr val="010199"/>
                  </a:solidFill>
                  <a:cs typeface="Times New Roman" pitchFamily="18" charset="0"/>
                </a:rPr>
                <a:t>A / (A+B)</a:t>
              </a:r>
              <a:r>
                <a:rPr lang="es-PE" altLang="es-ES_tradnl" b="1">
                  <a:solidFill>
                    <a:srgbClr val="010199"/>
                  </a:solidFill>
                  <a:cs typeface="Times New Roman" pitchFamily="18" charset="0"/>
                </a:rPr>
                <a:t>  </a:t>
              </a:r>
            </a:p>
            <a:p>
              <a:pPr eaLnBrk="1" fontAlgn="base" hangingPunct="1">
                <a:spcBef>
                  <a:spcPct val="50000"/>
                </a:spcBef>
                <a:spcAft>
                  <a:spcPct val="0"/>
                </a:spcAft>
              </a:pPr>
              <a:r>
                <a:rPr lang="es-PE" altLang="es-ES_tradnl" b="1">
                  <a:solidFill>
                    <a:srgbClr val="010199"/>
                  </a:solidFill>
                  <a:cs typeface="Times New Roman" pitchFamily="18" charset="0"/>
                </a:rPr>
                <a:t>          C / (C+D)</a:t>
              </a:r>
              <a:r>
                <a:rPr lang="es-ES" altLang="es-ES_tradnl">
                  <a:solidFill>
                    <a:srgbClr val="010199"/>
                  </a:solidFill>
                </a:rPr>
                <a:t> </a:t>
              </a:r>
              <a:endParaRPr lang="es-ES" altLang="es-ES_tradnl">
                <a:solidFill>
                  <a:srgbClr val="FFFFFF"/>
                </a:solidFill>
              </a:endParaRPr>
            </a:p>
          </p:txBody>
        </p:sp>
        <p:sp>
          <p:nvSpPr>
            <p:cNvPr id="15365" name="AutoShape 4"/>
            <p:cNvSpPr>
              <a:spLocks noChangeArrowheads="1"/>
            </p:cNvSpPr>
            <p:nvPr/>
          </p:nvSpPr>
          <p:spPr bwMode="auto">
            <a:xfrm>
              <a:off x="48" y="2299"/>
              <a:ext cx="960" cy="1109"/>
            </a:xfrm>
            <a:prstGeom prst="rightArrowCallout">
              <a:avLst>
                <a:gd name="adj1" fmla="val 44925"/>
                <a:gd name="adj2" fmla="val 56156"/>
                <a:gd name="adj3" fmla="val 16667"/>
                <a:gd name="adj4" fmla="val 79167"/>
              </a:avLst>
            </a:prstGeom>
            <a:solidFill>
              <a:schemeClr val="tx2"/>
            </a:solidFill>
            <a:ln w="19050">
              <a:solidFill>
                <a:schemeClr val="tx2"/>
              </a:solidFill>
              <a:miter lim="800000"/>
              <a:headEnd/>
              <a:tailEnd/>
            </a:ln>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fontAlgn="base">
                <a:spcBef>
                  <a:spcPct val="0"/>
                </a:spcBef>
                <a:spcAft>
                  <a:spcPct val="0"/>
                </a:spcAft>
              </a:pPr>
              <a:endParaRPr lang="es-ES" altLang="es-ES_tradnl" sz="1600" b="1">
                <a:solidFill>
                  <a:srgbClr val="6699FF"/>
                </a:solidFill>
                <a:latin typeface="Copperplate Gothic Light" pitchFamily="34" charset="0"/>
              </a:endParaRPr>
            </a:p>
            <a:p>
              <a:pPr fontAlgn="base">
                <a:spcBef>
                  <a:spcPct val="0"/>
                </a:spcBef>
                <a:spcAft>
                  <a:spcPct val="0"/>
                </a:spcAft>
              </a:pPr>
              <a:endParaRPr lang="es-ES" altLang="es-ES_tradnl" sz="1600" b="1">
                <a:solidFill>
                  <a:srgbClr val="6699FF"/>
                </a:solidFill>
                <a:latin typeface="Copperplate Gothic Light" pitchFamily="34" charset="0"/>
              </a:endParaRPr>
            </a:p>
            <a:p>
              <a:pPr fontAlgn="base">
                <a:spcBef>
                  <a:spcPct val="0"/>
                </a:spcBef>
                <a:spcAft>
                  <a:spcPct val="0"/>
                </a:spcAft>
              </a:pPr>
              <a:r>
                <a:rPr lang="es-ES" altLang="es-ES_tradnl" sz="1600" b="1">
                  <a:solidFill>
                    <a:srgbClr val="6699FF"/>
                  </a:solidFill>
                  <a:latin typeface="Copperplate Gothic Light" pitchFamily="34" charset="0"/>
                </a:rPr>
                <a:t>PRIMERO  ELIJA</a:t>
              </a:r>
            </a:p>
          </p:txBody>
        </p:sp>
        <p:sp>
          <p:nvSpPr>
            <p:cNvPr id="15366" name="AutoShape 5"/>
            <p:cNvSpPr>
              <a:spLocks noChangeArrowheads="1"/>
            </p:cNvSpPr>
            <p:nvPr/>
          </p:nvSpPr>
          <p:spPr bwMode="auto">
            <a:xfrm>
              <a:off x="2350" y="670"/>
              <a:ext cx="2402" cy="434"/>
            </a:xfrm>
            <a:prstGeom prst="downArrowCallout">
              <a:avLst>
                <a:gd name="adj1" fmla="val 138364"/>
                <a:gd name="adj2" fmla="val 138364"/>
                <a:gd name="adj3" fmla="val 16667"/>
                <a:gd name="adj4" fmla="val 66667"/>
              </a:avLst>
            </a:prstGeom>
            <a:solidFill>
              <a:schemeClr val="tx2"/>
            </a:solidFill>
            <a:ln w="19050">
              <a:solidFill>
                <a:schemeClr val="tx2"/>
              </a:solidFill>
              <a:miter lim="800000"/>
              <a:headEnd/>
              <a:tailEnd/>
            </a:ln>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fontAlgn="base">
                <a:spcBef>
                  <a:spcPct val="0"/>
                </a:spcBef>
                <a:spcAft>
                  <a:spcPct val="0"/>
                </a:spcAft>
              </a:pPr>
              <a:r>
                <a:rPr lang="es-ES" altLang="es-ES_tradnl" sz="1600" b="1">
                  <a:solidFill>
                    <a:srgbClr val="6699FF"/>
                  </a:solidFill>
                  <a:latin typeface="Copperplate Gothic Light" pitchFamily="34" charset="0"/>
                </a:rPr>
                <a:t> LUEGO SIGA PARA VER SI</a:t>
              </a:r>
            </a:p>
            <a:p>
              <a:pPr fontAlgn="base">
                <a:spcBef>
                  <a:spcPct val="0"/>
                </a:spcBef>
                <a:spcAft>
                  <a:spcPct val="0"/>
                </a:spcAft>
              </a:pPr>
              <a:endParaRPr lang="es-ES" altLang="es-ES_tradnl" sz="1600">
                <a:solidFill>
                  <a:srgbClr val="6699FF"/>
                </a:solidFill>
                <a:latin typeface="Copperplate Gothic Light" pitchFamily="34" charset="0"/>
              </a:endParaRPr>
            </a:p>
          </p:txBody>
        </p:sp>
        <p:sp>
          <p:nvSpPr>
            <p:cNvPr id="15367" name="Rectangle 6"/>
            <p:cNvSpPr>
              <a:spLocks noChangeArrowheads="1"/>
            </p:cNvSpPr>
            <p:nvPr/>
          </p:nvSpPr>
          <p:spPr bwMode="auto">
            <a:xfrm>
              <a:off x="4809" y="2845"/>
              <a:ext cx="951" cy="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fontAlgn="base">
                <a:spcBef>
                  <a:spcPct val="0"/>
                </a:spcBef>
                <a:spcAft>
                  <a:spcPct val="0"/>
                </a:spcAft>
              </a:pPr>
              <a:r>
                <a:rPr lang="es-ES" altLang="es-ES_tradnl" b="1">
                  <a:solidFill>
                    <a:srgbClr val="FFFFFF"/>
                  </a:solidFill>
                </a:rPr>
                <a:t>C / (C+D)</a:t>
              </a:r>
              <a:endParaRPr lang="es-ES" altLang="es-ES_tradnl">
                <a:solidFill>
                  <a:srgbClr val="FFFFFF"/>
                </a:solidFill>
              </a:endParaRPr>
            </a:p>
            <a:p>
              <a:pPr eaLnBrk="1" fontAlgn="base" hangingPunct="1">
                <a:spcBef>
                  <a:spcPct val="20000"/>
                </a:spcBef>
                <a:spcAft>
                  <a:spcPct val="0"/>
                </a:spcAft>
                <a:buSzPct val="85000"/>
              </a:pPr>
              <a:endParaRPr lang="es-ES" altLang="es-ES_tradnl">
                <a:solidFill>
                  <a:srgbClr val="FFFFFF"/>
                </a:solidFill>
              </a:endParaRPr>
            </a:p>
          </p:txBody>
        </p:sp>
        <p:sp>
          <p:nvSpPr>
            <p:cNvPr id="15368" name="Rectangle 7"/>
            <p:cNvSpPr>
              <a:spLocks noChangeArrowheads="1"/>
            </p:cNvSpPr>
            <p:nvPr/>
          </p:nvSpPr>
          <p:spPr bwMode="auto">
            <a:xfrm>
              <a:off x="4176" y="2845"/>
              <a:ext cx="633" cy="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20000"/>
                </a:spcBef>
                <a:spcAft>
                  <a:spcPct val="0"/>
                </a:spcAft>
                <a:buSzPct val="85000"/>
              </a:pPr>
              <a:r>
                <a:rPr lang="es-PE" altLang="es-ES_tradnl">
                  <a:solidFill>
                    <a:srgbClr val="FFFFFF"/>
                  </a:solidFill>
                </a:rPr>
                <a:t>C + D</a:t>
              </a:r>
              <a:endParaRPr lang="es-ES" altLang="es-ES_tradnl">
                <a:solidFill>
                  <a:srgbClr val="FFFFFF"/>
                </a:solidFill>
              </a:endParaRPr>
            </a:p>
          </p:txBody>
        </p:sp>
        <p:sp>
          <p:nvSpPr>
            <p:cNvPr id="15369" name="Rectangle 8"/>
            <p:cNvSpPr>
              <a:spLocks noChangeArrowheads="1"/>
            </p:cNvSpPr>
            <p:nvPr/>
          </p:nvSpPr>
          <p:spPr bwMode="auto">
            <a:xfrm>
              <a:off x="2909" y="2845"/>
              <a:ext cx="1267" cy="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20000"/>
                </a:spcBef>
                <a:spcAft>
                  <a:spcPct val="0"/>
                </a:spcAft>
                <a:buSzPct val="85000"/>
              </a:pPr>
              <a:r>
                <a:rPr lang="es-PE" altLang="es-ES_tradnl">
                  <a:solidFill>
                    <a:srgbClr val="FFFFFF"/>
                  </a:solidFill>
                </a:rPr>
                <a:t>D</a:t>
              </a:r>
              <a:endParaRPr lang="es-ES" altLang="es-ES_tradnl">
                <a:solidFill>
                  <a:srgbClr val="FFFFFF"/>
                </a:solidFill>
              </a:endParaRPr>
            </a:p>
          </p:txBody>
        </p:sp>
        <p:sp>
          <p:nvSpPr>
            <p:cNvPr id="15370" name="Rectangle 9"/>
            <p:cNvSpPr>
              <a:spLocks noChangeArrowheads="1"/>
            </p:cNvSpPr>
            <p:nvPr/>
          </p:nvSpPr>
          <p:spPr bwMode="auto">
            <a:xfrm>
              <a:off x="1872" y="2845"/>
              <a:ext cx="1037" cy="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20000"/>
                </a:spcBef>
                <a:spcAft>
                  <a:spcPct val="0"/>
                </a:spcAft>
                <a:buSzPct val="85000"/>
              </a:pPr>
              <a:r>
                <a:rPr lang="es-PE" altLang="es-ES_tradnl">
                  <a:solidFill>
                    <a:srgbClr val="FFFFFF"/>
                  </a:solidFill>
                </a:rPr>
                <a:t>C</a:t>
              </a:r>
              <a:endParaRPr lang="es-ES" altLang="es-ES_tradnl">
                <a:solidFill>
                  <a:srgbClr val="FFFFFF"/>
                </a:solidFill>
              </a:endParaRPr>
            </a:p>
          </p:txBody>
        </p:sp>
        <p:sp>
          <p:nvSpPr>
            <p:cNvPr id="15371" name="Rectangle 10"/>
            <p:cNvSpPr>
              <a:spLocks noChangeArrowheads="1"/>
            </p:cNvSpPr>
            <p:nvPr/>
          </p:nvSpPr>
          <p:spPr bwMode="auto">
            <a:xfrm>
              <a:off x="1008" y="2845"/>
              <a:ext cx="864" cy="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fontAlgn="base">
                <a:spcBef>
                  <a:spcPct val="0"/>
                </a:spcBef>
                <a:spcAft>
                  <a:spcPct val="0"/>
                </a:spcAft>
              </a:pPr>
              <a:r>
                <a:rPr lang="es-ES" altLang="es-ES_tradnl" b="1">
                  <a:solidFill>
                    <a:srgbClr val="FFFFFF"/>
                  </a:solidFill>
                </a:rPr>
                <a:t>No expuestos</a:t>
              </a:r>
            </a:p>
            <a:p>
              <a:pPr eaLnBrk="1" fontAlgn="base" hangingPunct="1">
                <a:spcBef>
                  <a:spcPct val="20000"/>
                </a:spcBef>
                <a:spcAft>
                  <a:spcPct val="0"/>
                </a:spcAft>
                <a:buSzPct val="85000"/>
              </a:pPr>
              <a:endParaRPr lang="es-ES" altLang="es-ES_tradnl">
                <a:solidFill>
                  <a:srgbClr val="FFFFFF"/>
                </a:solidFill>
              </a:endParaRPr>
            </a:p>
          </p:txBody>
        </p:sp>
        <p:sp>
          <p:nvSpPr>
            <p:cNvPr id="15372" name="Rectangle 11"/>
            <p:cNvSpPr>
              <a:spLocks noChangeArrowheads="1"/>
            </p:cNvSpPr>
            <p:nvPr/>
          </p:nvSpPr>
          <p:spPr bwMode="auto">
            <a:xfrm>
              <a:off x="4809" y="2244"/>
              <a:ext cx="951"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20000"/>
                </a:spcBef>
                <a:spcAft>
                  <a:spcPct val="0"/>
                </a:spcAft>
                <a:buSzPct val="85000"/>
              </a:pPr>
              <a:r>
                <a:rPr lang="es-ES" altLang="es-ES_tradnl" b="1">
                  <a:solidFill>
                    <a:srgbClr val="FFFFFF"/>
                  </a:solidFill>
                </a:rPr>
                <a:t>A / (A+B)</a:t>
              </a:r>
            </a:p>
          </p:txBody>
        </p:sp>
        <p:sp>
          <p:nvSpPr>
            <p:cNvPr id="15373" name="Rectangle 12"/>
            <p:cNvSpPr>
              <a:spLocks noChangeArrowheads="1"/>
            </p:cNvSpPr>
            <p:nvPr/>
          </p:nvSpPr>
          <p:spPr bwMode="auto">
            <a:xfrm>
              <a:off x="4176" y="2244"/>
              <a:ext cx="633"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20000"/>
                </a:spcBef>
                <a:spcAft>
                  <a:spcPct val="0"/>
                </a:spcAft>
                <a:buSzPct val="85000"/>
              </a:pPr>
              <a:r>
                <a:rPr lang="es-PE" altLang="es-ES_tradnl">
                  <a:solidFill>
                    <a:srgbClr val="FFFFFF"/>
                  </a:solidFill>
                </a:rPr>
                <a:t>A + B</a:t>
              </a:r>
              <a:endParaRPr lang="es-ES" altLang="es-ES_tradnl">
                <a:solidFill>
                  <a:srgbClr val="FFFFFF"/>
                </a:solidFill>
              </a:endParaRPr>
            </a:p>
          </p:txBody>
        </p:sp>
        <p:sp>
          <p:nvSpPr>
            <p:cNvPr id="15374" name="Rectangle 13"/>
            <p:cNvSpPr>
              <a:spLocks noChangeArrowheads="1"/>
            </p:cNvSpPr>
            <p:nvPr/>
          </p:nvSpPr>
          <p:spPr bwMode="auto">
            <a:xfrm>
              <a:off x="2909" y="2244"/>
              <a:ext cx="1267"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20000"/>
                </a:spcBef>
                <a:spcAft>
                  <a:spcPct val="0"/>
                </a:spcAft>
                <a:buSzPct val="85000"/>
              </a:pPr>
              <a:r>
                <a:rPr lang="es-PE" altLang="es-ES_tradnl">
                  <a:solidFill>
                    <a:srgbClr val="FFFFFF"/>
                  </a:solidFill>
                </a:rPr>
                <a:t>B</a:t>
              </a:r>
              <a:endParaRPr lang="es-ES" altLang="es-ES_tradnl">
                <a:solidFill>
                  <a:srgbClr val="FFFFFF"/>
                </a:solidFill>
              </a:endParaRPr>
            </a:p>
          </p:txBody>
        </p:sp>
        <p:sp>
          <p:nvSpPr>
            <p:cNvPr id="15375" name="Rectangle 14"/>
            <p:cNvSpPr>
              <a:spLocks noChangeArrowheads="1"/>
            </p:cNvSpPr>
            <p:nvPr/>
          </p:nvSpPr>
          <p:spPr bwMode="auto">
            <a:xfrm>
              <a:off x="1872" y="2244"/>
              <a:ext cx="1037"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fontAlgn="base">
                <a:spcBef>
                  <a:spcPct val="0"/>
                </a:spcBef>
                <a:spcAft>
                  <a:spcPct val="0"/>
                </a:spcAft>
              </a:pPr>
              <a:r>
                <a:rPr lang="es-PE" altLang="es-ES_tradnl" b="1">
                  <a:solidFill>
                    <a:srgbClr val="FFFFFF"/>
                  </a:solidFill>
                </a:rPr>
                <a:t>A</a:t>
              </a:r>
              <a:endParaRPr lang="es-ES" altLang="es-ES_tradnl" b="1">
                <a:solidFill>
                  <a:srgbClr val="FFFFFF"/>
                </a:solidFill>
              </a:endParaRPr>
            </a:p>
          </p:txBody>
        </p:sp>
        <p:sp>
          <p:nvSpPr>
            <p:cNvPr id="15376" name="Rectangle 15"/>
            <p:cNvSpPr>
              <a:spLocks noChangeArrowheads="1"/>
            </p:cNvSpPr>
            <p:nvPr/>
          </p:nvSpPr>
          <p:spPr bwMode="auto">
            <a:xfrm>
              <a:off x="1008" y="2244"/>
              <a:ext cx="864"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fontAlgn="base">
                <a:spcBef>
                  <a:spcPct val="0"/>
                </a:spcBef>
                <a:spcAft>
                  <a:spcPct val="0"/>
                </a:spcAft>
              </a:pPr>
              <a:r>
                <a:rPr lang="es-ES" altLang="es-ES_tradnl" b="1">
                  <a:solidFill>
                    <a:srgbClr val="FFFFFF"/>
                  </a:solidFill>
                </a:rPr>
                <a:t>Expuestos</a:t>
              </a:r>
            </a:p>
            <a:p>
              <a:pPr eaLnBrk="1" fontAlgn="base" hangingPunct="1">
                <a:spcBef>
                  <a:spcPct val="20000"/>
                </a:spcBef>
                <a:spcAft>
                  <a:spcPct val="0"/>
                </a:spcAft>
                <a:buSzPct val="85000"/>
              </a:pPr>
              <a:endParaRPr lang="es-ES" altLang="es-ES_tradnl">
                <a:solidFill>
                  <a:srgbClr val="FFFFFF"/>
                </a:solidFill>
              </a:endParaRPr>
            </a:p>
          </p:txBody>
        </p:sp>
        <p:sp>
          <p:nvSpPr>
            <p:cNvPr id="15377" name="Rectangle 16"/>
            <p:cNvSpPr>
              <a:spLocks noChangeArrowheads="1"/>
            </p:cNvSpPr>
            <p:nvPr/>
          </p:nvSpPr>
          <p:spPr bwMode="auto">
            <a:xfrm>
              <a:off x="4809" y="1252"/>
              <a:ext cx="951" cy="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fontAlgn="base">
                <a:spcBef>
                  <a:spcPct val="0"/>
                </a:spcBef>
                <a:spcAft>
                  <a:spcPct val="0"/>
                </a:spcAft>
              </a:pPr>
              <a:endParaRPr lang="es-PE" altLang="es-ES_tradnl" b="1" dirty="0">
                <a:solidFill>
                  <a:srgbClr val="FFFFFF"/>
                </a:solidFill>
              </a:endParaRPr>
            </a:p>
            <a:p>
              <a:pPr fontAlgn="base">
                <a:spcBef>
                  <a:spcPct val="0"/>
                </a:spcBef>
                <a:spcAft>
                  <a:spcPct val="0"/>
                </a:spcAft>
              </a:pPr>
              <a:r>
                <a:rPr lang="es-ES" altLang="es-ES_tradnl" b="1" dirty="0">
                  <a:solidFill>
                    <a:srgbClr val="FFFFFF"/>
                  </a:solidFill>
                </a:rPr>
                <a:t>Tasa de Incidencia</a:t>
              </a:r>
            </a:p>
            <a:p>
              <a:pPr eaLnBrk="1" fontAlgn="base" hangingPunct="1">
                <a:spcBef>
                  <a:spcPct val="20000"/>
                </a:spcBef>
                <a:spcAft>
                  <a:spcPct val="0"/>
                </a:spcAft>
                <a:buSzPct val="85000"/>
              </a:pPr>
              <a:endParaRPr lang="es-ES" altLang="es-ES_tradnl" dirty="0">
                <a:solidFill>
                  <a:srgbClr val="FFFFFF"/>
                </a:solidFill>
              </a:endParaRPr>
            </a:p>
            <a:p>
              <a:pPr eaLnBrk="1" fontAlgn="base" hangingPunct="1">
                <a:spcBef>
                  <a:spcPct val="20000"/>
                </a:spcBef>
                <a:spcAft>
                  <a:spcPct val="0"/>
                </a:spcAft>
                <a:buSzPct val="85000"/>
              </a:pPr>
              <a:endParaRPr lang="es-ES" altLang="es-ES_tradnl" dirty="0">
                <a:solidFill>
                  <a:srgbClr val="FFFFFF"/>
                </a:solidFill>
              </a:endParaRPr>
            </a:p>
          </p:txBody>
        </p:sp>
        <p:sp>
          <p:nvSpPr>
            <p:cNvPr id="15378" name="Rectangle 17"/>
            <p:cNvSpPr>
              <a:spLocks noChangeArrowheads="1"/>
            </p:cNvSpPr>
            <p:nvPr/>
          </p:nvSpPr>
          <p:spPr bwMode="auto">
            <a:xfrm>
              <a:off x="4176" y="1252"/>
              <a:ext cx="633" cy="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20000"/>
                </a:spcBef>
                <a:spcAft>
                  <a:spcPct val="0"/>
                </a:spcAft>
                <a:buSzPct val="85000"/>
              </a:pPr>
              <a:endParaRPr lang="es-PE" altLang="es-ES_tradnl" b="1">
                <a:solidFill>
                  <a:srgbClr val="FFFFFF"/>
                </a:solidFill>
              </a:endParaRPr>
            </a:p>
            <a:p>
              <a:pPr eaLnBrk="1" fontAlgn="base" hangingPunct="1">
                <a:spcBef>
                  <a:spcPct val="20000"/>
                </a:spcBef>
                <a:spcAft>
                  <a:spcPct val="0"/>
                </a:spcAft>
                <a:buSzPct val="85000"/>
              </a:pPr>
              <a:r>
                <a:rPr lang="es-PE" altLang="es-ES_tradnl" b="1">
                  <a:solidFill>
                    <a:srgbClr val="FFFFFF"/>
                  </a:solidFill>
                </a:rPr>
                <a:t>Total</a:t>
              </a:r>
              <a:endParaRPr lang="es-ES" altLang="es-ES_tradnl" b="1">
                <a:solidFill>
                  <a:srgbClr val="FFFFFF"/>
                </a:solidFill>
              </a:endParaRPr>
            </a:p>
          </p:txBody>
        </p:sp>
        <p:sp>
          <p:nvSpPr>
            <p:cNvPr id="15379" name="Rectangle 18"/>
            <p:cNvSpPr>
              <a:spLocks noChangeArrowheads="1"/>
            </p:cNvSpPr>
            <p:nvPr/>
          </p:nvSpPr>
          <p:spPr bwMode="auto">
            <a:xfrm>
              <a:off x="2909" y="1252"/>
              <a:ext cx="1267" cy="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20000"/>
                </a:spcBef>
                <a:spcAft>
                  <a:spcPct val="0"/>
                </a:spcAft>
                <a:buSzPct val="85000"/>
              </a:pPr>
              <a:endParaRPr lang="es-PE" altLang="es-ES_tradnl" b="1">
                <a:solidFill>
                  <a:srgbClr val="FFFFFF"/>
                </a:solidFill>
              </a:endParaRPr>
            </a:p>
            <a:p>
              <a:pPr eaLnBrk="1" fontAlgn="base" hangingPunct="1">
                <a:spcBef>
                  <a:spcPct val="20000"/>
                </a:spcBef>
                <a:spcAft>
                  <a:spcPct val="0"/>
                </a:spcAft>
                <a:buSzPct val="85000"/>
              </a:pPr>
              <a:r>
                <a:rPr lang="es-ES" altLang="es-ES_tradnl" b="1">
                  <a:solidFill>
                    <a:srgbClr val="FFFFFF"/>
                  </a:solidFill>
                </a:rPr>
                <a:t>No desarrolló enfermedad </a:t>
              </a:r>
              <a:r>
                <a:rPr lang="es-PE" altLang="es-ES_tradnl" b="1">
                  <a:solidFill>
                    <a:srgbClr val="FFFFFF"/>
                  </a:solidFill>
                </a:rPr>
                <a:t>   </a:t>
              </a:r>
              <a:r>
                <a:rPr lang="es-ES" altLang="es-ES_tradnl" b="1">
                  <a:solidFill>
                    <a:srgbClr val="FFFFFF"/>
                  </a:solidFill>
                </a:rPr>
                <a:t>(-)</a:t>
              </a:r>
            </a:p>
          </p:txBody>
        </p:sp>
        <p:sp>
          <p:nvSpPr>
            <p:cNvPr id="15380" name="Rectangle 19"/>
            <p:cNvSpPr>
              <a:spLocks noChangeArrowheads="1"/>
            </p:cNvSpPr>
            <p:nvPr/>
          </p:nvSpPr>
          <p:spPr bwMode="auto">
            <a:xfrm>
              <a:off x="1872" y="1252"/>
              <a:ext cx="1037" cy="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fontAlgn="base">
                <a:spcBef>
                  <a:spcPct val="0"/>
                </a:spcBef>
                <a:spcAft>
                  <a:spcPct val="0"/>
                </a:spcAft>
              </a:pPr>
              <a:endParaRPr lang="es-PE" altLang="es-ES_tradnl" b="1">
                <a:solidFill>
                  <a:srgbClr val="FFFFFF"/>
                </a:solidFill>
              </a:endParaRPr>
            </a:p>
            <a:p>
              <a:pPr fontAlgn="base">
                <a:spcBef>
                  <a:spcPct val="0"/>
                </a:spcBef>
                <a:spcAft>
                  <a:spcPct val="0"/>
                </a:spcAft>
              </a:pPr>
              <a:r>
                <a:rPr lang="es-ES" altLang="es-ES_tradnl" b="1">
                  <a:solidFill>
                    <a:srgbClr val="FFFFFF"/>
                  </a:solidFill>
                </a:rPr>
                <a:t>Desarrolló</a:t>
              </a:r>
              <a:r>
                <a:rPr lang="es-PE" altLang="es-ES_tradnl" b="1">
                  <a:solidFill>
                    <a:srgbClr val="FFFFFF"/>
                  </a:solidFill>
                </a:rPr>
                <a:t>     </a:t>
              </a:r>
              <a:r>
                <a:rPr lang="es-ES" altLang="es-ES_tradnl" b="1">
                  <a:solidFill>
                    <a:srgbClr val="FFFFFF"/>
                  </a:solidFill>
                </a:rPr>
                <a:t>enfermedad </a:t>
              </a:r>
              <a:r>
                <a:rPr lang="es-PE" altLang="es-ES_tradnl" b="1">
                  <a:solidFill>
                    <a:srgbClr val="FFFFFF"/>
                  </a:solidFill>
                </a:rPr>
                <a:t>       </a:t>
              </a:r>
              <a:r>
                <a:rPr lang="es-ES" altLang="es-ES_tradnl" b="1">
                  <a:solidFill>
                    <a:srgbClr val="FFFFFF"/>
                  </a:solidFill>
                </a:rPr>
                <a:t>(+)</a:t>
              </a:r>
            </a:p>
          </p:txBody>
        </p:sp>
        <p:sp>
          <p:nvSpPr>
            <p:cNvPr id="15381" name="Rectangle 20"/>
            <p:cNvSpPr>
              <a:spLocks noChangeArrowheads="1"/>
            </p:cNvSpPr>
            <p:nvPr/>
          </p:nvSpPr>
          <p:spPr bwMode="auto">
            <a:xfrm>
              <a:off x="1008" y="1252"/>
              <a:ext cx="864" cy="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20000"/>
                </a:spcBef>
                <a:spcAft>
                  <a:spcPct val="0"/>
                </a:spcAft>
                <a:buSzPct val="85000"/>
              </a:pPr>
              <a:endParaRPr lang="es-PE" altLang="es-ES_tradnl">
                <a:solidFill>
                  <a:srgbClr val="FFFFFF"/>
                </a:solidFill>
              </a:endParaRPr>
            </a:p>
          </p:txBody>
        </p:sp>
        <p:sp>
          <p:nvSpPr>
            <p:cNvPr id="15382" name="Line 21"/>
            <p:cNvSpPr>
              <a:spLocks noChangeShapeType="1"/>
            </p:cNvSpPr>
            <p:nvPr/>
          </p:nvSpPr>
          <p:spPr bwMode="auto">
            <a:xfrm>
              <a:off x="1008" y="1252"/>
              <a:ext cx="47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5383" name="Line 22"/>
            <p:cNvSpPr>
              <a:spLocks noChangeShapeType="1"/>
            </p:cNvSpPr>
            <p:nvPr/>
          </p:nvSpPr>
          <p:spPr bwMode="auto">
            <a:xfrm>
              <a:off x="1008" y="2244"/>
              <a:ext cx="47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5384" name="Line 23"/>
            <p:cNvSpPr>
              <a:spLocks noChangeShapeType="1"/>
            </p:cNvSpPr>
            <p:nvPr/>
          </p:nvSpPr>
          <p:spPr bwMode="auto">
            <a:xfrm>
              <a:off x="1008" y="2845"/>
              <a:ext cx="47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5385" name="Line 24"/>
            <p:cNvSpPr>
              <a:spLocks noChangeShapeType="1"/>
            </p:cNvSpPr>
            <p:nvPr/>
          </p:nvSpPr>
          <p:spPr bwMode="auto">
            <a:xfrm>
              <a:off x="1008" y="3456"/>
              <a:ext cx="47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5386" name="Line 25"/>
            <p:cNvSpPr>
              <a:spLocks noChangeShapeType="1"/>
            </p:cNvSpPr>
            <p:nvPr/>
          </p:nvSpPr>
          <p:spPr bwMode="auto">
            <a:xfrm>
              <a:off x="1008" y="1252"/>
              <a:ext cx="0" cy="220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5387" name="Line 26"/>
            <p:cNvSpPr>
              <a:spLocks noChangeShapeType="1"/>
            </p:cNvSpPr>
            <p:nvPr/>
          </p:nvSpPr>
          <p:spPr bwMode="auto">
            <a:xfrm>
              <a:off x="1872" y="1252"/>
              <a:ext cx="0" cy="220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5388" name="Line 27"/>
            <p:cNvSpPr>
              <a:spLocks noChangeShapeType="1"/>
            </p:cNvSpPr>
            <p:nvPr/>
          </p:nvSpPr>
          <p:spPr bwMode="auto">
            <a:xfrm>
              <a:off x="2909" y="1252"/>
              <a:ext cx="0" cy="220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5389" name="Line 28"/>
            <p:cNvSpPr>
              <a:spLocks noChangeShapeType="1"/>
            </p:cNvSpPr>
            <p:nvPr/>
          </p:nvSpPr>
          <p:spPr bwMode="auto">
            <a:xfrm>
              <a:off x="4176" y="1252"/>
              <a:ext cx="0" cy="220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5390" name="Line 29"/>
            <p:cNvSpPr>
              <a:spLocks noChangeShapeType="1"/>
            </p:cNvSpPr>
            <p:nvPr/>
          </p:nvSpPr>
          <p:spPr bwMode="auto">
            <a:xfrm>
              <a:off x="4809" y="1252"/>
              <a:ext cx="0" cy="220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5391" name="Line 30"/>
            <p:cNvSpPr>
              <a:spLocks noChangeShapeType="1"/>
            </p:cNvSpPr>
            <p:nvPr/>
          </p:nvSpPr>
          <p:spPr bwMode="auto">
            <a:xfrm>
              <a:off x="5760" y="1252"/>
              <a:ext cx="0" cy="220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5392" name="Text Box 31"/>
            <p:cNvSpPr txBox="1">
              <a:spLocks noChangeArrowheads="1"/>
            </p:cNvSpPr>
            <p:nvPr/>
          </p:nvSpPr>
          <p:spPr bwMode="auto">
            <a:xfrm>
              <a:off x="816" y="3600"/>
              <a:ext cx="17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PE" altLang="es-ES_tradnl" b="1">
                  <a:solidFill>
                    <a:srgbClr val="010199"/>
                  </a:solidFill>
                  <a:cs typeface="Times New Roman" pitchFamily="18" charset="0"/>
                </a:rPr>
                <a:t> </a:t>
              </a:r>
              <a:endParaRPr lang="es-ES" altLang="es-ES_tradnl">
                <a:solidFill>
                  <a:srgbClr val="010199"/>
                </a:solidFill>
              </a:endParaRPr>
            </a:p>
          </p:txBody>
        </p:sp>
        <p:sp>
          <p:nvSpPr>
            <p:cNvPr id="15393" name="Text Box 33"/>
            <p:cNvSpPr txBox="1">
              <a:spLocks noChangeArrowheads="1"/>
            </p:cNvSpPr>
            <p:nvPr/>
          </p:nvSpPr>
          <p:spPr bwMode="auto">
            <a:xfrm>
              <a:off x="336" y="240"/>
              <a:ext cx="5136" cy="288"/>
            </a:xfrm>
            <a:prstGeom prst="rect">
              <a:avLst/>
            </a:prstGeom>
            <a:solidFill>
              <a:schemeClr val="tx1"/>
            </a:solidFill>
            <a:ln w="9525">
              <a:miter lim="800000"/>
              <a:headEnd/>
              <a:tailEnd/>
            </a:ln>
            <a:scene3d>
              <a:camera prst="legacyPerspectiveTop"/>
              <a:lightRig rig="legacyFlat3" dir="b"/>
            </a:scene3d>
            <a:sp3d extrusionH="887400" prstMaterial="legacyMatte">
              <a:bevelT w="13500" h="13500" prst="angle"/>
              <a:bevelB w="13500" h="13500" prst="angle"/>
              <a:extrusionClr>
                <a:schemeClr val="tx1"/>
              </a:extrusionClr>
            </a:sp3d>
          </p:spPr>
          <p:txBody>
            <a:bodyPr>
              <a:spAutoFit/>
              <a:flatTx/>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PE" altLang="es-ES_tradnl" sz="2400" b="1">
                  <a:solidFill>
                    <a:srgbClr val="010199"/>
                  </a:solidFill>
                  <a:latin typeface="Copperplate Gothic Light" pitchFamily="34" charset="0"/>
                </a:rPr>
                <a:t>ESTUDIO COMPARATIVO DE CAUSA A EFECTO</a:t>
              </a:r>
              <a:endParaRPr lang="es-ES" altLang="es-ES_tradnl" sz="2400" b="1">
                <a:solidFill>
                  <a:srgbClr val="010199"/>
                </a:solidFill>
                <a:latin typeface="Copperplate Gothic Light" pitchFamily="34" charset="0"/>
              </a:endParaRPr>
            </a:p>
          </p:txBody>
        </p:sp>
      </p:grpSp>
    </p:spTree>
    <p:extLst>
      <p:ext uri="{BB962C8B-B14F-4D97-AF65-F5344CB8AC3E}">
        <p14:creationId xmlns:p14="http://schemas.microsoft.com/office/powerpoint/2010/main" val="1299067931"/>
      </p:ext>
    </p:extLst>
  </p:cSld>
  <p:clrMapOvr>
    <a:masterClrMapping/>
  </p:clrMapOvr>
  <p:transition>
    <p:cover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5"/>
          <p:cNvSpPr>
            <a:spLocks noGrp="1" noChangeArrowheads="1"/>
          </p:cNvSpPr>
          <p:nvPr>
            <p:ph type="ftr" sz="quarter" idx="11"/>
          </p:nvPr>
        </p:nvSpPr>
        <p:spPr>
          <a:xfrm>
            <a:off x="985837" y="6415088"/>
            <a:ext cx="2895600" cy="376238"/>
          </a:xfrm>
        </p:spPr>
        <p:txBody>
          <a:bodyPr/>
          <a:lstStyle/>
          <a:p>
            <a:pPr>
              <a:defRPr/>
            </a:pPr>
            <a:r>
              <a:rPr lang="es-ES" dirty="0">
                <a:solidFill>
                  <a:srgbClr val="FFFFFF"/>
                </a:solidFill>
              </a:rPr>
              <a:t>Dr. Alberto Cáceres </a:t>
            </a:r>
            <a:r>
              <a:rPr lang="es-ES" dirty="0" err="1">
                <a:solidFill>
                  <a:srgbClr val="FFFFFF"/>
                </a:solidFill>
              </a:rPr>
              <a:t>Huambo</a:t>
            </a:r>
            <a:endParaRPr lang="es-ES" dirty="0">
              <a:solidFill>
                <a:srgbClr val="FFFFFF"/>
              </a:solidFill>
            </a:endParaRPr>
          </a:p>
        </p:txBody>
      </p:sp>
      <p:grpSp>
        <p:nvGrpSpPr>
          <p:cNvPr id="16387" name="Group 28"/>
          <p:cNvGrpSpPr>
            <a:grpSpLocks/>
          </p:cNvGrpSpPr>
          <p:nvPr/>
        </p:nvGrpSpPr>
        <p:grpSpPr bwMode="auto">
          <a:xfrm>
            <a:off x="228600" y="381000"/>
            <a:ext cx="8686800" cy="6172200"/>
            <a:chOff x="144" y="240"/>
            <a:chExt cx="5472" cy="3888"/>
          </a:xfrm>
        </p:grpSpPr>
        <p:sp>
          <p:nvSpPr>
            <p:cNvPr id="16388" name="AutoShape 3"/>
            <p:cNvSpPr>
              <a:spLocks noChangeArrowheads="1"/>
            </p:cNvSpPr>
            <p:nvPr/>
          </p:nvSpPr>
          <p:spPr bwMode="auto">
            <a:xfrm>
              <a:off x="144" y="1776"/>
              <a:ext cx="1488" cy="1392"/>
            </a:xfrm>
            <a:prstGeom prst="rightArrowCallout">
              <a:avLst>
                <a:gd name="adj1" fmla="val 36667"/>
                <a:gd name="adj2" fmla="val 48611"/>
                <a:gd name="adj3" fmla="val 17816"/>
                <a:gd name="adj4" fmla="val 79167"/>
              </a:avLst>
            </a:prstGeom>
            <a:solidFill>
              <a:schemeClr val="tx2"/>
            </a:solidFill>
            <a:ln w="19050">
              <a:solidFill>
                <a:schemeClr val="tx2"/>
              </a:solidFill>
              <a:miter lim="800000"/>
              <a:headEnd/>
              <a:tailEnd/>
            </a:ln>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fontAlgn="base">
                <a:spcBef>
                  <a:spcPct val="0"/>
                </a:spcBef>
                <a:spcAft>
                  <a:spcPct val="0"/>
                </a:spcAft>
              </a:pPr>
              <a:endParaRPr lang="es-ES" altLang="es-ES_tradnl" sz="1600" b="1">
                <a:solidFill>
                  <a:srgbClr val="6699FF"/>
                </a:solidFill>
                <a:latin typeface="Copperplate Gothic Light" pitchFamily="34" charset="0"/>
              </a:endParaRPr>
            </a:p>
            <a:p>
              <a:pPr fontAlgn="base">
                <a:spcBef>
                  <a:spcPct val="0"/>
                </a:spcBef>
                <a:spcAft>
                  <a:spcPct val="0"/>
                </a:spcAft>
              </a:pPr>
              <a:endParaRPr lang="es-PE" altLang="es-ES_tradnl" sz="1600" b="1">
                <a:solidFill>
                  <a:srgbClr val="6699FF"/>
                </a:solidFill>
                <a:latin typeface="Copperplate Gothic Light" pitchFamily="34" charset="0"/>
              </a:endParaRPr>
            </a:p>
            <a:p>
              <a:pPr fontAlgn="base">
                <a:spcBef>
                  <a:spcPct val="0"/>
                </a:spcBef>
                <a:spcAft>
                  <a:spcPct val="0"/>
                </a:spcAft>
              </a:pPr>
              <a:r>
                <a:rPr lang="es-ES" altLang="es-ES_tradnl" b="1">
                  <a:solidFill>
                    <a:srgbClr val="6699FF"/>
                  </a:solidFill>
                  <a:latin typeface="Copperplate Gothic Light" pitchFamily="34" charset="0"/>
                </a:rPr>
                <a:t>LUEGO </a:t>
              </a:r>
            </a:p>
            <a:p>
              <a:pPr fontAlgn="base">
                <a:spcBef>
                  <a:spcPct val="0"/>
                </a:spcBef>
                <a:spcAft>
                  <a:spcPct val="0"/>
                </a:spcAft>
              </a:pPr>
              <a:r>
                <a:rPr lang="es-ES" altLang="es-ES_tradnl" b="1">
                  <a:solidFill>
                    <a:srgbClr val="6699FF"/>
                  </a:solidFill>
                  <a:latin typeface="Copperplate Gothic Light" pitchFamily="34" charset="0"/>
                </a:rPr>
                <a:t>MIDA EXPOSICION </a:t>
              </a:r>
              <a:endParaRPr lang="es-PE" altLang="es-ES_tradnl" b="1">
                <a:solidFill>
                  <a:srgbClr val="6699FF"/>
                </a:solidFill>
                <a:latin typeface="Copperplate Gothic Light" pitchFamily="34" charset="0"/>
              </a:endParaRPr>
            </a:p>
            <a:p>
              <a:pPr fontAlgn="base">
                <a:spcBef>
                  <a:spcPct val="0"/>
                </a:spcBef>
                <a:spcAft>
                  <a:spcPct val="0"/>
                </a:spcAft>
              </a:pPr>
              <a:r>
                <a:rPr lang="es-ES" altLang="es-ES_tradnl" b="1">
                  <a:solidFill>
                    <a:srgbClr val="6699FF"/>
                  </a:solidFill>
                  <a:latin typeface="Copperplate Gothic Light" pitchFamily="34" charset="0"/>
                </a:rPr>
                <a:t>PREVIA</a:t>
              </a:r>
            </a:p>
          </p:txBody>
        </p:sp>
        <p:sp>
          <p:nvSpPr>
            <p:cNvPr id="16389" name="AutoShape 4"/>
            <p:cNvSpPr>
              <a:spLocks noChangeArrowheads="1"/>
            </p:cNvSpPr>
            <p:nvPr/>
          </p:nvSpPr>
          <p:spPr bwMode="auto">
            <a:xfrm>
              <a:off x="2915" y="700"/>
              <a:ext cx="2269" cy="548"/>
            </a:xfrm>
            <a:prstGeom prst="downArrowCallout">
              <a:avLst>
                <a:gd name="adj1" fmla="val 103513"/>
                <a:gd name="adj2" fmla="val 103513"/>
                <a:gd name="adj3" fmla="val 16667"/>
                <a:gd name="adj4" fmla="val 66667"/>
              </a:avLst>
            </a:prstGeom>
            <a:solidFill>
              <a:schemeClr val="tx2"/>
            </a:solidFill>
            <a:ln w="19050">
              <a:solidFill>
                <a:schemeClr val="tx2"/>
              </a:solidFill>
              <a:miter lim="800000"/>
              <a:headEnd/>
              <a:tailEnd/>
            </a:ln>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fontAlgn="base">
                <a:spcBef>
                  <a:spcPct val="0"/>
                </a:spcBef>
                <a:spcAft>
                  <a:spcPct val="0"/>
                </a:spcAft>
              </a:pPr>
              <a:r>
                <a:rPr lang="es-ES" altLang="es-ES_tradnl" sz="2000" b="1">
                  <a:solidFill>
                    <a:srgbClr val="6699FF"/>
                  </a:solidFill>
                  <a:latin typeface="Copperplate Gothic Light" pitchFamily="34" charset="0"/>
                </a:rPr>
                <a:t>PRIMERO SELECCIONE</a:t>
              </a:r>
            </a:p>
            <a:p>
              <a:pPr fontAlgn="base">
                <a:spcBef>
                  <a:spcPct val="0"/>
                </a:spcBef>
                <a:spcAft>
                  <a:spcPct val="0"/>
                </a:spcAft>
              </a:pPr>
              <a:endParaRPr lang="es-ES" altLang="es-ES_tradnl" sz="2000" b="1">
                <a:solidFill>
                  <a:srgbClr val="6699FF"/>
                </a:solidFill>
                <a:latin typeface="Copperplate Gothic Light" pitchFamily="34" charset="0"/>
              </a:endParaRPr>
            </a:p>
          </p:txBody>
        </p:sp>
        <p:sp>
          <p:nvSpPr>
            <p:cNvPr id="16390" name="Rectangle 5"/>
            <p:cNvSpPr>
              <a:spLocks noChangeArrowheads="1"/>
            </p:cNvSpPr>
            <p:nvPr/>
          </p:nvSpPr>
          <p:spPr bwMode="auto">
            <a:xfrm>
              <a:off x="4080" y="2985"/>
              <a:ext cx="1200" cy="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20000"/>
                </a:spcBef>
                <a:spcAft>
                  <a:spcPct val="0"/>
                </a:spcAft>
                <a:buSzPct val="85000"/>
              </a:pPr>
              <a:r>
                <a:rPr lang="es-PE" altLang="es-ES_tradnl" sz="2000" b="1">
                  <a:solidFill>
                    <a:srgbClr val="FFFFFF"/>
                  </a:solidFill>
                </a:rPr>
                <a:t>B+D</a:t>
              </a:r>
              <a:endParaRPr lang="es-ES" altLang="es-ES_tradnl" sz="2000" b="1">
                <a:solidFill>
                  <a:srgbClr val="FFFFFF"/>
                </a:solidFill>
              </a:endParaRPr>
            </a:p>
          </p:txBody>
        </p:sp>
        <p:sp>
          <p:nvSpPr>
            <p:cNvPr id="16391" name="Rectangle 6"/>
            <p:cNvSpPr>
              <a:spLocks noChangeArrowheads="1"/>
            </p:cNvSpPr>
            <p:nvPr/>
          </p:nvSpPr>
          <p:spPr bwMode="auto">
            <a:xfrm>
              <a:off x="3210" y="2985"/>
              <a:ext cx="870" cy="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20000"/>
                </a:spcBef>
                <a:spcAft>
                  <a:spcPct val="0"/>
                </a:spcAft>
                <a:buSzPct val="85000"/>
              </a:pPr>
              <a:r>
                <a:rPr lang="es-PE" altLang="es-ES_tradnl" sz="2000" b="1">
                  <a:solidFill>
                    <a:srgbClr val="FFFFFF"/>
                  </a:solidFill>
                </a:rPr>
                <a:t>A+C</a:t>
              </a:r>
              <a:endParaRPr lang="es-ES" altLang="es-ES_tradnl" sz="2000" b="1">
                <a:solidFill>
                  <a:srgbClr val="FFFFFF"/>
                </a:solidFill>
              </a:endParaRPr>
            </a:p>
          </p:txBody>
        </p:sp>
        <p:sp>
          <p:nvSpPr>
            <p:cNvPr id="16392" name="Rectangle 7"/>
            <p:cNvSpPr>
              <a:spLocks noChangeArrowheads="1"/>
            </p:cNvSpPr>
            <p:nvPr/>
          </p:nvSpPr>
          <p:spPr bwMode="auto">
            <a:xfrm>
              <a:off x="1680" y="2985"/>
              <a:ext cx="1530" cy="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20000"/>
                </a:spcBef>
                <a:spcAft>
                  <a:spcPct val="0"/>
                </a:spcAft>
                <a:buSzPct val="85000"/>
              </a:pPr>
              <a:r>
                <a:rPr lang="es-PE" altLang="es-ES_tradnl" sz="2000" b="1">
                  <a:solidFill>
                    <a:srgbClr val="FFFFFF"/>
                  </a:solidFill>
                </a:rPr>
                <a:t>TOTAL</a:t>
              </a:r>
              <a:endParaRPr lang="es-ES" altLang="es-ES_tradnl" sz="2000" b="1">
                <a:solidFill>
                  <a:srgbClr val="FFFFFF"/>
                </a:solidFill>
              </a:endParaRPr>
            </a:p>
          </p:txBody>
        </p:sp>
        <p:sp>
          <p:nvSpPr>
            <p:cNvPr id="16393" name="Rectangle 8"/>
            <p:cNvSpPr>
              <a:spLocks noChangeArrowheads="1"/>
            </p:cNvSpPr>
            <p:nvPr/>
          </p:nvSpPr>
          <p:spPr bwMode="auto">
            <a:xfrm>
              <a:off x="4080" y="2544"/>
              <a:ext cx="1200" cy="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20000"/>
                </a:spcBef>
                <a:spcAft>
                  <a:spcPct val="0"/>
                </a:spcAft>
                <a:buSzPct val="85000"/>
              </a:pPr>
              <a:r>
                <a:rPr lang="es-PE" altLang="es-ES_tradnl" sz="2000" b="1">
                  <a:solidFill>
                    <a:srgbClr val="FFFFFF"/>
                  </a:solidFill>
                </a:rPr>
                <a:t>D</a:t>
              </a:r>
              <a:endParaRPr lang="es-ES" altLang="es-ES_tradnl" sz="2000" b="1">
                <a:solidFill>
                  <a:srgbClr val="FFFFFF"/>
                </a:solidFill>
              </a:endParaRPr>
            </a:p>
          </p:txBody>
        </p:sp>
        <p:sp>
          <p:nvSpPr>
            <p:cNvPr id="16394" name="Rectangle 9"/>
            <p:cNvSpPr>
              <a:spLocks noChangeArrowheads="1"/>
            </p:cNvSpPr>
            <p:nvPr/>
          </p:nvSpPr>
          <p:spPr bwMode="auto">
            <a:xfrm>
              <a:off x="3120" y="2544"/>
              <a:ext cx="870"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20000"/>
                </a:spcBef>
                <a:spcAft>
                  <a:spcPct val="0"/>
                </a:spcAft>
                <a:buSzPct val="85000"/>
              </a:pPr>
              <a:r>
                <a:rPr lang="es-PE" altLang="es-ES_tradnl" sz="2000" b="1">
                  <a:solidFill>
                    <a:srgbClr val="FFFFFF"/>
                  </a:solidFill>
                </a:rPr>
                <a:t>C</a:t>
              </a:r>
              <a:endParaRPr lang="es-ES" altLang="es-ES_tradnl" sz="2000" b="1">
                <a:solidFill>
                  <a:srgbClr val="FFFFFF"/>
                </a:solidFill>
              </a:endParaRPr>
            </a:p>
          </p:txBody>
        </p:sp>
        <p:sp>
          <p:nvSpPr>
            <p:cNvPr id="16395" name="Rectangle 10"/>
            <p:cNvSpPr>
              <a:spLocks noChangeArrowheads="1"/>
            </p:cNvSpPr>
            <p:nvPr/>
          </p:nvSpPr>
          <p:spPr bwMode="auto">
            <a:xfrm>
              <a:off x="1680" y="2438"/>
              <a:ext cx="1530" cy="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fontAlgn="base">
                <a:spcBef>
                  <a:spcPct val="0"/>
                </a:spcBef>
                <a:spcAft>
                  <a:spcPct val="0"/>
                </a:spcAft>
              </a:pPr>
              <a:r>
                <a:rPr lang="es-ES" altLang="es-ES_tradnl" sz="2000" b="1" i="1">
                  <a:solidFill>
                    <a:srgbClr val="FFFFFF"/>
                  </a:solidFill>
                </a:rPr>
                <a:t>No expuestos</a:t>
              </a:r>
            </a:p>
            <a:p>
              <a:pPr eaLnBrk="1" fontAlgn="base" hangingPunct="1">
                <a:spcBef>
                  <a:spcPct val="20000"/>
                </a:spcBef>
                <a:spcAft>
                  <a:spcPct val="0"/>
                </a:spcAft>
                <a:buSzPct val="85000"/>
              </a:pPr>
              <a:endParaRPr lang="es-ES" altLang="es-ES_tradnl" sz="2000" b="1">
                <a:solidFill>
                  <a:srgbClr val="FFFFFF"/>
                </a:solidFill>
              </a:endParaRPr>
            </a:p>
          </p:txBody>
        </p:sp>
        <p:sp>
          <p:nvSpPr>
            <p:cNvPr id="16396" name="Rectangle 11"/>
            <p:cNvSpPr>
              <a:spLocks noChangeArrowheads="1"/>
            </p:cNvSpPr>
            <p:nvPr/>
          </p:nvSpPr>
          <p:spPr bwMode="auto">
            <a:xfrm>
              <a:off x="4080" y="1891"/>
              <a:ext cx="1200" cy="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20000"/>
                </a:spcBef>
                <a:spcAft>
                  <a:spcPct val="0"/>
                </a:spcAft>
                <a:buSzPct val="85000"/>
              </a:pPr>
              <a:r>
                <a:rPr lang="es-PE" altLang="es-ES_tradnl" sz="2000" b="1">
                  <a:solidFill>
                    <a:srgbClr val="FFFFFF"/>
                  </a:solidFill>
                </a:rPr>
                <a:t>B</a:t>
              </a:r>
              <a:endParaRPr lang="es-ES" altLang="es-ES_tradnl" sz="2000" b="1">
                <a:solidFill>
                  <a:srgbClr val="FFFFFF"/>
                </a:solidFill>
              </a:endParaRPr>
            </a:p>
          </p:txBody>
        </p:sp>
        <p:sp>
          <p:nvSpPr>
            <p:cNvPr id="16397" name="Rectangle 12"/>
            <p:cNvSpPr>
              <a:spLocks noChangeArrowheads="1"/>
            </p:cNvSpPr>
            <p:nvPr/>
          </p:nvSpPr>
          <p:spPr bwMode="auto">
            <a:xfrm>
              <a:off x="3210" y="1891"/>
              <a:ext cx="870" cy="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20000"/>
                </a:spcBef>
                <a:spcAft>
                  <a:spcPct val="0"/>
                </a:spcAft>
                <a:buSzPct val="85000"/>
              </a:pPr>
              <a:r>
                <a:rPr lang="es-PE" altLang="es-ES_tradnl" sz="2000" b="1" i="1">
                  <a:solidFill>
                    <a:srgbClr val="FFFFFF"/>
                  </a:solidFill>
                </a:rPr>
                <a:t>A</a:t>
              </a:r>
              <a:endParaRPr lang="es-ES" altLang="es-ES_tradnl" sz="2000" b="1" i="1">
                <a:solidFill>
                  <a:srgbClr val="FFFFFF"/>
                </a:solidFill>
              </a:endParaRPr>
            </a:p>
          </p:txBody>
        </p:sp>
        <p:sp>
          <p:nvSpPr>
            <p:cNvPr id="16398" name="Rectangle 13"/>
            <p:cNvSpPr>
              <a:spLocks noChangeArrowheads="1"/>
            </p:cNvSpPr>
            <p:nvPr/>
          </p:nvSpPr>
          <p:spPr bwMode="auto">
            <a:xfrm>
              <a:off x="1680" y="1891"/>
              <a:ext cx="1530" cy="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fontAlgn="base">
                <a:spcBef>
                  <a:spcPct val="0"/>
                </a:spcBef>
                <a:spcAft>
                  <a:spcPct val="0"/>
                </a:spcAft>
              </a:pPr>
              <a:r>
                <a:rPr lang="es-ES" altLang="es-ES_tradnl" sz="2000" b="1" i="1">
                  <a:solidFill>
                    <a:srgbClr val="FFFFFF"/>
                  </a:solidFill>
                </a:rPr>
                <a:t>Expuestos</a:t>
              </a:r>
            </a:p>
            <a:p>
              <a:pPr eaLnBrk="1" fontAlgn="base" hangingPunct="1">
                <a:spcBef>
                  <a:spcPct val="20000"/>
                </a:spcBef>
                <a:spcAft>
                  <a:spcPct val="0"/>
                </a:spcAft>
                <a:buSzPct val="85000"/>
              </a:pPr>
              <a:endParaRPr lang="es-ES" altLang="es-ES_tradnl" sz="2000" b="1">
                <a:solidFill>
                  <a:srgbClr val="FFFFFF"/>
                </a:solidFill>
              </a:endParaRPr>
            </a:p>
          </p:txBody>
        </p:sp>
        <p:sp>
          <p:nvSpPr>
            <p:cNvPr id="16399" name="Rectangle 14"/>
            <p:cNvSpPr>
              <a:spLocks noChangeArrowheads="1"/>
            </p:cNvSpPr>
            <p:nvPr/>
          </p:nvSpPr>
          <p:spPr bwMode="auto">
            <a:xfrm>
              <a:off x="4080" y="1344"/>
              <a:ext cx="1200" cy="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fontAlgn="base">
                <a:spcBef>
                  <a:spcPct val="0"/>
                </a:spcBef>
                <a:spcAft>
                  <a:spcPct val="0"/>
                </a:spcAft>
              </a:pPr>
              <a:r>
                <a:rPr lang="es-ES" altLang="es-ES_tradnl" sz="2000" b="1" i="1">
                  <a:solidFill>
                    <a:srgbClr val="FFFFFF"/>
                  </a:solidFill>
                </a:rPr>
                <a:t>CONTROLES</a:t>
              </a:r>
            </a:p>
            <a:p>
              <a:pPr eaLnBrk="1" fontAlgn="base" hangingPunct="1">
                <a:spcBef>
                  <a:spcPct val="20000"/>
                </a:spcBef>
                <a:spcAft>
                  <a:spcPct val="0"/>
                </a:spcAft>
                <a:buSzPct val="85000"/>
              </a:pPr>
              <a:endParaRPr lang="es-ES" altLang="es-ES_tradnl" sz="2000" b="1">
                <a:solidFill>
                  <a:srgbClr val="FFFFFF"/>
                </a:solidFill>
              </a:endParaRPr>
            </a:p>
          </p:txBody>
        </p:sp>
        <p:sp>
          <p:nvSpPr>
            <p:cNvPr id="16400" name="Rectangle 15"/>
            <p:cNvSpPr>
              <a:spLocks noChangeArrowheads="1"/>
            </p:cNvSpPr>
            <p:nvPr/>
          </p:nvSpPr>
          <p:spPr bwMode="auto">
            <a:xfrm>
              <a:off x="3210" y="1344"/>
              <a:ext cx="870" cy="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20000"/>
                </a:spcBef>
                <a:spcAft>
                  <a:spcPct val="0"/>
                </a:spcAft>
                <a:buSzPct val="85000"/>
              </a:pPr>
              <a:r>
                <a:rPr lang="es-ES" altLang="es-ES_tradnl" sz="2000" b="1" i="1">
                  <a:solidFill>
                    <a:srgbClr val="FFFFFF"/>
                  </a:solidFill>
                </a:rPr>
                <a:t>CASOS</a:t>
              </a:r>
            </a:p>
          </p:txBody>
        </p:sp>
        <p:sp>
          <p:nvSpPr>
            <p:cNvPr id="16401" name="Rectangle 16"/>
            <p:cNvSpPr>
              <a:spLocks noChangeArrowheads="1"/>
            </p:cNvSpPr>
            <p:nvPr/>
          </p:nvSpPr>
          <p:spPr bwMode="auto">
            <a:xfrm>
              <a:off x="1680" y="1344"/>
              <a:ext cx="1530" cy="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20000"/>
                </a:spcBef>
                <a:spcAft>
                  <a:spcPct val="0"/>
                </a:spcAft>
                <a:buSzPct val="85000"/>
              </a:pPr>
              <a:endParaRPr lang="es-PE" altLang="es-ES_tradnl" sz="2000" b="1">
                <a:solidFill>
                  <a:srgbClr val="FFFFFF"/>
                </a:solidFill>
              </a:endParaRPr>
            </a:p>
          </p:txBody>
        </p:sp>
        <p:sp>
          <p:nvSpPr>
            <p:cNvPr id="16402" name="Line 17"/>
            <p:cNvSpPr>
              <a:spLocks noChangeShapeType="1"/>
            </p:cNvSpPr>
            <p:nvPr/>
          </p:nvSpPr>
          <p:spPr bwMode="auto">
            <a:xfrm>
              <a:off x="1680" y="1344"/>
              <a:ext cx="36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6403" name="Line 18"/>
            <p:cNvSpPr>
              <a:spLocks noChangeShapeType="1"/>
            </p:cNvSpPr>
            <p:nvPr/>
          </p:nvSpPr>
          <p:spPr bwMode="auto">
            <a:xfrm>
              <a:off x="1680" y="1891"/>
              <a:ext cx="36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6404" name="Line 19"/>
            <p:cNvSpPr>
              <a:spLocks noChangeShapeType="1"/>
            </p:cNvSpPr>
            <p:nvPr/>
          </p:nvSpPr>
          <p:spPr bwMode="auto">
            <a:xfrm>
              <a:off x="1680" y="2438"/>
              <a:ext cx="36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6405" name="Line 20"/>
            <p:cNvSpPr>
              <a:spLocks noChangeShapeType="1"/>
            </p:cNvSpPr>
            <p:nvPr/>
          </p:nvSpPr>
          <p:spPr bwMode="auto">
            <a:xfrm>
              <a:off x="1680" y="2985"/>
              <a:ext cx="36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6406" name="Line 21"/>
            <p:cNvSpPr>
              <a:spLocks noChangeShapeType="1"/>
            </p:cNvSpPr>
            <p:nvPr/>
          </p:nvSpPr>
          <p:spPr bwMode="auto">
            <a:xfrm>
              <a:off x="1680" y="3600"/>
              <a:ext cx="360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6407" name="Line 22"/>
            <p:cNvSpPr>
              <a:spLocks noChangeShapeType="1"/>
            </p:cNvSpPr>
            <p:nvPr/>
          </p:nvSpPr>
          <p:spPr bwMode="auto">
            <a:xfrm>
              <a:off x="1680" y="1344"/>
              <a:ext cx="0" cy="225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6408" name="Line 23"/>
            <p:cNvSpPr>
              <a:spLocks noChangeShapeType="1"/>
            </p:cNvSpPr>
            <p:nvPr/>
          </p:nvSpPr>
          <p:spPr bwMode="auto">
            <a:xfrm>
              <a:off x="3210" y="1344"/>
              <a:ext cx="0" cy="225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6409" name="Line 24"/>
            <p:cNvSpPr>
              <a:spLocks noChangeShapeType="1"/>
            </p:cNvSpPr>
            <p:nvPr/>
          </p:nvSpPr>
          <p:spPr bwMode="auto">
            <a:xfrm>
              <a:off x="4080" y="1344"/>
              <a:ext cx="0" cy="2256"/>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6410" name="Line 25"/>
            <p:cNvSpPr>
              <a:spLocks noChangeShapeType="1"/>
            </p:cNvSpPr>
            <p:nvPr/>
          </p:nvSpPr>
          <p:spPr bwMode="auto">
            <a:xfrm>
              <a:off x="5280" y="1344"/>
              <a:ext cx="0" cy="2256"/>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wrap="none"/>
            <a:lstStyle/>
            <a:p>
              <a:pPr algn="ctr" fontAlgn="base">
                <a:spcBef>
                  <a:spcPct val="0"/>
                </a:spcBef>
                <a:spcAft>
                  <a:spcPct val="0"/>
                </a:spcAft>
              </a:pPr>
              <a:endParaRPr lang="es-ES_tradnl">
                <a:solidFill>
                  <a:srgbClr val="FFFFFF"/>
                </a:solidFill>
              </a:endParaRPr>
            </a:p>
          </p:txBody>
        </p:sp>
        <p:sp>
          <p:nvSpPr>
            <p:cNvPr id="16411" name="Text Box 26"/>
            <p:cNvSpPr txBox="1">
              <a:spLocks noChangeArrowheads="1"/>
            </p:cNvSpPr>
            <p:nvPr/>
          </p:nvSpPr>
          <p:spPr bwMode="auto">
            <a:xfrm>
              <a:off x="2544" y="3801"/>
              <a:ext cx="1584" cy="327"/>
            </a:xfrm>
            <a:prstGeom prst="rect">
              <a:avLst/>
            </a:prstGeom>
            <a:solidFill>
              <a:schemeClr val="tx2"/>
            </a:solidFill>
            <a:ln w="9525">
              <a:miter lim="800000"/>
              <a:headEnd/>
              <a:tailEnd/>
            </a:ln>
            <a:scene3d>
              <a:camera prst="legacyPerspectiveBottom"/>
              <a:lightRig rig="legacyFlat3" dir="t"/>
            </a:scene3d>
            <a:sp3d extrusionH="887400" prstMaterial="legacyMatte">
              <a:bevelT w="13500" h="13500" prst="angle"/>
              <a:bevelB w="13500" h="13500" prst="angle"/>
              <a:extrusionClr>
                <a:schemeClr val="tx2"/>
              </a:extrusionClr>
            </a:sp3d>
          </p:spPr>
          <p:txBody>
            <a:bodyPr>
              <a:spAutoFit/>
              <a:flatTx/>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PE" altLang="es-ES_tradnl">
                  <a:solidFill>
                    <a:srgbClr val="010199"/>
                  </a:solidFill>
                </a:rPr>
                <a:t>OR=  AD / BC</a:t>
              </a:r>
              <a:endParaRPr lang="es-ES" altLang="es-ES_tradnl">
                <a:solidFill>
                  <a:srgbClr val="010199"/>
                </a:solidFill>
              </a:endParaRPr>
            </a:p>
          </p:txBody>
        </p:sp>
        <p:sp>
          <p:nvSpPr>
            <p:cNvPr id="16412" name="Text Box 27"/>
            <p:cNvSpPr txBox="1">
              <a:spLocks noChangeArrowheads="1"/>
            </p:cNvSpPr>
            <p:nvPr/>
          </p:nvSpPr>
          <p:spPr bwMode="auto">
            <a:xfrm>
              <a:off x="192" y="240"/>
              <a:ext cx="5424" cy="288"/>
            </a:xfrm>
            <a:prstGeom prst="rect">
              <a:avLst/>
            </a:prstGeom>
            <a:solidFill>
              <a:schemeClr val="tx1"/>
            </a:solidFill>
            <a:ln w="9525">
              <a:miter lim="800000"/>
              <a:headEnd/>
              <a:tailEnd/>
            </a:ln>
            <a:scene3d>
              <a:camera prst="legacyPerspectiveTop"/>
              <a:lightRig rig="legacyFlat3" dir="b"/>
            </a:scene3d>
            <a:sp3d extrusionH="887400" prstMaterial="legacyMatte">
              <a:bevelT w="13500" h="13500" prst="angle"/>
              <a:bevelB w="13500" h="13500" prst="angle"/>
              <a:extrusionClr>
                <a:schemeClr val="tx1"/>
              </a:extrusionClr>
            </a:sp3d>
          </p:spPr>
          <p:txBody>
            <a:bodyPr>
              <a:spAutoFit/>
              <a:flatTx/>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PE" altLang="es-ES_tradnl" sz="2400" b="1">
                  <a:solidFill>
                    <a:srgbClr val="010199"/>
                  </a:solidFill>
                  <a:latin typeface="Copperplate Gothic Light" pitchFamily="34" charset="0"/>
                </a:rPr>
                <a:t>ESTUDIO COMPARATIVO DE EFECTO A CAUSA</a:t>
              </a:r>
              <a:endParaRPr lang="es-ES" altLang="es-ES_tradnl" sz="2400" b="1">
                <a:solidFill>
                  <a:srgbClr val="010199"/>
                </a:solidFill>
                <a:latin typeface="Copperplate Gothic Light" pitchFamily="34" charset="0"/>
              </a:endParaRPr>
            </a:p>
          </p:txBody>
        </p:sp>
      </p:grpSp>
    </p:spTree>
    <p:extLst>
      <p:ext uri="{BB962C8B-B14F-4D97-AF65-F5344CB8AC3E}">
        <p14:creationId xmlns:p14="http://schemas.microsoft.com/office/powerpoint/2010/main" val="1615404018"/>
      </p:ext>
    </p:extLst>
  </p:cSld>
  <p:clrMapOvr>
    <a:masterClrMapping/>
  </p:clrMapOvr>
  <p:transition>
    <p:cover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5"/>
          <p:cNvSpPr>
            <a:spLocks noGrp="1" noChangeArrowheads="1"/>
          </p:cNvSpPr>
          <p:nvPr>
            <p:ph type="ftr" sz="quarter" idx="11"/>
          </p:nvPr>
        </p:nvSpPr>
        <p:spPr/>
        <p:txBody>
          <a:bodyPr/>
          <a:lstStyle/>
          <a:p>
            <a:pPr>
              <a:defRPr/>
            </a:pPr>
            <a:r>
              <a:rPr lang="es-ES">
                <a:solidFill>
                  <a:srgbClr val="FFFFFF"/>
                </a:solidFill>
              </a:rPr>
              <a:t>Dr. Alberto Cáceres Huambo</a:t>
            </a:r>
          </a:p>
        </p:txBody>
      </p:sp>
      <p:sp>
        <p:nvSpPr>
          <p:cNvPr id="17411" name="Text Box 2"/>
          <p:cNvSpPr txBox="1">
            <a:spLocks noChangeArrowheads="1"/>
          </p:cNvSpPr>
          <p:nvPr/>
        </p:nvSpPr>
        <p:spPr bwMode="auto">
          <a:xfrm>
            <a:off x="1143000" y="457200"/>
            <a:ext cx="6934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50000"/>
              </a:spcBef>
              <a:spcAft>
                <a:spcPct val="0"/>
              </a:spcAft>
            </a:pPr>
            <a:r>
              <a:rPr lang="es-ES" altLang="es-ES_tradnl" sz="3600">
                <a:solidFill>
                  <a:srgbClr val="FFFFFF"/>
                </a:solidFill>
              </a:rPr>
              <a:t>DESCRIPTIVO PURO</a:t>
            </a:r>
            <a:endParaRPr lang="es-ES_tradnl" altLang="es-ES_tradnl" sz="3600">
              <a:solidFill>
                <a:srgbClr val="FFFFFF"/>
              </a:solidFill>
            </a:endParaRPr>
          </a:p>
        </p:txBody>
      </p:sp>
      <p:sp>
        <p:nvSpPr>
          <p:cNvPr id="17412" name="Oval 3"/>
          <p:cNvSpPr>
            <a:spLocks noChangeArrowheads="1"/>
          </p:cNvSpPr>
          <p:nvPr/>
        </p:nvSpPr>
        <p:spPr bwMode="auto">
          <a:xfrm>
            <a:off x="2895600" y="1600200"/>
            <a:ext cx="3200400" cy="373380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7413" name="AutoShape 4"/>
          <p:cNvSpPr>
            <a:spLocks noChangeArrowheads="1"/>
          </p:cNvSpPr>
          <p:nvPr/>
        </p:nvSpPr>
        <p:spPr bwMode="auto">
          <a:xfrm>
            <a:off x="4495800" y="19050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7414" name="AutoShape 5"/>
          <p:cNvSpPr>
            <a:spLocks noChangeArrowheads="1"/>
          </p:cNvSpPr>
          <p:nvPr/>
        </p:nvSpPr>
        <p:spPr bwMode="auto">
          <a:xfrm>
            <a:off x="5105400" y="25908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7415" name="AutoShape 6"/>
          <p:cNvSpPr>
            <a:spLocks noChangeArrowheads="1"/>
          </p:cNvSpPr>
          <p:nvPr/>
        </p:nvSpPr>
        <p:spPr bwMode="auto">
          <a:xfrm>
            <a:off x="3581400" y="22860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7416" name="AutoShape 7"/>
          <p:cNvSpPr>
            <a:spLocks noChangeArrowheads="1"/>
          </p:cNvSpPr>
          <p:nvPr/>
        </p:nvSpPr>
        <p:spPr bwMode="auto">
          <a:xfrm>
            <a:off x="3352800" y="33528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7417" name="AutoShape 8"/>
          <p:cNvSpPr>
            <a:spLocks noChangeArrowheads="1"/>
          </p:cNvSpPr>
          <p:nvPr/>
        </p:nvSpPr>
        <p:spPr bwMode="auto">
          <a:xfrm>
            <a:off x="5105400" y="36576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7418" name="AutoShape 9"/>
          <p:cNvSpPr>
            <a:spLocks noChangeArrowheads="1"/>
          </p:cNvSpPr>
          <p:nvPr/>
        </p:nvSpPr>
        <p:spPr bwMode="auto">
          <a:xfrm>
            <a:off x="4191000" y="41910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7419" name="Line 10"/>
          <p:cNvSpPr>
            <a:spLocks noChangeShapeType="1"/>
          </p:cNvSpPr>
          <p:nvPr/>
        </p:nvSpPr>
        <p:spPr bwMode="auto">
          <a:xfrm>
            <a:off x="4953000" y="2057400"/>
            <a:ext cx="1828800" cy="0"/>
          </a:xfrm>
          <a:prstGeom prst="line">
            <a:avLst/>
          </a:prstGeom>
          <a:noFill/>
          <a:ln w="25400">
            <a:solidFill>
              <a:srgbClr val="000000"/>
            </a:solidFill>
            <a:round/>
            <a:headEnd/>
            <a:tailEnd type="stealth"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7420" name="Line 11"/>
          <p:cNvSpPr>
            <a:spLocks noChangeShapeType="1"/>
          </p:cNvSpPr>
          <p:nvPr/>
        </p:nvSpPr>
        <p:spPr bwMode="auto">
          <a:xfrm>
            <a:off x="5638800" y="2743200"/>
            <a:ext cx="1143000" cy="0"/>
          </a:xfrm>
          <a:prstGeom prst="line">
            <a:avLst/>
          </a:prstGeom>
          <a:noFill/>
          <a:ln w="25400">
            <a:solidFill>
              <a:srgbClr val="000000"/>
            </a:solidFill>
            <a:round/>
            <a:headEnd/>
            <a:tailEnd type="stealth"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7421" name="Line 12"/>
          <p:cNvSpPr>
            <a:spLocks noChangeShapeType="1"/>
          </p:cNvSpPr>
          <p:nvPr/>
        </p:nvSpPr>
        <p:spPr bwMode="auto">
          <a:xfrm>
            <a:off x="5562600" y="3886200"/>
            <a:ext cx="1447800" cy="0"/>
          </a:xfrm>
          <a:prstGeom prst="line">
            <a:avLst/>
          </a:prstGeom>
          <a:noFill/>
          <a:ln w="25400">
            <a:solidFill>
              <a:srgbClr val="000000"/>
            </a:solidFill>
            <a:round/>
            <a:headEnd/>
            <a:tailEnd type="stealth"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7422" name="Line 13"/>
          <p:cNvSpPr>
            <a:spLocks noChangeShapeType="1"/>
          </p:cNvSpPr>
          <p:nvPr/>
        </p:nvSpPr>
        <p:spPr bwMode="auto">
          <a:xfrm>
            <a:off x="4724400" y="4419600"/>
            <a:ext cx="1752600" cy="0"/>
          </a:xfrm>
          <a:prstGeom prst="line">
            <a:avLst/>
          </a:prstGeom>
          <a:noFill/>
          <a:ln w="25400">
            <a:solidFill>
              <a:srgbClr val="000000"/>
            </a:solidFill>
            <a:round/>
            <a:headEnd/>
            <a:tailEnd type="stealth"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7423" name="Line 14"/>
          <p:cNvSpPr>
            <a:spLocks noChangeShapeType="1"/>
          </p:cNvSpPr>
          <p:nvPr/>
        </p:nvSpPr>
        <p:spPr bwMode="auto">
          <a:xfrm flipH="1">
            <a:off x="1828800" y="2514600"/>
            <a:ext cx="1676400" cy="0"/>
          </a:xfrm>
          <a:prstGeom prst="line">
            <a:avLst/>
          </a:prstGeom>
          <a:noFill/>
          <a:ln w="25400">
            <a:solidFill>
              <a:srgbClr val="000000"/>
            </a:solidFill>
            <a:round/>
            <a:headEnd/>
            <a:tailEnd type="stealth"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7424" name="Line 15"/>
          <p:cNvSpPr>
            <a:spLocks noChangeShapeType="1"/>
          </p:cNvSpPr>
          <p:nvPr/>
        </p:nvSpPr>
        <p:spPr bwMode="auto">
          <a:xfrm flipH="1">
            <a:off x="1600200" y="3581400"/>
            <a:ext cx="1676400" cy="0"/>
          </a:xfrm>
          <a:prstGeom prst="line">
            <a:avLst/>
          </a:prstGeom>
          <a:noFill/>
          <a:ln w="25400">
            <a:solidFill>
              <a:srgbClr val="000000"/>
            </a:solidFill>
            <a:round/>
            <a:headEnd/>
            <a:tailEnd type="stealth"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7425" name="Text Box 16"/>
          <p:cNvSpPr txBox="1">
            <a:spLocks noChangeArrowheads="1"/>
          </p:cNvSpPr>
          <p:nvPr/>
        </p:nvSpPr>
        <p:spPr bwMode="auto">
          <a:xfrm>
            <a:off x="6858000" y="17526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X</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7426" name="Text Box 17"/>
          <p:cNvSpPr txBox="1">
            <a:spLocks noChangeArrowheads="1"/>
          </p:cNvSpPr>
          <p:nvPr/>
        </p:nvSpPr>
        <p:spPr bwMode="auto">
          <a:xfrm>
            <a:off x="6858000" y="25146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X</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7427" name="Text Box 18"/>
          <p:cNvSpPr txBox="1">
            <a:spLocks noChangeArrowheads="1"/>
          </p:cNvSpPr>
          <p:nvPr/>
        </p:nvSpPr>
        <p:spPr bwMode="auto">
          <a:xfrm>
            <a:off x="7010400" y="36576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X</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7428" name="Text Box 19"/>
          <p:cNvSpPr txBox="1">
            <a:spLocks noChangeArrowheads="1"/>
          </p:cNvSpPr>
          <p:nvPr/>
        </p:nvSpPr>
        <p:spPr bwMode="auto">
          <a:xfrm>
            <a:off x="6477000" y="4114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X</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7429" name="Text Box 20"/>
          <p:cNvSpPr txBox="1">
            <a:spLocks noChangeArrowheads="1"/>
          </p:cNvSpPr>
          <p:nvPr/>
        </p:nvSpPr>
        <p:spPr bwMode="auto">
          <a:xfrm>
            <a:off x="1371600" y="2209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X</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7430" name="Text Box 21"/>
          <p:cNvSpPr txBox="1">
            <a:spLocks noChangeArrowheads="1"/>
          </p:cNvSpPr>
          <p:nvPr/>
        </p:nvSpPr>
        <p:spPr bwMode="auto">
          <a:xfrm>
            <a:off x="1143000" y="32766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X</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7431" name="Text Box 22"/>
          <p:cNvSpPr txBox="1">
            <a:spLocks noChangeArrowheads="1"/>
          </p:cNvSpPr>
          <p:nvPr/>
        </p:nvSpPr>
        <p:spPr bwMode="auto">
          <a:xfrm>
            <a:off x="2209800" y="5943600"/>
            <a:ext cx="510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50000"/>
              </a:spcBef>
              <a:spcAft>
                <a:spcPct val="0"/>
              </a:spcAft>
            </a:pPr>
            <a:r>
              <a:rPr lang="es-ES" altLang="es-ES_tradnl" sz="2400" b="1">
                <a:solidFill>
                  <a:srgbClr val="FFFFFF"/>
                </a:solidFill>
              </a:rPr>
              <a:t>UN SOLO ESPACIO = 100%</a:t>
            </a:r>
            <a:endParaRPr lang="es-ES_tradnl" altLang="es-ES_tradnl" sz="2400" b="1">
              <a:solidFill>
                <a:srgbClr val="FFFFFF"/>
              </a:solidFill>
            </a:endParaRPr>
          </a:p>
        </p:txBody>
      </p:sp>
    </p:spTree>
    <p:extLst>
      <p:ext uri="{BB962C8B-B14F-4D97-AF65-F5344CB8AC3E}">
        <p14:creationId xmlns:p14="http://schemas.microsoft.com/office/powerpoint/2010/main" val="31231838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5"/>
          <p:cNvSpPr>
            <a:spLocks noGrp="1" noChangeArrowheads="1"/>
          </p:cNvSpPr>
          <p:nvPr>
            <p:ph type="ftr" sz="quarter" idx="11"/>
          </p:nvPr>
        </p:nvSpPr>
        <p:spPr/>
        <p:txBody>
          <a:bodyPr/>
          <a:lstStyle/>
          <a:p>
            <a:pPr>
              <a:defRPr/>
            </a:pPr>
            <a:r>
              <a:rPr lang="es-ES">
                <a:solidFill>
                  <a:srgbClr val="FFFFFF"/>
                </a:solidFill>
              </a:rPr>
              <a:t>Dr. Alberto Cáceres Huambo</a:t>
            </a:r>
          </a:p>
        </p:txBody>
      </p:sp>
      <p:sp>
        <p:nvSpPr>
          <p:cNvPr id="18435" name="Text Box 2"/>
          <p:cNvSpPr txBox="1">
            <a:spLocks noChangeArrowheads="1"/>
          </p:cNvSpPr>
          <p:nvPr/>
        </p:nvSpPr>
        <p:spPr bwMode="auto">
          <a:xfrm>
            <a:off x="1143000" y="457200"/>
            <a:ext cx="6934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50000"/>
              </a:spcBef>
              <a:spcAft>
                <a:spcPct val="0"/>
              </a:spcAft>
            </a:pPr>
            <a:r>
              <a:rPr lang="es-ES" altLang="es-ES_tradnl" sz="3600">
                <a:solidFill>
                  <a:srgbClr val="FFFFFF"/>
                </a:solidFill>
              </a:rPr>
              <a:t>DESCRIPTIVO RELACION</a:t>
            </a:r>
            <a:endParaRPr lang="es-ES_tradnl" altLang="es-ES_tradnl" sz="3600">
              <a:solidFill>
                <a:srgbClr val="FFFFFF"/>
              </a:solidFill>
            </a:endParaRPr>
          </a:p>
        </p:txBody>
      </p:sp>
      <p:sp>
        <p:nvSpPr>
          <p:cNvPr id="18436" name="Oval 3"/>
          <p:cNvSpPr>
            <a:spLocks noChangeArrowheads="1"/>
          </p:cNvSpPr>
          <p:nvPr/>
        </p:nvSpPr>
        <p:spPr bwMode="auto">
          <a:xfrm>
            <a:off x="2895600" y="1600200"/>
            <a:ext cx="3200400" cy="373380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8437" name="AutoShape 4"/>
          <p:cNvSpPr>
            <a:spLocks noChangeArrowheads="1"/>
          </p:cNvSpPr>
          <p:nvPr/>
        </p:nvSpPr>
        <p:spPr bwMode="auto">
          <a:xfrm>
            <a:off x="4343400" y="17526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8438" name="AutoShape 5"/>
          <p:cNvSpPr>
            <a:spLocks noChangeArrowheads="1"/>
          </p:cNvSpPr>
          <p:nvPr/>
        </p:nvSpPr>
        <p:spPr bwMode="auto">
          <a:xfrm>
            <a:off x="5105400" y="25908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8439" name="AutoShape 6"/>
          <p:cNvSpPr>
            <a:spLocks noChangeArrowheads="1"/>
          </p:cNvSpPr>
          <p:nvPr/>
        </p:nvSpPr>
        <p:spPr bwMode="auto">
          <a:xfrm>
            <a:off x="3581400" y="22860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8440" name="AutoShape 7"/>
          <p:cNvSpPr>
            <a:spLocks noChangeArrowheads="1"/>
          </p:cNvSpPr>
          <p:nvPr/>
        </p:nvSpPr>
        <p:spPr bwMode="auto">
          <a:xfrm>
            <a:off x="3352800" y="33528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8441" name="AutoShape 8"/>
          <p:cNvSpPr>
            <a:spLocks noChangeArrowheads="1"/>
          </p:cNvSpPr>
          <p:nvPr/>
        </p:nvSpPr>
        <p:spPr bwMode="auto">
          <a:xfrm>
            <a:off x="5105400" y="36576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8442" name="AutoShape 9"/>
          <p:cNvSpPr>
            <a:spLocks noChangeArrowheads="1"/>
          </p:cNvSpPr>
          <p:nvPr/>
        </p:nvSpPr>
        <p:spPr bwMode="auto">
          <a:xfrm>
            <a:off x="4191000" y="41910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8443" name="Line 10"/>
          <p:cNvSpPr>
            <a:spLocks noChangeShapeType="1"/>
          </p:cNvSpPr>
          <p:nvPr/>
        </p:nvSpPr>
        <p:spPr bwMode="auto">
          <a:xfrm>
            <a:off x="4953000" y="1905000"/>
            <a:ext cx="1828800" cy="0"/>
          </a:xfrm>
          <a:prstGeom prst="line">
            <a:avLst/>
          </a:prstGeom>
          <a:noFill/>
          <a:ln w="25400">
            <a:solidFill>
              <a:srgbClr val="000000"/>
            </a:solidFill>
            <a:round/>
            <a:headEnd/>
            <a:tailEnd type="stealth"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8444" name="Line 11"/>
          <p:cNvSpPr>
            <a:spLocks noChangeShapeType="1"/>
          </p:cNvSpPr>
          <p:nvPr/>
        </p:nvSpPr>
        <p:spPr bwMode="auto">
          <a:xfrm>
            <a:off x="5638800" y="2895600"/>
            <a:ext cx="1143000" cy="0"/>
          </a:xfrm>
          <a:prstGeom prst="line">
            <a:avLst/>
          </a:prstGeom>
          <a:noFill/>
          <a:ln w="25400">
            <a:solidFill>
              <a:srgbClr val="000000"/>
            </a:solidFill>
            <a:round/>
            <a:headEnd/>
            <a:tailEnd type="stealth"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8445" name="Line 12"/>
          <p:cNvSpPr>
            <a:spLocks noChangeShapeType="1"/>
          </p:cNvSpPr>
          <p:nvPr/>
        </p:nvSpPr>
        <p:spPr bwMode="auto">
          <a:xfrm>
            <a:off x="5638800" y="3962400"/>
            <a:ext cx="1447800" cy="0"/>
          </a:xfrm>
          <a:prstGeom prst="line">
            <a:avLst/>
          </a:prstGeom>
          <a:noFill/>
          <a:ln w="25400">
            <a:solidFill>
              <a:srgbClr val="000000"/>
            </a:solidFill>
            <a:round/>
            <a:headEnd/>
            <a:tailEnd type="stealth"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8446" name="Line 13"/>
          <p:cNvSpPr>
            <a:spLocks noChangeShapeType="1"/>
          </p:cNvSpPr>
          <p:nvPr/>
        </p:nvSpPr>
        <p:spPr bwMode="auto">
          <a:xfrm>
            <a:off x="4724400" y="4648200"/>
            <a:ext cx="1676400" cy="609600"/>
          </a:xfrm>
          <a:prstGeom prst="line">
            <a:avLst/>
          </a:prstGeom>
          <a:noFill/>
          <a:ln w="25400">
            <a:solidFill>
              <a:srgbClr val="000000"/>
            </a:solidFill>
            <a:round/>
            <a:headEnd/>
            <a:tailEnd type="stealth"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8447" name="Line 14"/>
          <p:cNvSpPr>
            <a:spLocks noChangeShapeType="1"/>
          </p:cNvSpPr>
          <p:nvPr/>
        </p:nvSpPr>
        <p:spPr bwMode="auto">
          <a:xfrm flipH="1">
            <a:off x="1828800" y="2514600"/>
            <a:ext cx="1676400" cy="0"/>
          </a:xfrm>
          <a:prstGeom prst="line">
            <a:avLst/>
          </a:prstGeom>
          <a:noFill/>
          <a:ln w="25400">
            <a:solidFill>
              <a:srgbClr val="000000"/>
            </a:solidFill>
            <a:round/>
            <a:headEnd/>
            <a:tailEnd type="stealth"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8448" name="Line 15"/>
          <p:cNvSpPr>
            <a:spLocks noChangeShapeType="1"/>
          </p:cNvSpPr>
          <p:nvPr/>
        </p:nvSpPr>
        <p:spPr bwMode="auto">
          <a:xfrm flipH="1">
            <a:off x="1676400" y="3581400"/>
            <a:ext cx="1600200" cy="0"/>
          </a:xfrm>
          <a:prstGeom prst="line">
            <a:avLst/>
          </a:prstGeom>
          <a:noFill/>
          <a:ln w="25400">
            <a:solidFill>
              <a:srgbClr val="FF6600"/>
            </a:solidFill>
            <a:round/>
            <a:headEnd/>
            <a:tailEnd type="stealth"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8449" name="Text Box 16"/>
          <p:cNvSpPr txBox="1">
            <a:spLocks noChangeArrowheads="1"/>
          </p:cNvSpPr>
          <p:nvPr/>
        </p:nvSpPr>
        <p:spPr bwMode="auto">
          <a:xfrm>
            <a:off x="6858000" y="16002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X</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8450" name="Text Box 17"/>
          <p:cNvSpPr txBox="1">
            <a:spLocks noChangeArrowheads="1"/>
          </p:cNvSpPr>
          <p:nvPr/>
        </p:nvSpPr>
        <p:spPr bwMode="auto">
          <a:xfrm>
            <a:off x="6934200" y="26670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X</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8451" name="Text Box 18"/>
          <p:cNvSpPr txBox="1">
            <a:spLocks noChangeArrowheads="1"/>
          </p:cNvSpPr>
          <p:nvPr/>
        </p:nvSpPr>
        <p:spPr bwMode="auto">
          <a:xfrm>
            <a:off x="7162800" y="3733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X</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8452" name="Text Box 19"/>
          <p:cNvSpPr txBox="1">
            <a:spLocks noChangeArrowheads="1"/>
          </p:cNvSpPr>
          <p:nvPr/>
        </p:nvSpPr>
        <p:spPr bwMode="auto">
          <a:xfrm>
            <a:off x="6553200" y="50292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X</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8453" name="Text Box 20"/>
          <p:cNvSpPr txBox="1">
            <a:spLocks noChangeArrowheads="1"/>
          </p:cNvSpPr>
          <p:nvPr/>
        </p:nvSpPr>
        <p:spPr bwMode="auto">
          <a:xfrm>
            <a:off x="1371600" y="2209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X</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8454" name="Text Box 21"/>
          <p:cNvSpPr txBox="1">
            <a:spLocks noChangeArrowheads="1"/>
          </p:cNvSpPr>
          <p:nvPr/>
        </p:nvSpPr>
        <p:spPr bwMode="auto">
          <a:xfrm>
            <a:off x="1143000" y="38862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X</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8455" name="Line 22"/>
          <p:cNvSpPr>
            <a:spLocks noChangeShapeType="1"/>
          </p:cNvSpPr>
          <p:nvPr/>
        </p:nvSpPr>
        <p:spPr bwMode="auto">
          <a:xfrm flipH="1" flipV="1">
            <a:off x="1905000" y="1828800"/>
            <a:ext cx="1676400" cy="4572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8456" name="Text Box 23"/>
          <p:cNvSpPr txBox="1">
            <a:spLocks noChangeArrowheads="1"/>
          </p:cNvSpPr>
          <p:nvPr/>
        </p:nvSpPr>
        <p:spPr bwMode="auto">
          <a:xfrm>
            <a:off x="1371600" y="15240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Y</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8457" name="Line 24"/>
          <p:cNvSpPr>
            <a:spLocks noChangeShapeType="1"/>
          </p:cNvSpPr>
          <p:nvPr/>
        </p:nvSpPr>
        <p:spPr bwMode="auto">
          <a:xfrm flipH="1">
            <a:off x="1752600" y="3733800"/>
            <a:ext cx="1524000" cy="304800"/>
          </a:xfrm>
          <a:prstGeom prst="line">
            <a:avLst/>
          </a:prstGeom>
          <a:noFill/>
          <a:ln w="25400">
            <a:solidFill>
              <a:srgbClr val="000000"/>
            </a:solidFill>
            <a:round/>
            <a:headEnd/>
            <a:tailEnd type="stealth"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8458" name="Text Box 25"/>
          <p:cNvSpPr txBox="1">
            <a:spLocks noChangeArrowheads="1"/>
          </p:cNvSpPr>
          <p:nvPr/>
        </p:nvSpPr>
        <p:spPr bwMode="auto">
          <a:xfrm>
            <a:off x="1143000" y="32004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Y</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8459" name="Line 27"/>
          <p:cNvSpPr>
            <a:spLocks noChangeShapeType="1"/>
          </p:cNvSpPr>
          <p:nvPr/>
        </p:nvSpPr>
        <p:spPr bwMode="auto">
          <a:xfrm>
            <a:off x="4800600" y="4419600"/>
            <a:ext cx="1752600" cy="152400"/>
          </a:xfrm>
          <a:prstGeom prst="line">
            <a:avLst/>
          </a:prstGeom>
          <a:noFill/>
          <a:ln w="25400">
            <a:solidFill>
              <a:srgbClr val="FF6600"/>
            </a:solidFill>
            <a:round/>
            <a:headEnd/>
            <a:tailEnd type="stealth"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8460" name="Text Box 28"/>
          <p:cNvSpPr txBox="1">
            <a:spLocks noChangeArrowheads="1"/>
          </p:cNvSpPr>
          <p:nvPr/>
        </p:nvSpPr>
        <p:spPr bwMode="auto">
          <a:xfrm>
            <a:off x="6629400" y="43434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Y</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8461" name="Line 29"/>
          <p:cNvSpPr>
            <a:spLocks noChangeShapeType="1"/>
          </p:cNvSpPr>
          <p:nvPr/>
        </p:nvSpPr>
        <p:spPr bwMode="auto">
          <a:xfrm flipV="1">
            <a:off x="5638800" y="3505200"/>
            <a:ext cx="1447800" cy="228600"/>
          </a:xfrm>
          <a:prstGeom prst="line">
            <a:avLst/>
          </a:prstGeom>
          <a:noFill/>
          <a:ln w="25400">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8462" name="Text Box 30"/>
          <p:cNvSpPr txBox="1">
            <a:spLocks noChangeArrowheads="1"/>
          </p:cNvSpPr>
          <p:nvPr/>
        </p:nvSpPr>
        <p:spPr bwMode="auto">
          <a:xfrm>
            <a:off x="6934200" y="21336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Y</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8463" name="Line 31"/>
          <p:cNvSpPr>
            <a:spLocks noChangeShapeType="1"/>
          </p:cNvSpPr>
          <p:nvPr/>
        </p:nvSpPr>
        <p:spPr bwMode="auto">
          <a:xfrm flipV="1">
            <a:off x="5638800" y="2514600"/>
            <a:ext cx="1219200" cy="152400"/>
          </a:xfrm>
          <a:prstGeom prst="line">
            <a:avLst/>
          </a:prstGeom>
          <a:noFill/>
          <a:ln w="25400">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8464" name="Line 32"/>
          <p:cNvSpPr>
            <a:spLocks noChangeShapeType="1"/>
          </p:cNvSpPr>
          <p:nvPr/>
        </p:nvSpPr>
        <p:spPr bwMode="auto">
          <a:xfrm flipV="1">
            <a:off x="4800600" y="1447800"/>
            <a:ext cx="1752600" cy="304800"/>
          </a:xfrm>
          <a:prstGeom prst="line">
            <a:avLst/>
          </a:prstGeom>
          <a:noFill/>
          <a:ln w="25400">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8465" name="Text Box 33"/>
          <p:cNvSpPr txBox="1">
            <a:spLocks noChangeArrowheads="1"/>
          </p:cNvSpPr>
          <p:nvPr/>
        </p:nvSpPr>
        <p:spPr bwMode="auto">
          <a:xfrm>
            <a:off x="6705600" y="10668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Y</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8466" name="Text Box 34"/>
          <p:cNvSpPr txBox="1">
            <a:spLocks noChangeArrowheads="1"/>
          </p:cNvSpPr>
          <p:nvPr/>
        </p:nvSpPr>
        <p:spPr bwMode="auto">
          <a:xfrm>
            <a:off x="7086600" y="320040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2400" b="1">
                <a:solidFill>
                  <a:srgbClr val="FFFFFF"/>
                </a:solidFill>
              </a:rPr>
              <a:t>Y</a:t>
            </a:r>
            <a:r>
              <a:rPr lang="es-ES" altLang="es-ES_tradnl" sz="2400" b="1" baseline="-25000">
                <a:solidFill>
                  <a:srgbClr val="FFFFFF"/>
                </a:solidFill>
              </a:rPr>
              <a:t>i</a:t>
            </a:r>
            <a:endParaRPr lang="es-ES_tradnl" altLang="es-ES_tradnl" sz="2400" b="1" baseline="-25000">
              <a:solidFill>
                <a:srgbClr val="FFFFFF"/>
              </a:solidFill>
            </a:endParaRPr>
          </a:p>
        </p:txBody>
      </p:sp>
      <p:sp>
        <p:nvSpPr>
          <p:cNvPr id="18467" name="Text Box 35"/>
          <p:cNvSpPr txBox="1">
            <a:spLocks noChangeArrowheads="1"/>
          </p:cNvSpPr>
          <p:nvPr/>
        </p:nvSpPr>
        <p:spPr bwMode="auto">
          <a:xfrm>
            <a:off x="2209800" y="5943600"/>
            <a:ext cx="510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50000"/>
              </a:spcBef>
              <a:spcAft>
                <a:spcPct val="0"/>
              </a:spcAft>
            </a:pPr>
            <a:r>
              <a:rPr lang="es-ES" altLang="es-ES_tradnl" sz="2400" b="1">
                <a:solidFill>
                  <a:srgbClr val="FFFFFF"/>
                </a:solidFill>
              </a:rPr>
              <a:t>UN SOLO ESPACIO = 100%</a:t>
            </a:r>
            <a:endParaRPr lang="es-ES_tradnl" altLang="es-ES_tradnl" sz="2400" b="1">
              <a:solidFill>
                <a:srgbClr val="FFFFFF"/>
              </a:solidFill>
            </a:endParaRPr>
          </a:p>
        </p:txBody>
      </p:sp>
    </p:spTree>
    <p:extLst>
      <p:ext uri="{BB962C8B-B14F-4D97-AF65-F5344CB8AC3E}">
        <p14:creationId xmlns:p14="http://schemas.microsoft.com/office/powerpoint/2010/main" val="11583629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5"/>
          <p:cNvSpPr>
            <a:spLocks noGrp="1" noChangeArrowheads="1"/>
          </p:cNvSpPr>
          <p:nvPr>
            <p:ph type="ftr" sz="quarter" idx="11"/>
          </p:nvPr>
        </p:nvSpPr>
        <p:spPr/>
        <p:txBody>
          <a:bodyPr/>
          <a:lstStyle/>
          <a:p>
            <a:pPr>
              <a:defRPr/>
            </a:pPr>
            <a:r>
              <a:rPr lang="es-ES">
                <a:solidFill>
                  <a:srgbClr val="FFFFFF"/>
                </a:solidFill>
              </a:rPr>
              <a:t>Dr. Alberto Cáceres Huambo</a:t>
            </a:r>
          </a:p>
        </p:txBody>
      </p:sp>
      <p:sp>
        <p:nvSpPr>
          <p:cNvPr id="19459" name="Text Box 2"/>
          <p:cNvSpPr txBox="1">
            <a:spLocks noChangeArrowheads="1"/>
          </p:cNvSpPr>
          <p:nvPr/>
        </p:nvSpPr>
        <p:spPr bwMode="auto">
          <a:xfrm>
            <a:off x="1143000" y="457200"/>
            <a:ext cx="6934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50000"/>
              </a:spcBef>
              <a:spcAft>
                <a:spcPct val="0"/>
              </a:spcAft>
            </a:pPr>
            <a:r>
              <a:rPr lang="es-ES" altLang="es-ES_tradnl" sz="3600">
                <a:solidFill>
                  <a:srgbClr val="FFFFFF"/>
                </a:solidFill>
              </a:rPr>
              <a:t>COMPARATIVO</a:t>
            </a:r>
            <a:endParaRPr lang="es-ES_tradnl" altLang="es-ES_tradnl" sz="3600">
              <a:solidFill>
                <a:srgbClr val="FFFFFF"/>
              </a:solidFill>
            </a:endParaRPr>
          </a:p>
        </p:txBody>
      </p:sp>
      <p:sp>
        <p:nvSpPr>
          <p:cNvPr id="19460" name="Oval 3"/>
          <p:cNvSpPr>
            <a:spLocks noChangeArrowheads="1"/>
          </p:cNvSpPr>
          <p:nvPr/>
        </p:nvSpPr>
        <p:spPr bwMode="auto">
          <a:xfrm>
            <a:off x="1066800" y="1981200"/>
            <a:ext cx="1752600" cy="251460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9461" name="AutoShape 4"/>
          <p:cNvSpPr>
            <a:spLocks noChangeArrowheads="1"/>
          </p:cNvSpPr>
          <p:nvPr/>
        </p:nvSpPr>
        <p:spPr bwMode="auto">
          <a:xfrm>
            <a:off x="2133600" y="28956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9462" name="AutoShape 6"/>
          <p:cNvSpPr>
            <a:spLocks noChangeArrowheads="1"/>
          </p:cNvSpPr>
          <p:nvPr/>
        </p:nvSpPr>
        <p:spPr bwMode="auto">
          <a:xfrm>
            <a:off x="1371600" y="29718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9463" name="AutoShape 7"/>
          <p:cNvSpPr>
            <a:spLocks noChangeArrowheads="1"/>
          </p:cNvSpPr>
          <p:nvPr/>
        </p:nvSpPr>
        <p:spPr bwMode="auto">
          <a:xfrm>
            <a:off x="1676400" y="22860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9464" name="AutoShape 9"/>
          <p:cNvSpPr>
            <a:spLocks noChangeArrowheads="1"/>
          </p:cNvSpPr>
          <p:nvPr/>
        </p:nvSpPr>
        <p:spPr bwMode="auto">
          <a:xfrm>
            <a:off x="1752600" y="3733800"/>
            <a:ext cx="457200" cy="4572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9465" name="Text Box 22"/>
          <p:cNvSpPr txBox="1">
            <a:spLocks noChangeArrowheads="1"/>
          </p:cNvSpPr>
          <p:nvPr/>
        </p:nvSpPr>
        <p:spPr bwMode="auto">
          <a:xfrm>
            <a:off x="2209800" y="5943600"/>
            <a:ext cx="510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50000"/>
              </a:spcBef>
              <a:spcAft>
                <a:spcPct val="0"/>
              </a:spcAft>
            </a:pPr>
            <a:r>
              <a:rPr lang="es-ES" altLang="es-ES_tradnl" sz="2400" b="1">
                <a:solidFill>
                  <a:srgbClr val="FFFFFF"/>
                </a:solidFill>
              </a:rPr>
              <a:t>DOS O MAS ESPACIOS</a:t>
            </a:r>
            <a:endParaRPr lang="es-ES_tradnl" altLang="es-ES_tradnl" sz="2400" b="1">
              <a:solidFill>
                <a:srgbClr val="FFFFFF"/>
              </a:solidFill>
            </a:endParaRPr>
          </a:p>
        </p:txBody>
      </p:sp>
      <p:sp>
        <p:nvSpPr>
          <p:cNvPr id="19466" name="Oval 23"/>
          <p:cNvSpPr>
            <a:spLocks noChangeArrowheads="1"/>
          </p:cNvSpPr>
          <p:nvPr/>
        </p:nvSpPr>
        <p:spPr bwMode="auto">
          <a:xfrm>
            <a:off x="3429000" y="1981200"/>
            <a:ext cx="1752600" cy="251460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9467" name="AutoShape 24"/>
          <p:cNvSpPr>
            <a:spLocks noChangeArrowheads="1"/>
          </p:cNvSpPr>
          <p:nvPr/>
        </p:nvSpPr>
        <p:spPr bwMode="auto">
          <a:xfrm>
            <a:off x="4038600" y="2286000"/>
            <a:ext cx="457200" cy="457200"/>
          </a:xfrm>
          <a:prstGeom prst="smileyFace">
            <a:avLst>
              <a:gd name="adj" fmla="val 4653"/>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9468" name="AutoShape 26"/>
          <p:cNvSpPr>
            <a:spLocks noChangeArrowheads="1"/>
          </p:cNvSpPr>
          <p:nvPr/>
        </p:nvSpPr>
        <p:spPr bwMode="auto">
          <a:xfrm>
            <a:off x="3733800" y="2895600"/>
            <a:ext cx="457200" cy="457200"/>
          </a:xfrm>
          <a:prstGeom prst="smileyFace">
            <a:avLst>
              <a:gd name="adj" fmla="val 4653"/>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9469" name="AutoShape 27"/>
          <p:cNvSpPr>
            <a:spLocks noChangeArrowheads="1"/>
          </p:cNvSpPr>
          <p:nvPr/>
        </p:nvSpPr>
        <p:spPr bwMode="auto">
          <a:xfrm>
            <a:off x="4419600" y="3124200"/>
            <a:ext cx="457200" cy="457200"/>
          </a:xfrm>
          <a:prstGeom prst="smileyFace">
            <a:avLst>
              <a:gd name="adj" fmla="val 4653"/>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9470" name="AutoShape 28"/>
          <p:cNvSpPr>
            <a:spLocks noChangeArrowheads="1"/>
          </p:cNvSpPr>
          <p:nvPr/>
        </p:nvSpPr>
        <p:spPr bwMode="auto">
          <a:xfrm>
            <a:off x="3886200" y="3581400"/>
            <a:ext cx="457200" cy="457200"/>
          </a:xfrm>
          <a:prstGeom prst="smileyFace">
            <a:avLst>
              <a:gd name="adj" fmla="val 4653"/>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9471" name="Oval 29"/>
          <p:cNvSpPr>
            <a:spLocks noChangeArrowheads="1"/>
          </p:cNvSpPr>
          <p:nvPr/>
        </p:nvSpPr>
        <p:spPr bwMode="auto">
          <a:xfrm>
            <a:off x="6629400" y="1981200"/>
            <a:ext cx="1752600" cy="251460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9472" name="Text Box 30"/>
          <p:cNvSpPr txBox="1">
            <a:spLocks noChangeArrowheads="1"/>
          </p:cNvSpPr>
          <p:nvPr/>
        </p:nvSpPr>
        <p:spPr bwMode="auto">
          <a:xfrm>
            <a:off x="5410200" y="2971800"/>
            <a:ext cx="1143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s-ES" altLang="es-ES_tradnl" sz="3200">
                <a:solidFill>
                  <a:srgbClr val="FFFFFF"/>
                </a:solidFill>
              </a:rPr>
              <a:t>. . .</a:t>
            </a:r>
            <a:endParaRPr lang="es-ES_tradnl" altLang="es-ES_tradnl" sz="3200">
              <a:solidFill>
                <a:srgbClr val="FFFFFF"/>
              </a:solidFill>
            </a:endParaRPr>
          </a:p>
        </p:txBody>
      </p:sp>
      <p:sp>
        <p:nvSpPr>
          <p:cNvPr id="19473" name="Text Box 31"/>
          <p:cNvSpPr txBox="1">
            <a:spLocks noChangeArrowheads="1"/>
          </p:cNvSpPr>
          <p:nvPr/>
        </p:nvSpPr>
        <p:spPr bwMode="auto">
          <a:xfrm>
            <a:off x="1447800" y="1219200"/>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50000"/>
              </a:spcBef>
              <a:spcAft>
                <a:spcPct val="0"/>
              </a:spcAft>
            </a:pPr>
            <a:r>
              <a:rPr lang="es-ES" altLang="es-ES_tradnl" sz="2400" b="1">
                <a:solidFill>
                  <a:srgbClr val="FFFFFF"/>
                </a:solidFill>
              </a:rPr>
              <a:t>A</a:t>
            </a:r>
            <a:endParaRPr lang="es-ES_tradnl" altLang="es-ES_tradnl" sz="2400" b="1">
              <a:solidFill>
                <a:srgbClr val="FFFFFF"/>
              </a:solidFill>
            </a:endParaRPr>
          </a:p>
        </p:txBody>
      </p:sp>
      <p:sp>
        <p:nvSpPr>
          <p:cNvPr id="19474" name="Text Box 32"/>
          <p:cNvSpPr txBox="1">
            <a:spLocks noChangeArrowheads="1"/>
          </p:cNvSpPr>
          <p:nvPr/>
        </p:nvSpPr>
        <p:spPr bwMode="auto">
          <a:xfrm>
            <a:off x="3886200" y="1219200"/>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50000"/>
              </a:spcBef>
              <a:spcAft>
                <a:spcPct val="0"/>
              </a:spcAft>
            </a:pPr>
            <a:r>
              <a:rPr lang="es-ES" altLang="es-ES_tradnl" sz="2400" b="1">
                <a:solidFill>
                  <a:srgbClr val="FFFFFF"/>
                </a:solidFill>
              </a:rPr>
              <a:t>B</a:t>
            </a:r>
            <a:endParaRPr lang="es-ES_tradnl" altLang="es-ES_tradnl" sz="2400" b="1">
              <a:solidFill>
                <a:srgbClr val="FFFFFF"/>
              </a:solidFill>
            </a:endParaRPr>
          </a:p>
        </p:txBody>
      </p:sp>
      <p:sp>
        <p:nvSpPr>
          <p:cNvPr id="19475" name="Text Box 33"/>
          <p:cNvSpPr txBox="1">
            <a:spLocks noChangeArrowheads="1"/>
          </p:cNvSpPr>
          <p:nvPr/>
        </p:nvSpPr>
        <p:spPr bwMode="auto">
          <a:xfrm>
            <a:off x="7010400" y="1219200"/>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50000"/>
              </a:spcBef>
              <a:spcAft>
                <a:spcPct val="0"/>
              </a:spcAft>
            </a:pPr>
            <a:r>
              <a:rPr lang="es-ES" altLang="es-ES_tradnl" sz="2400" b="1">
                <a:solidFill>
                  <a:srgbClr val="FFFFFF"/>
                </a:solidFill>
              </a:rPr>
              <a:t>K</a:t>
            </a:r>
            <a:r>
              <a:rPr lang="es-ES" altLang="es-ES_tradnl" sz="2400" b="1" baseline="-25000">
                <a:solidFill>
                  <a:srgbClr val="FFFFFF"/>
                </a:solidFill>
              </a:rPr>
              <a:t>j</a:t>
            </a:r>
            <a:endParaRPr lang="es-ES_tradnl" altLang="es-ES_tradnl" sz="2400" b="1" baseline="-25000">
              <a:solidFill>
                <a:srgbClr val="FFFFFF"/>
              </a:solidFill>
            </a:endParaRPr>
          </a:p>
        </p:txBody>
      </p:sp>
      <p:sp>
        <p:nvSpPr>
          <p:cNvPr id="19476" name="AutoShape 34"/>
          <p:cNvSpPr>
            <a:spLocks noChangeArrowheads="1"/>
          </p:cNvSpPr>
          <p:nvPr/>
        </p:nvSpPr>
        <p:spPr bwMode="auto">
          <a:xfrm>
            <a:off x="7315200" y="2209800"/>
            <a:ext cx="457200" cy="457200"/>
          </a:xfrm>
          <a:prstGeom prst="smileyFace">
            <a:avLst>
              <a:gd name="adj" fmla="val 4653"/>
            </a:avLst>
          </a:prstGeom>
          <a:solidFill>
            <a:srgbClr val="00FF00"/>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9477" name="AutoShape 35"/>
          <p:cNvSpPr>
            <a:spLocks noChangeArrowheads="1"/>
          </p:cNvSpPr>
          <p:nvPr/>
        </p:nvSpPr>
        <p:spPr bwMode="auto">
          <a:xfrm>
            <a:off x="6858000" y="2743200"/>
            <a:ext cx="457200" cy="457200"/>
          </a:xfrm>
          <a:prstGeom prst="smileyFace">
            <a:avLst>
              <a:gd name="adj" fmla="val 4653"/>
            </a:avLst>
          </a:prstGeom>
          <a:solidFill>
            <a:srgbClr val="00FF00"/>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9478" name="AutoShape 36"/>
          <p:cNvSpPr>
            <a:spLocks noChangeArrowheads="1"/>
          </p:cNvSpPr>
          <p:nvPr/>
        </p:nvSpPr>
        <p:spPr bwMode="auto">
          <a:xfrm>
            <a:off x="7696200" y="3124200"/>
            <a:ext cx="457200" cy="457200"/>
          </a:xfrm>
          <a:prstGeom prst="smileyFace">
            <a:avLst>
              <a:gd name="adj" fmla="val 4653"/>
            </a:avLst>
          </a:prstGeom>
          <a:solidFill>
            <a:srgbClr val="00FF00"/>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19479" name="AutoShape 37"/>
          <p:cNvSpPr>
            <a:spLocks noChangeArrowheads="1"/>
          </p:cNvSpPr>
          <p:nvPr/>
        </p:nvSpPr>
        <p:spPr bwMode="auto">
          <a:xfrm>
            <a:off x="7162800" y="3505200"/>
            <a:ext cx="457200" cy="457200"/>
          </a:xfrm>
          <a:prstGeom prst="smileyFace">
            <a:avLst>
              <a:gd name="adj" fmla="val 4653"/>
            </a:avLst>
          </a:prstGeom>
          <a:solidFill>
            <a:srgbClr val="00FF00"/>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Tree>
    <p:extLst>
      <p:ext uri="{BB962C8B-B14F-4D97-AF65-F5344CB8AC3E}">
        <p14:creationId xmlns:p14="http://schemas.microsoft.com/office/powerpoint/2010/main" val="38213096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600200" y="990600"/>
            <a:ext cx="6172200" cy="990600"/>
          </a:xfrm>
          <a:solidFill>
            <a:schemeClr val="accent1"/>
          </a:solidFill>
          <a:ln>
            <a:solidFill>
              <a:schemeClr val="tx1"/>
            </a:solidFill>
          </a:ln>
        </p:spPr>
        <p:txBody>
          <a:bodyPr/>
          <a:lstStyle/>
          <a:p>
            <a:pPr eaLnBrk="1" hangingPunct="1">
              <a:defRPr/>
            </a:pPr>
            <a:r>
              <a:rPr lang="es-ES" sz="3200" dirty="0" smtClean="0"/>
              <a:t>EXPERIMENTALES</a:t>
            </a:r>
            <a:br>
              <a:rPr lang="es-ES" sz="3200" dirty="0" smtClean="0"/>
            </a:br>
            <a:r>
              <a:rPr lang="es-ES" sz="3200" dirty="0" smtClean="0"/>
              <a:t> </a:t>
            </a:r>
            <a:r>
              <a:rPr lang="en-US" sz="2400" i="1" dirty="0" smtClean="0"/>
              <a:t>(</a:t>
            </a:r>
            <a:r>
              <a:rPr lang="en-US" sz="2400" i="1" dirty="0" smtClean="0"/>
              <a:t>Hernández</a:t>
            </a:r>
            <a:r>
              <a:rPr lang="en-US" sz="2400" i="1" dirty="0" smtClean="0"/>
              <a:t>, 2006)</a:t>
            </a:r>
            <a:endParaRPr lang="es-ES" sz="2400" i="1" dirty="0" smtClean="0"/>
          </a:p>
        </p:txBody>
      </p:sp>
      <p:sp>
        <p:nvSpPr>
          <p:cNvPr id="2052" name="Rectangle 4"/>
          <p:cNvSpPr>
            <a:spLocks noChangeArrowheads="1"/>
          </p:cNvSpPr>
          <p:nvPr/>
        </p:nvSpPr>
        <p:spPr bwMode="auto">
          <a:xfrm>
            <a:off x="304800" y="3124200"/>
            <a:ext cx="2590800" cy="685800"/>
          </a:xfrm>
          <a:prstGeom prst="rect">
            <a:avLst/>
          </a:prstGeom>
          <a:solidFill>
            <a:schemeClr val="accent1"/>
          </a:solidFill>
          <a:ln w="9525">
            <a:solidFill>
              <a:schemeClr val="tx1"/>
            </a:solidFill>
            <a:miter lim="800000"/>
            <a:headEnd/>
            <a:tailEnd/>
          </a:ln>
          <a:effectLst/>
        </p:spPr>
        <p:txBody>
          <a:bodyPr anchor="ctr"/>
          <a:lstStyle/>
          <a:p>
            <a:pPr algn="ctr" fontAlgn="base">
              <a:spcBef>
                <a:spcPct val="0"/>
              </a:spcBef>
              <a:spcAft>
                <a:spcPct val="0"/>
              </a:spcAft>
              <a:defRPr/>
            </a:pPr>
            <a:r>
              <a:rPr lang="es-ES" sz="2000">
                <a:solidFill>
                  <a:srgbClr val="FFFFFF"/>
                </a:solidFill>
                <a:effectLst>
                  <a:outerShdw blurRad="38100" dist="38100" dir="2700000" algn="tl">
                    <a:srgbClr val="000000"/>
                  </a:outerShdw>
                </a:effectLst>
                <a:latin typeface="Arial" charset="0"/>
              </a:rPr>
              <a:t>PRE EXPERIMENTO</a:t>
            </a:r>
          </a:p>
        </p:txBody>
      </p:sp>
      <p:sp>
        <p:nvSpPr>
          <p:cNvPr id="2053" name="Rectangle 5"/>
          <p:cNvSpPr>
            <a:spLocks noChangeArrowheads="1"/>
          </p:cNvSpPr>
          <p:nvPr/>
        </p:nvSpPr>
        <p:spPr bwMode="auto">
          <a:xfrm>
            <a:off x="3276600" y="3124200"/>
            <a:ext cx="2590800" cy="685800"/>
          </a:xfrm>
          <a:prstGeom prst="rect">
            <a:avLst/>
          </a:prstGeom>
          <a:solidFill>
            <a:schemeClr val="accent1"/>
          </a:solidFill>
          <a:ln w="9525">
            <a:solidFill>
              <a:schemeClr val="tx1"/>
            </a:solidFill>
            <a:miter lim="800000"/>
            <a:headEnd/>
            <a:tailEnd/>
          </a:ln>
          <a:effectLst/>
        </p:spPr>
        <p:txBody>
          <a:bodyPr anchor="ctr"/>
          <a:lstStyle/>
          <a:p>
            <a:pPr algn="ctr" fontAlgn="base">
              <a:spcBef>
                <a:spcPct val="0"/>
              </a:spcBef>
              <a:spcAft>
                <a:spcPct val="0"/>
              </a:spcAft>
              <a:defRPr/>
            </a:pPr>
            <a:r>
              <a:rPr lang="es-ES" sz="2000">
                <a:solidFill>
                  <a:srgbClr val="FFFFFF"/>
                </a:solidFill>
                <a:effectLst>
                  <a:outerShdw blurRad="38100" dist="38100" dir="2700000" algn="tl">
                    <a:srgbClr val="000000"/>
                  </a:outerShdw>
                </a:effectLst>
                <a:latin typeface="Arial" charset="0"/>
              </a:rPr>
              <a:t>CUASI</a:t>
            </a:r>
            <a:br>
              <a:rPr lang="es-ES" sz="2000">
                <a:solidFill>
                  <a:srgbClr val="FFFFFF"/>
                </a:solidFill>
                <a:effectLst>
                  <a:outerShdw blurRad="38100" dist="38100" dir="2700000" algn="tl">
                    <a:srgbClr val="000000"/>
                  </a:outerShdw>
                </a:effectLst>
                <a:latin typeface="Arial" charset="0"/>
              </a:rPr>
            </a:br>
            <a:r>
              <a:rPr lang="es-ES" sz="2000">
                <a:solidFill>
                  <a:srgbClr val="FFFFFF"/>
                </a:solidFill>
                <a:effectLst>
                  <a:outerShdw blurRad="38100" dist="38100" dir="2700000" algn="tl">
                    <a:srgbClr val="000000"/>
                  </a:outerShdw>
                </a:effectLst>
                <a:latin typeface="Arial" charset="0"/>
              </a:rPr>
              <a:t>EXPERIMENTO</a:t>
            </a:r>
          </a:p>
        </p:txBody>
      </p:sp>
      <p:sp>
        <p:nvSpPr>
          <p:cNvPr id="2054" name="Rectangle 6"/>
          <p:cNvSpPr>
            <a:spLocks noChangeArrowheads="1"/>
          </p:cNvSpPr>
          <p:nvPr/>
        </p:nvSpPr>
        <p:spPr bwMode="auto">
          <a:xfrm>
            <a:off x="6172200" y="3124200"/>
            <a:ext cx="2590800" cy="685800"/>
          </a:xfrm>
          <a:prstGeom prst="rect">
            <a:avLst/>
          </a:prstGeom>
          <a:solidFill>
            <a:schemeClr val="accent1"/>
          </a:solidFill>
          <a:ln w="9525">
            <a:solidFill>
              <a:schemeClr val="tx1"/>
            </a:solidFill>
            <a:miter lim="800000"/>
            <a:headEnd/>
            <a:tailEnd/>
          </a:ln>
          <a:effectLst/>
        </p:spPr>
        <p:txBody>
          <a:bodyPr anchor="ctr"/>
          <a:lstStyle/>
          <a:p>
            <a:pPr algn="ctr" fontAlgn="base">
              <a:spcBef>
                <a:spcPct val="0"/>
              </a:spcBef>
              <a:spcAft>
                <a:spcPct val="0"/>
              </a:spcAft>
              <a:defRPr/>
            </a:pPr>
            <a:r>
              <a:rPr lang="es-ES" sz="2000">
                <a:solidFill>
                  <a:srgbClr val="FFFFFF"/>
                </a:solidFill>
                <a:effectLst>
                  <a:outerShdw blurRad="38100" dist="38100" dir="2700000" algn="tl">
                    <a:srgbClr val="000000"/>
                  </a:outerShdw>
                </a:effectLst>
                <a:latin typeface="Arial" charset="0"/>
              </a:rPr>
              <a:t>EXPERIMENTO</a:t>
            </a:r>
            <a:br>
              <a:rPr lang="es-ES" sz="2000">
                <a:solidFill>
                  <a:srgbClr val="FFFFFF"/>
                </a:solidFill>
                <a:effectLst>
                  <a:outerShdw blurRad="38100" dist="38100" dir="2700000" algn="tl">
                    <a:srgbClr val="000000"/>
                  </a:outerShdw>
                </a:effectLst>
                <a:latin typeface="Arial" charset="0"/>
              </a:rPr>
            </a:br>
            <a:r>
              <a:rPr lang="en-US" sz="2000">
                <a:solidFill>
                  <a:srgbClr val="FFFFFF"/>
                </a:solidFill>
                <a:effectLst>
                  <a:outerShdw blurRad="38100" dist="38100" dir="2700000" algn="tl">
                    <a:srgbClr val="000000"/>
                  </a:outerShdw>
                </a:effectLst>
                <a:latin typeface="Arial" charset="0"/>
              </a:rPr>
              <a:t>PURO</a:t>
            </a:r>
            <a:endParaRPr lang="es-ES" sz="2000">
              <a:solidFill>
                <a:srgbClr val="FFFFFF"/>
              </a:solidFill>
              <a:effectLst>
                <a:outerShdw blurRad="38100" dist="38100" dir="2700000" algn="tl">
                  <a:srgbClr val="000000"/>
                </a:outerShdw>
              </a:effectLst>
              <a:latin typeface="Arial" charset="0"/>
            </a:endParaRPr>
          </a:p>
        </p:txBody>
      </p:sp>
      <p:sp>
        <p:nvSpPr>
          <p:cNvPr id="20486" name="Line 7"/>
          <p:cNvSpPr>
            <a:spLocks noChangeShapeType="1"/>
          </p:cNvSpPr>
          <p:nvPr/>
        </p:nvSpPr>
        <p:spPr bwMode="auto">
          <a:xfrm>
            <a:off x="4572000" y="2133600"/>
            <a:ext cx="0" cy="914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0487" name="Line 8"/>
          <p:cNvSpPr>
            <a:spLocks noChangeShapeType="1"/>
          </p:cNvSpPr>
          <p:nvPr/>
        </p:nvSpPr>
        <p:spPr bwMode="auto">
          <a:xfrm flipH="1">
            <a:off x="1752600" y="2209800"/>
            <a:ext cx="9906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0488" name="Line 9"/>
          <p:cNvSpPr>
            <a:spLocks noChangeShapeType="1"/>
          </p:cNvSpPr>
          <p:nvPr/>
        </p:nvSpPr>
        <p:spPr bwMode="auto">
          <a:xfrm>
            <a:off x="6629400" y="2133600"/>
            <a:ext cx="68580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0489" name="Oval 10"/>
          <p:cNvSpPr>
            <a:spLocks noChangeArrowheads="1"/>
          </p:cNvSpPr>
          <p:nvPr/>
        </p:nvSpPr>
        <p:spPr bwMode="auto">
          <a:xfrm>
            <a:off x="838200" y="4419600"/>
            <a:ext cx="1676400" cy="144780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r>
              <a:rPr lang="en-US" altLang="es-ES_tradnl" sz="1400">
                <a:solidFill>
                  <a:srgbClr val="FFFFFF"/>
                </a:solidFill>
                <a:latin typeface="Arial" charset="0"/>
              </a:rPr>
              <a:t>COMPARACION</a:t>
            </a:r>
          </a:p>
          <a:p>
            <a:pPr algn="ctr" eaLnBrk="1" fontAlgn="base" hangingPunct="1">
              <a:spcBef>
                <a:spcPct val="0"/>
              </a:spcBef>
              <a:spcAft>
                <a:spcPct val="0"/>
              </a:spcAft>
            </a:pPr>
            <a:r>
              <a:rPr lang="en-US" altLang="es-ES_tradnl" sz="1400">
                <a:solidFill>
                  <a:srgbClr val="FFFFFF"/>
                </a:solidFill>
                <a:latin typeface="Arial" charset="0"/>
              </a:rPr>
              <a:t>CON UN</a:t>
            </a:r>
          </a:p>
          <a:p>
            <a:pPr algn="ctr" eaLnBrk="1" fontAlgn="base" hangingPunct="1">
              <a:spcBef>
                <a:spcPct val="0"/>
              </a:spcBef>
              <a:spcAft>
                <a:spcPct val="0"/>
              </a:spcAft>
            </a:pPr>
            <a:r>
              <a:rPr lang="en-US" altLang="es-ES_tradnl" sz="1400">
                <a:solidFill>
                  <a:srgbClr val="FFFFFF"/>
                </a:solidFill>
                <a:latin typeface="Arial" charset="0"/>
              </a:rPr>
              <a:t>PARAMETRO</a:t>
            </a:r>
            <a:endParaRPr lang="es-ES" altLang="es-ES_tradnl" sz="1400">
              <a:solidFill>
                <a:srgbClr val="FFFFFF"/>
              </a:solidFill>
              <a:latin typeface="Arial" charset="0"/>
            </a:endParaRPr>
          </a:p>
        </p:txBody>
      </p:sp>
      <p:sp>
        <p:nvSpPr>
          <p:cNvPr id="20490" name="Oval 11"/>
          <p:cNvSpPr>
            <a:spLocks noChangeArrowheads="1"/>
          </p:cNvSpPr>
          <p:nvPr/>
        </p:nvSpPr>
        <p:spPr bwMode="auto">
          <a:xfrm>
            <a:off x="3886200" y="4495800"/>
            <a:ext cx="1676400" cy="144780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r>
              <a:rPr lang="en-US" altLang="es-ES_tradnl" sz="1400">
                <a:solidFill>
                  <a:srgbClr val="FFFFFF"/>
                </a:solidFill>
                <a:latin typeface="Arial" charset="0"/>
              </a:rPr>
              <a:t>COMPARACION</a:t>
            </a:r>
          </a:p>
          <a:p>
            <a:pPr algn="ctr" eaLnBrk="1" fontAlgn="base" hangingPunct="1">
              <a:spcBef>
                <a:spcPct val="0"/>
              </a:spcBef>
              <a:spcAft>
                <a:spcPct val="0"/>
              </a:spcAft>
            </a:pPr>
            <a:r>
              <a:rPr lang="en-US" altLang="es-ES_tradnl" sz="1400">
                <a:solidFill>
                  <a:srgbClr val="FFFFFF"/>
                </a:solidFill>
                <a:latin typeface="Arial" charset="0"/>
              </a:rPr>
              <a:t>RELACIONADA,</a:t>
            </a:r>
          </a:p>
          <a:p>
            <a:pPr algn="ctr" eaLnBrk="1" fontAlgn="base" hangingPunct="1">
              <a:spcBef>
                <a:spcPct val="0"/>
              </a:spcBef>
              <a:spcAft>
                <a:spcPct val="0"/>
              </a:spcAft>
            </a:pPr>
            <a:r>
              <a:rPr lang="en-US" altLang="es-ES_tradnl" sz="1400">
                <a:solidFill>
                  <a:srgbClr val="FFFFFF"/>
                </a:solidFill>
                <a:latin typeface="Arial" charset="0"/>
              </a:rPr>
              <a:t>EMPAREJADA,</a:t>
            </a:r>
          </a:p>
          <a:p>
            <a:pPr algn="ctr" eaLnBrk="1" fontAlgn="base" hangingPunct="1">
              <a:spcBef>
                <a:spcPct val="0"/>
              </a:spcBef>
              <a:spcAft>
                <a:spcPct val="0"/>
              </a:spcAft>
            </a:pPr>
            <a:r>
              <a:rPr lang="en-US" altLang="es-ES_tradnl" sz="1400">
                <a:solidFill>
                  <a:srgbClr val="FFFFFF"/>
                </a:solidFill>
                <a:latin typeface="Arial" charset="0"/>
              </a:rPr>
              <a:t>PAREADA</a:t>
            </a:r>
            <a:endParaRPr lang="es-ES" altLang="es-ES_tradnl" sz="1400">
              <a:solidFill>
                <a:srgbClr val="FFFFFF"/>
              </a:solidFill>
              <a:latin typeface="Arial" charset="0"/>
            </a:endParaRPr>
          </a:p>
        </p:txBody>
      </p:sp>
      <p:sp>
        <p:nvSpPr>
          <p:cNvPr id="20491" name="Oval 12"/>
          <p:cNvSpPr>
            <a:spLocks noChangeArrowheads="1"/>
          </p:cNvSpPr>
          <p:nvPr/>
        </p:nvSpPr>
        <p:spPr bwMode="auto">
          <a:xfrm>
            <a:off x="6705600" y="4419600"/>
            <a:ext cx="1676400" cy="152400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r>
              <a:rPr lang="en-US" altLang="es-ES_tradnl" sz="1400">
                <a:solidFill>
                  <a:srgbClr val="FFFFFF"/>
                </a:solidFill>
                <a:latin typeface="Arial" charset="0"/>
              </a:rPr>
              <a:t>COMPARACION</a:t>
            </a:r>
          </a:p>
          <a:p>
            <a:pPr algn="ctr" eaLnBrk="1" fontAlgn="base" hangingPunct="1">
              <a:spcBef>
                <a:spcPct val="0"/>
              </a:spcBef>
              <a:spcAft>
                <a:spcPct val="0"/>
              </a:spcAft>
            </a:pPr>
            <a:r>
              <a:rPr lang="en-US" altLang="es-ES_tradnl" sz="1400">
                <a:solidFill>
                  <a:srgbClr val="FFFFFF"/>
                </a:solidFill>
                <a:latin typeface="Arial" charset="0"/>
              </a:rPr>
              <a:t>DE MUESTRAS </a:t>
            </a:r>
          </a:p>
          <a:p>
            <a:pPr algn="ctr" eaLnBrk="1" fontAlgn="base" hangingPunct="1">
              <a:spcBef>
                <a:spcPct val="0"/>
              </a:spcBef>
              <a:spcAft>
                <a:spcPct val="0"/>
              </a:spcAft>
            </a:pPr>
            <a:r>
              <a:rPr lang="en-US" altLang="es-ES_tradnl" sz="1400">
                <a:solidFill>
                  <a:srgbClr val="FFFFFF"/>
                </a:solidFill>
                <a:latin typeface="Arial" charset="0"/>
              </a:rPr>
              <a:t>INDEPENDIENTES</a:t>
            </a:r>
            <a:endParaRPr lang="es-ES" altLang="es-ES_tradnl" sz="1400">
              <a:solidFill>
                <a:srgbClr val="FFFFFF"/>
              </a:solidFill>
              <a:latin typeface="Arial" charset="0"/>
            </a:endParaRPr>
          </a:p>
        </p:txBody>
      </p:sp>
      <p:sp>
        <p:nvSpPr>
          <p:cNvPr id="20492" name="Line 13"/>
          <p:cNvSpPr>
            <a:spLocks noChangeShapeType="1"/>
          </p:cNvSpPr>
          <p:nvPr/>
        </p:nvSpPr>
        <p:spPr bwMode="auto">
          <a:xfrm>
            <a:off x="1676400" y="3886200"/>
            <a:ext cx="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0493" name="Line 14"/>
          <p:cNvSpPr>
            <a:spLocks noChangeShapeType="1"/>
          </p:cNvSpPr>
          <p:nvPr/>
        </p:nvSpPr>
        <p:spPr bwMode="auto">
          <a:xfrm>
            <a:off x="4648200" y="38862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0494" name="Line 15"/>
          <p:cNvSpPr>
            <a:spLocks noChangeShapeType="1"/>
          </p:cNvSpPr>
          <p:nvPr/>
        </p:nvSpPr>
        <p:spPr bwMode="auto">
          <a:xfrm>
            <a:off x="7467600" y="38862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15" name="Rectangle 5"/>
          <p:cNvSpPr>
            <a:spLocks noGrp="1" noChangeArrowheads="1"/>
          </p:cNvSpPr>
          <p:nvPr>
            <p:ph type="ftr" sz="quarter" idx="11"/>
          </p:nvPr>
        </p:nvSpPr>
        <p:spPr>
          <a:xfrm>
            <a:off x="3124200" y="6459326"/>
            <a:ext cx="2895600" cy="340147"/>
          </a:xfrm>
        </p:spPr>
        <p:txBody>
          <a:bodyPr/>
          <a:lstStyle/>
          <a:p>
            <a:pPr>
              <a:defRPr/>
            </a:pPr>
            <a:r>
              <a:rPr lang="es-ES" dirty="0">
                <a:solidFill>
                  <a:srgbClr val="FFFFFF"/>
                </a:solidFill>
              </a:rPr>
              <a:t>Dr. Alberto Cáceres </a:t>
            </a:r>
            <a:r>
              <a:rPr lang="es-ES" dirty="0" err="1">
                <a:solidFill>
                  <a:srgbClr val="FFFFFF"/>
                </a:solidFill>
              </a:rPr>
              <a:t>Huambo</a:t>
            </a:r>
            <a:endParaRPr lang="es-ES" dirty="0">
              <a:solidFill>
                <a:srgbClr val="FFFFFF"/>
              </a:solidFill>
            </a:endParaRPr>
          </a:p>
        </p:txBody>
      </p:sp>
    </p:spTree>
    <p:extLst>
      <p:ext uri="{BB962C8B-B14F-4D97-AF65-F5344CB8AC3E}">
        <p14:creationId xmlns:p14="http://schemas.microsoft.com/office/powerpoint/2010/main" val="23046127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5"/>
          <p:cNvSpPr>
            <a:spLocks noGrp="1" noChangeArrowheads="1"/>
          </p:cNvSpPr>
          <p:nvPr>
            <p:ph type="ftr" sz="quarter" idx="11"/>
          </p:nvPr>
        </p:nvSpPr>
        <p:spPr/>
        <p:txBody>
          <a:bodyPr/>
          <a:lstStyle/>
          <a:p>
            <a:pPr>
              <a:defRPr/>
            </a:pPr>
            <a:r>
              <a:rPr lang="es-ES" dirty="0">
                <a:solidFill>
                  <a:srgbClr val="FFFFFF"/>
                </a:solidFill>
              </a:rPr>
              <a:t>Dr. Alberto Cáceres </a:t>
            </a:r>
            <a:r>
              <a:rPr lang="es-ES" dirty="0" err="1">
                <a:solidFill>
                  <a:srgbClr val="FFFFFF"/>
                </a:solidFill>
              </a:rPr>
              <a:t>Huambo</a:t>
            </a:r>
            <a:endParaRPr lang="es-ES" dirty="0">
              <a:solidFill>
                <a:srgbClr val="FFFFFF"/>
              </a:solidFill>
            </a:endParaRPr>
          </a:p>
        </p:txBody>
      </p:sp>
      <p:sp>
        <p:nvSpPr>
          <p:cNvPr id="21507" name="Text Box 2"/>
          <p:cNvSpPr txBox="1">
            <a:spLocks noChangeArrowheads="1"/>
          </p:cNvSpPr>
          <p:nvPr/>
        </p:nvSpPr>
        <p:spPr bwMode="auto">
          <a:xfrm>
            <a:off x="5867400" y="1600200"/>
            <a:ext cx="1905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n-US" altLang="es-ES_tradnl" sz="2800" b="1">
                <a:solidFill>
                  <a:srgbClr val="FFFFFF"/>
                </a:solidFill>
                <a:latin typeface="Arial" charset="0"/>
              </a:rPr>
              <a:t>DESPUES</a:t>
            </a:r>
            <a:endParaRPr lang="es-ES" altLang="es-ES_tradnl" sz="2800" b="1">
              <a:solidFill>
                <a:srgbClr val="FFFFFF"/>
              </a:solidFill>
              <a:latin typeface="Arial" charset="0"/>
            </a:endParaRPr>
          </a:p>
        </p:txBody>
      </p:sp>
      <p:sp>
        <p:nvSpPr>
          <p:cNvPr id="21508" name="AutoShape 3"/>
          <p:cNvSpPr>
            <a:spLocks noChangeArrowheads="1"/>
          </p:cNvSpPr>
          <p:nvPr/>
        </p:nvSpPr>
        <p:spPr bwMode="auto">
          <a:xfrm>
            <a:off x="3810000" y="4495800"/>
            <a:ext cx="1219200" cy="609600"/>
          </a:xfrm>
          <a:prstGeom prst="rightArrow">
            <a:avLst>
              <a:gd name="adj1" fmla="val 50000"/>
              <a:gd name="adj2" fmla="val 50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0"/>
              </a:spcBef>
              <a:spcAft>
                <a:spcPct val="0"/>
              </a:spcAft>
            </a:pPr>
            <a:endParaRPr lang="es-ES_tradnl" altLang="es-ES_tradnl">
              <a:solidFill>
                <a:srgbClr val="FFFFFF"/>
              </a:solidFill>
            </a:endParaRPr>
          </a:p>
        </p:txBody>
      </p:sp>
      <p:sp>
        <p:nvSpPr>
          <p:cNvPr id="19460" name="Rectangle 4"/>
          <p:cNvSpPr>
            <a:spLocks noGrp="1" noChangeArrowheads="1"/>
          </p:cNvSpPr>
          <p:nvPr>
            <p:ph type="title"/>
          </p:nvPr>
        </p:nvSpPr>
        <p:spPr/>
        <p:txBody>
          <a:bodyPr/>
          <a:lstStyle/>
          <a:p>
            <a:pPr eaLnBrk="1" hangingPunct="1">
              <a:defRPr/>
            </a:pPr>
            <a:r>
              <a:rPr lang="en-US" sz="4000" b="1" smtClean="0"/>
              <a:t>PRE EXPERIMENTOS</a:t>
            </a:r>
            <a:endParaRPr lang="es-ES" sz="4000" b="1" smtClean="0"/>
          </a:p>
        </p:txBody>
      </p:sp>
      <p:sp>
        <p:nvSpPr>
          <p:cNvPr id="21510" name="Oval 5"/>
          <p:cNvSpPr>
            <a:spLocks noChangeArrowheads="1"/>
          </p:cNvSpPr>
          <p:nvPr/>
        </p:nvSpPr>
        <p:spPr bwMode="auto">
          <a:xfrm>
            <a:off x="6019800" y="2362200"/>
            <a:ext cx="1752600" cy="175260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r>
              <a:rPr lang="en-US" altLang="es-ES_tradnl" sz="1400">
                <a:solidFill>
                  <a:srgbClr val="FFFFFF"/>
                </a:solidFill>
                <a:latin typeface="Arial" charset="0"/>
              </a:rPr>
              <a:t>1</a:t>
            </a:r>
          </a:p>
          <a:p>
            <a:pPr algn="ctr" eaLnBrk="1" fontAlgn="base" hangingPunct="1">
              <a:spcBef>
                <a:spcPct val="0"/>
              </a:spcBef>
              <a:spcAft>
                <a:spcPct val="0"/>
              </a:spcAft>
            </a:pPr>
            <a:r>
              <a:rPr lang="en-US" altLang="es-ES_tradnl" sz="1400">
                <a:solidFill>
                  <a:srgbClr val="FFFFFF"/>
                </a:solidFill>
                <a:latin typeface="Arial" charset="0"/>
              </a:rPr>
              <a:t>2</a:t>
            </a:r>
          </a:p>
          <a:p>
            <a:pPr algn="ctr" eaLnBrk="1" fontAlgn="base" hangingPunct="1">
              <a:spcBef>
                <a:spcPct val="0"/>
              </a:spcBef>
              <a:spcAft>
                <a:spcPct val="0"/>
              </a:spcAft>
            </a:pPr>
            <a:r>
              <a:rPr lang="en-US" altLang="es-ES_tradnl" sz="1400">
                <a:solidFill>
                  <a:srgbClr val="FFFFFF"/>
                </a:solidFill>
                <a:latin typeface="Arial" charset="0"/>
              </a:rPr>
              <a:t>3</a:t>
            </a:r>
          </a:p>
          <a:p>
            <a:pPr algn="ctr" eaLnBrk="1" fontAlgn="base" hangingPunct="1">
              <a:spcBef>
                <a:spcPct val="0"/>
              </a:spcBef>
              <a:spcAft>
                <a:spcPct val="0"/>
              </a:spcAft>
            </a:pPr>
            <a:r>
              <a:rPr lang="en-US" altLang="es-ES_tradnl" sz="1400">
                <a:solidFill>
                  <a:srgbClr val="FFFFFF"/>
                </a:solidFill>
                <a:latin typeface="Arial" charset="0"/>
              </a:rPr>
              <a:t>.</a:t>
            </a:r>
          </a:p>
          <a:p>
            <a:pPr algn="ctr" eaLnBrk="1" fontAlgn="base" hangingPunct="1">
              <a:spcBef>
                <a:spcPct val="0"/>
              </a:spcBef>
              <a:spcAft>
                <a:spcPct val="0"/>
              </a:spcAft>
            </a:pPr>
            <a:r>
              <a:rPr lang="en-US" altLang="es-ES_tradnl" sz="1400">
                <a:solidFill>
                  <a:srgbClr val="FFFFFF"/>
                </a:solidFill>
                <a:latin typeface="Arial" charset="0"/>
              </a:rPr>
              <a:t>.</a:t>
            </a:r>
          </a:p>
          <a:p>
            <a:pPr algn="ctr" eaLnBrk="1" fontAlgn="base" hangingPunct="1">
              <a:spcBef>
                <a:spcPct val="0"/>
              </a:spcBef>
              <a:spcAft>
                <a:spcPct val="0"/>
              </a:spcAft>
            </a:pPr>
            <a:r>
              <a:rPr lang="en-US" altLang="es-ES_tradnl" sz="1400">
                <a:solidFill>
                  <a:srgbClr val="FFFFFF"/>
                </a:solidFill>
                <a:latin typeface="Arial" charset="0"/>
              </a:rPr>
              <a:t>.</a:t>
            </a:r>
          </a:p>
          <a:p>
            <a:pPr algn="ctr" eaLnBrk="1" fontAlgn="base" hangingPunct="1">
              <a:spcBef>
                <a:spcPct val="0"/>
              </a:spcBef>
              <a:spcAft>
                <a:spcPct val="0"/>
              </a:spcAft>
            </a:pPr>
            <a:r>
              <a:rPr lang="en-US" altLang="es-ES_tradnl" sz="1400">
                <a:solidFill>
                  <a:srgbClr val="FFFFFF"/>
                </a:solidFill>
                <a:latin typeface="Arial" charset="0"/>
              </a:rPr>
              <a:t>n</a:t>
            </a:r>
            <a:endParaRPr lang="es-ES" altLang="es-ES_tradnl" sz="1400">
              <a:solidFill>
                <a:srgbClr val="FFFFFF"/>
              </a:solidFill>
              <a:latin typeface="Arial" charset="0"/>
            </a:endParaRPr>
          </a:p>
        </p:txBody>
      </p:sp>
      <p:sp>
        <p:nvSpPr>
          <p:cNvPr id="21511" name="Line 6"/>
          <p:cNvSpPr>
            <a:spLocks noChangeShapeType="1"/>
          </p:cNvSpPr>
          <p:nvPr/>
        </p:nvSpPr>
        <p:spPr bwMode="auto">
          <a:xfrm>
            <a:off x="2286000" y="2590800"/>
            <a:ext cx="4495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1512" name="Line 7"/>
          <p:cNvSpPr>
            <a:spLocks noChangeShapeType="1"/>
          </p:cNvSpPr>
          <p:nvPr/>
        </p:nvSpPr>
        <p:spPr bwMode="auto">
          <a:xfrm>
            <a:off x="2286000" y="2819400"/>
            <a:ext cx="4495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1513" name="Line 8"/>
          <p:cNvSpPr>
            <a:spLocks noChangeShapeType="1"/>
          </p:cNvSpPr>
          <p:nvPr/>
        </p:nvSpPr>
        <p:spPr bwMode="auto">
          <a:xfrm>
            <a:off x="2286000" y="3048000"/>
            <a:ext cx="4495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1514" name="Line 9"/>
          <p:cNvSpPr>
            <a:spLocks noChangeShapeType="1"/>
          </p:cNvSpPr>
          <p:nvPr/>
        </p:nvSpPr>
        <p:spPr bwMode="auto">
          <a:xfrm>
            <a:off x="2286000" y="3886200"/>
            <a:ext cx="4495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1515" name="AutoShape 10"/>
          <p:cNvSpPr>
            <a:spLocks noChangeArrowheads="1"/>
          </p:cNvSpPr>
          <p:nvPr/>
        </p:nvSpPr>
        <p:spPr bwMode="auto">
          <a:xfrm>
            <a:off x="3733800" y="1295400"/>
            <a:ext cx="1447800" cy="12192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r>
              <a:rPr lang="en-US" altLang="es-ES_tradnl">
                <a:solidFill>
                  <a:srgbClr val="FFFFFF"/>
                </a:solidFill>
                <a:latin typeface="Arial" charset="0"/>
              </a:rPr>
              <a:t>Factor</a:t>
            </a:r>
          </a:p>
          <a:p>
            <a:pPr algn="ctr" eaLnBrk="1" fontAlgn="base" hangingPunct="1">
              <a:spcBef>
                <a:spcPct val="0"/>
              </a:spcBef>
              <a:spcAft>
                <a:spcPct val="0"/>
              </a:spcAft>
            </a:pPr>
            <a:r>
              <a:rPr lang="en-US" altLang="es-ES_tradnl">
                <a:solidFill>
                  <a:srgbClr val="FFFFFF"/>
                </a:solidFill>
                <a:latin typeface="Arial" charset="0"/>
              </a:rPr>
              <a:t>intervención</a:t>
            </a:r>
          </a:p>
          <a:p>
            <a:pPr algn="ctr" eaLnBrk="1" fontAlgn="base" hangingPunct="1">
              <a:spcBef>
                <a:spcPct val="0"/>
              </a:spcBef>
              <a:spcAft>
                <a:spcPct val="0"/>
              </a:spcAft>
            </a:pPr>
            <a:endParaRPr lang="en-US" altLang="es-ES_tradnl">
              <a:solidFill>
                <a:srgbClr val="FFFFFF"/>
              </a:solidFill>
              <a:latin typeface="Arial" charset="0"/>
            </a:endParaRPr>
          </a:p>
        </p:txBody>
      </p:sp>
      <p:sp>
        <p:nvSpPr>
          <p:cNvPr id="21516" name="Text Box 11"/>
          <p:cNvSpPr txBox="1">
            <a:spLocks noChangeArrowheads="1"/>
          </p:cNvSpPr>
          <p:nvPr/>
        </p:nvSpPr>
        <p:spPr bwMode="auto">
          <a:xfrm>
            <a:off x="5943600" y="4572000"/>
            <a:ext cx="1905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n-US" altLang="es-ES_tradnl" b="1">
                <a:solidFill>
                  <a:srgbClr val="FFFFFF"/>
                </a:solidFill>
                <a:latin typeface="Arial" charset="0"/>
              </a:rPr>
              <a:t>V. Dependiente</a:t>
            </a:r>
            <a:endParaRPr lang="es-ES" altLang="es-ES_tradnl" b="1">
              <a:solidFill>
                <a:srgbClr val="FFFFFF"/>
              </a:solidFill>
              <a:latin typeface="Arial" charset="0"/>
            </a:endParaRPr>
          </a:p>
        </p:txBody>
      </p:sp>
    </p:spTree>
    <p:extLst>
      <p:ext uri="{BB962C8B-B14F-4D97-AF65-F5344CB8AC3E}">
        <p14:creationId xmlns:p14="http://schemas.microsoft.com/office/powerpoint/2010/main" val="31457653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92100"/>
            <a:ext cx="8229600" cy="976660"/>
          </a:xfrm>
        </p:spPr>
        <p:txBody>
          <a:bodyPr/>
          <a:lstStyle/>
          <a:p>
            <a:r>
              <a:rPr lang="es-PE" dirty="0" smtClean="0">
                <a:effectLst/>
              </a:rPr>
              <a:t>Tecnología</a:t>
            </a:r>
            <a:endParaRPr lang="es-PE" dirty="0"/>
          </a:p>
        </p:txBody>
      </p:sp>
      <p:sp>
        <p:nvSpPr>
          <p:cNvPr id="3" name="Marcador de contenido 2"/>
          <p:cNvSpPr>
            <a:spLocks noGrp="1"/>
          </p:cNvSpPr>
          <p:nvPr>
            <p:ph idx="1"/>
          </p:nvPr>
        </p:nvSpPr>
        <p:spPr>
          <a:xfrm>
            <a:off x="457200" y="1268760"/>
            <a:ext cx="8229600" cy="4751040"/>
          </a:xfrm>
        </p:spPr>
        <p:txBody>
          <a:bodyPr/>
          <a:lstStyle/>
          <a:p>
            <a:pPr marL="0" indent="0" algn="just">
              <a:buNone/>
            </a:pPr>
            <a:r>
              <a:rPr lang="es-PE" sz="4000" dirty="0">
                <a:effectLst/>
              </a:rPr>
              <a:t>La tecnología está relacionada con el diseño y el desarrollo de soluciones para ciertos problemas, así también con la creación de ciertos productos que contribuyen a facilitar y mejorar la vida de las personas.</a:t>
            </a:r>
          </a:p>
          <a:p>
            <a:pPr marL="0" indent="0" algn="just">
              <a:buNone/>
            </a:pPr>
            <a:endParaRPr lang="es-PE" sz="2800" dirty="0">
              <a:effectLst/>
            </a:endParaRPr>
          </a:p>
        </p:txBody>
      </p:sp>
      <p:sp>
        <p:nvSpPr>
          <p:cNvPr id="4" name="Marcador de pie de página 3"/>
          <p:cNvSpPr>
            <a:spLocks noGrp="1"/>
          </p:cNvSpPr>
          <p:nvPr>
            <p:ph type="ftr" sz="quarter" idx="11"/>
          </p:nvPr>
        </p:nvSpPr>
        <p:spPr/>
        <p:txBody>
          <a:bodyPr/>
          <a:lstStyle/>
          <a:p>
            <a:pPr>
              <a:defRPr/>
            </a:pPr>
            <a:r>
              <a:rPr lang="es-ES" smtClean="0">
                <a:solidFill>
                  <a:srgbClr val="FFFFFF"/>
                </a:solidFill>
              </a:rPr>
              <a:t>Dr. Alberto Cáceres Huambo</a:t>
            </a:r>
            <a:endParaRPr lang="es-ES">
              <a:solidFill>
                <a:srgbClr val="FFFFFF"/>
              </a:solidFill>
            </a:endParaRPr>
          </a:p>
        </p:txBody>
      </p:sp>
    </p:spTree>
    <p:extLst>
      <p:ext uri="{BB962C8B-B14F-4D97-AF65-F5344CB8AC3E}">
        <p14:creationId xmlns:p14="http://schemas.microsoft.com/office/powerpoint/2010/main" val="36183993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5"/>
          <p:cNvSpPr>
            <a:spLocks noGrp="1" noChangeArrowheads="1"/>
          </p:cNvSpPr>
          <p:nvPr>
            <p:ph type="ftr" sz="quarter" idx="11"/>
          </p:nvPr>
        </p:nvSpPr>
        <p:spPr/>
        <p:txBody>
          <a:bodyPr/>
          <a:lstStyle/>
          <a:p>
            <a:pPr>
              <a:defRPr/>
            </a:pPr>
            <a:r>
              <a:rPr lang="es-ES">
                <a:solidFill>
                  <a:srgbClr val="FFFFFF"/>
                </a:solidFill>
              </a:rPr>
              <a:t>Dr. Alberto Cáceres Huambo</a:t>
            </a:r>
          </a:p>
        </p:txBody>
      </p:sp>
      <p:sp>
        <p:nvSpPr>
          <p:cNvPr id="22531" name="Oval 2"/>
          <p:cNvSpPr>
            <a:spLocks noChangeArrowheads="1"/>
          </p:cNvSpPr>
          <p:nvPr/>
        </p:nvSpPr>
        <p:spPr bwMode="auto">
          <a:xfrm>
            <a:off x="1295400" y="2362200"/>
            <a:ext cx="1752600" cy="175260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r>
              <a:rPr lang="en-US" altLang="es-ES_tradnl" sz="1400">
                <a:solidFill>
                  <a:srgbClr val="FFFFFF"/>
                </a:solidFill>
                <a:latin typeface="Arial" charset="0"/>
              </a:rPr>
              <a:t>1</a:t>
            </a:r>
          </a:p>
          <a:p>
            <a:pPr algn="ctr" eaLnBrk="1" fontAlgn="base" hangingPunct="1">
              <a:spcBef>
                <a:spcPct val="0"/>
              </a:spcBef>
              <a:spcAft>
                <a:spcPct val="0"/>
              </a:spcAft>
            </a:pPr>
            <a:r>
              <a:rPr lang="en-US" altLang="es-ES_tradnl" sz="1400">
                <a:solidFill>
                  <a:srgbClr val="FFFFFF"/>
                </a:solidFill>
                <a:latin typeface="Arial" charset="0"/>
              </a:rPr>
              <a:t>2</a:t>
            </a:r>
          </a:p>
          <a:p>
            <a:pPr algn="ctr" eaLnBrk="1" fontAlgn="base" hangingPunct="1">
              <a:spcBef>
                <a:spcPct val="0"/>
              </a:spcBef>
              <a:spcAft>
                <a:spcPct val="0"/>
              </a:spcAft>
            </a:pPr>
            <a:r>
              <a:rPr lang="en-US" altLang="es-ES_tradnl" sz="1400">
                <a:solidFill>
                  <a:srgbClr val="FFFFFF"/>
                </a:solidFill>
                <a:latin typeface="Arial" charset="0"/>
              </a:rPr>
              <a:t>3</a:t>
            </a:r>
          </a:p>
          <a:p>
            <a:pPr algn="ctr" eaLnBrk="1" fontAlgn="base" hangingPunct="1">
              <a:spcBef>
                <a:spcPct val="0"/>
              </a:spcBef>
              <a:spcAft>
                <a:spcPct val="0"/>
              </a:spcAft>
            </a:pPr>
            <a:r>
              <a:rPr lang="en-US" altLang="es-ES_tradnl" sz="1400">
                <a:solidFill>
                  <a:srgbClr val="FFFFFF"/>
                </a:solidFill>
                <a:latin typeface="Arial" charset="0"/>
              </a:rPr>
              <a:t>.</a:t>
            </a:r>
          </a:p>
          <a:p>
            <a:pPr algn="ctr" eaLnBrk="1" fontAlgn="base" hangingPunct="1">
              <a:spcBef>
                <a:spcPct val="0"/>
              </a:spcBef>
              <a:spcAft>
                <a:spcPct val="0"/>
              </a:spcAft>
            </a:pPr>
            <a:r>
              <a:rPr lang="en-US" altLang="es-ES_tradnl" sz="1400">
                <a:solidFill>
                  <a:srgbClr val="FFFFFF"/>
                </a:solidFill>
                <a:latin typeface="Arial" charset="0"/>
              </a:rPr>
              <a:t>.</a:t>
            </a:r>
          </a:p>
          <a:p>
            <a:pPr algn="ctr" eaLnBrk="1" fontAlgn="base" hangingPunct="1">
              <a:spcBef>
                <a:spcPct val="0"/>
              </a:spcBef>
              <a:spcAft>
                <a:spcPct val="0"/>
              </a:spcAft>
            </a:pPr>
            <a:r>
              <a:rPr lang="en-US" altLang="es-ES_tradnl" sz="1400">
                <a:solidFill>
                  <a:srgbClr val="FFFFFF"/>
                </a:solidFill>
                <a:latin typeface="Arial" charset="0"/>
              </a:rPr>
              <a:t>.</a:t>
            </a:r>
          </a:p>
          <a:p>
            <a:pPr algn="ctr" eaLnBrk="1" fontAlgn="base" hangingPunct="1">
              <a:spcBef>
                <a:spcPct val="0"/>
              </a:spcBef>
              <a:spcAft>
                <a:spcPct val="0"/>
              </a:spcAft>
            </a:pPr>
            <a:r>
              <a:rPr lang="en-US" altLang="es-ES_tradnl" sz="1400">
                <a:solidFill>
                  <a:srgbClr val="FFFFFF"/>
                </a:solidFill>
                <a:latin typeface="Arial" charset="0"/>
              </a:rPr>
              <a:t>n</a:t>
            </a:r>
            <a:endParaRPr lang="es-ES" altLang="es-ES_tradnl" sz="1400">
              <a:solidFill>
                <a:srgbClr val="FFFFFF"/>
              </a:solidFill>
              <a:latin typeface="Arial" charset="0"/>
            </a:endParaRPr>
          </a:p>
        </p:txBody>
      </p:sp>
      <p:sp>
        <p:nvSpPr>
          <p:cNvPr id="22532" name="Text Box 3"/>
          <p:cNvSpPr txBox="1">
            <a:spLocks noChangeArrowheads="1"/>
          </p:cNvSpPr>
          <p:nvPr/>
        </p:nvSpPr>
        <p:spPr bwMode="auto">
          <a:xfrm>
            <a:off x="5867400" y="1600200"/>
            <a:ext cx="1905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n-US" altLang="es-ES_tradnl" sz="2800" b="1">
                <a:solidFill>
                  <a:srgbClr val="FFFFFF"/>
                </a:solidFill>
                <a:latin typeface="Arial" charset="0"/>
              </a:rPr>
              <a:t>DESPUES</a:t>
            </a:r>
            <a:endParaRPr lang="es-ES" altLang="es-ES_tradnl" sz="2800" b="1">
              <a:solidFill>
                <a:srgbClr val="FFFFFF"/>
              </a:solidFill>
              <a:latin typeface="Arial" charset="0"/>
            </a:endParaRPr>
          </a:p>
        </p:txBody>
      </p:sp>
      <p:sp>
        <p:nvSpPr>
          <p:cNvPr id="22533" name="AutoShape 4"/>
          <p:cNvSpPr>
            <a:spLocks noChangeArrowheads="1"/>
          </p:cNvSpPr>
          <p:nvPr/>
        </p:nvSpPr>
        <p:spPr bwMode="auto">
          <a:xfrm>
            <a:off x="3810000" y="4495800"/>
            <a:ext cx="1219200" cy="609600"/>
          </a:xfrm>
          <a:prstGeom prst="rightArrow">
            <a:avLst>
              <a:gd name="adj1" fmla="val 50000"/>
              <a:gd name="adj2" fmla="val 50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0"/>
              </a:spcBef>
              <a:spcAft>
                <a:spcPct val="0"/>
              </a:spcAft>
            </a:pPr>
            <a:endParaRPr lang="es-ES_tradnl" altLang="es-ES_tradnl">
              <a:solidFill>
                <a:srgbClr val="FFFFFF"/>
              </a:solidFill>
            </a:endParaRPr>
          </a:p>
        </p:txBody>
      </p:sp>
      <p:sp>
        <p:nvSpPr>
          <p:cNvPr id="21509" name="Rectangle 5"/>
          <p:cNvSpPr>
            <a:spLocks noGrp="1" noChangeArrowheads="1"/>
          </p:cNvSpPr>
          <p:nvPr>
            <p:ph type="title"/>
          </p:nvPr>
        </p:nvSpPr>
        <p:spPr/>
        <p:txBody>
          <a:bodyPr/>
          <a:lstStyle/>
          <a:p>
            <a:pPr eaLnBrk="1" hangingPunct="1">
              <a:defRPr/>
            </a:pPr>
            <a:r>
              <a:rPr lang="en-US" sz="4000" b="1" smtClean="0"/>
              <a:t>CUASIEXPERIMENTO</a:t>
            </a:r>
            <a:endParaRPr lang="es-ES" sz="4000" b="1" smtClean="0"/>
          </a:p>
        </p:txBody>
      </p:sp>
      <p:sp>
        <p:nvSpPr>
          <p:cNvPr id="22535" name="Text Box 6"/>
          <p:cNvSpPr txBox="1">
            <a:spLocks noChangeArrowheads="1"/>
          </p:cNvSpPr>
          <p:nvPr/>
        </p:nvSpPr>
        <p:spPr bwMode="auto">
          <a:xfrm>
            <a:off x="1371600" y="4572000"/>
            <a:ext cx="1905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n-US" altLang="es-ES_tradnl" b="1">
                <a:solidFill>
                  <a:srgbClr val="FFFFFF"/>
                </a:solidFill>
                <a:latin typeface="Arial" charset="0"/>
              </a:rPr>
              <a:t>V. Dependiente</a:t>
            </a:r>
            <a:endParaRPr lang="es-ES" altLang="es-ES_tradnl" b="1">
              <a:solidFill>
                <a:srgbClr val="FFFFFF"/>
              </a:solidFill>
              <a:latin typeface="Arial" charset="0"/>
            </a:endParaRPr>
          </a:p>
        </p:txBody>
      </p:sp>
      <p:sp>
        <p:nvSpPr>
          <p:cNvPr id="22536" name="Text Box 7"/>
          <p:cNvSpPr txBox="1">
            <a:spLocks noChangeArrowheads="1"/>
          </p:cNvSpPr>
          <p:nvPr/>
        </p:nvSpPr>
        <p:spPr bwMode="auto">
          <a:xfrm>
            <a:off x="1447800" y="1600200"/>
            <a:ext cx="1905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n-US" altLang="es-ES_tradnl" sz="2800" b="1">
                <a:solidFill>
                  <a:srgbClr val="FFFFFF"/>
                </a:solidFill>
                <a:latin typeface="Arial" charset="0"/>
              </a:rPr>
              <a:t>ANTES</a:t>
            </a:r>
            <a:endParaRPr lang="es-ES" altLang="es-ES_tradnl" sz="2800" b="1">
              <a:solidFill>
                <a:srgbClr val="FFFFFF"/>
              </a:solidFill>
              <a:latin typeface="Arial" charset="0"/>
            </a:endParaRPr>
          </a:p>
        </p:txBody>
      </p:sp>
      <p:sp>
        <p:nvSpPr>
          <p:cNvPr id="22537" name="Oval 8"/>
          <p:cNvSpPr>
            <a:spLocks noChangeArrowheads="1"/>
          </p:cNvSpPr>
          <p:nvPr/>
        </p:nvSpPr>
        <p:spPr bwMode="auto">
          <a:xfrm>
            <a:off x="6019800" y="2362200"/>
            <a:ext cx="1752600" cy="175260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r>
              <a:rPr lang="en-US" altLang="es-ES_tradnl" sz="1400">
                <a:solidFill>
                  <a:srgbClr val="FFFFFF"/>
                </a:solidFill>
                <a:latin typeface="Arial" charset="0"/>
              </a:rPr>
              <a:t>1</a:t>
            </a:r>
          </a:p>
          <a:p>
            <a:pPr algn="ctr" eaLnBrk="1" fontAlgn="base" hangingPunct="1">
              <a:spcBef>
                <a:spcPct val="0"/>
              </a:spcBef>
              <a:spcAft>
                <a:spcPct val="0"/>
              </a:spcAft>
            </a:pPr>
            <a:r>
              <a:rPr lang="en-US" altLang="es-ES_tradnl" sz="1400">
                <a:solidFill>
                  <a:srgbClr val="FFFFFF"/>
                </a:solidFill>
                <a:latin typeface="Arial" charset="0"/>
              </a:rPr>
              <a:t>2</a:t>
            </a:r>
          </a:p>
          <a:p>
            <a:pPr algn="ctr" eaLnBrk="1" fontAlgn="base" hangingPunct="1">
              <a:spcBef>
                <a:spcPct val="0"/>
              </a:spcBef>
              <a:spcAft>
                <a:spcPct val="0"/>
              </a:spcAft>
            </a:pPr>
            <a:r>
              <a:rPr lang="en-US" altLang="es-ES_tradnl" sz="1400">
                <a:solidFill>
                  <a:srgbClr val="FFFFFF"/>
                </a:solidFill>
                <a:latin typeface="Arial" charset="0"/>
              </a:rPr>
              <a:t>3</a:t>
            </a:r>
          </a:p>
          <a:p>
            <a:pPr algn="ctr" eaLnBrk="1" fontAlgn="base" hangingPunct="1">
              <a:spcBef>
                <a:spcPct val="0"/>
              </a:spcBef>
              <a:spcAft>
                <a:spcPct val="0"/>
              </a:spcAft>
            </a:pPr>
            <a:r>
              <a:rPr lang="en-US" altLang="es-ES_tradnl" sz="1400">
                <a:solidFill>
                  <a:srgbClr val="FFFFFF"/>
                </a:solidFill>
                <a:latin typeface="Arial" charset="0"/>
              </a:rPr>
              <a:t>.</a:t>
            </a:r>
          </a:p>
          <a:p>
            <a:pPr algn="ctr" eaLnBrk="1" fontAlgn="base" hangingPunct="1">
              <a:spcBef>
                <a:spcPct val="0"/>
              </a:spcBef>
              <a:spcAft>
                <a:spcPct val="0"/>
              </a:spcAft>
            </a:pPr>
            <a:r>
              <a:rPr lang="en-US" altLang="es-ES_tradnl" sz="1400">
                <a:solidFill>
                  <a:srgbClr val="FFFFFF"/>
                </a:solidFill>
                <a:latin typeface="Arial" charset="0"/>
              </a:rPr>
              <a:t>.</a:t>
            </a:r>
          </a:p>
          <a:p>
            <a:pPr algn="ctr" eaLnBrk="1" fontAlgn="base" hangingPunct="1">
              <a:spcBef>
                <a:spcPct val="0"/>
              </a:spcBef>
              <a:spcAft>
                <a:spcPct val="0"/>
              </a:spcAft>
            </a:pPr>
            <a:r>
              <a:rPr lang="en-US" altLang="es-ES_tradnl" sz="1400">
                <a:solidFill>
                  <a:srgbClr val="FFFFFF"/>
                </a:solidFill>
                <a:latin typeface="Arial" charset="0"/>
              </a:rPr>
              <a:t>.</a:t>
            </a:r>
          </a:p>
          <a:p>
            <a:pPr algn="ctr" eaLnBrk="1" fontAlgn="base" hangingPunct="1">
              <a:spcBef>
                <a:spcPct val="0"/>
              </a:spcBef>
              <a:spcAft>
                <a:spcPct val="0"/>
              </a:spcAft>
            </a:pPr>
            <a:r>
              <a:rPr lang="en-US" altLang="es-ES_tradnl" sz="1400">
                <a:solidFill>
                  <a:srgbClr val="FFFFFF"/>
                </a:solidFill>
                <a:latin typeface="Arial" charset="0"/>
              </a:rPr>
              <a:t>n</a:t>
            </a:r>
            <a:endParaRPr lang="es-ES" altLang="es-ES_tradnl" sz="1400">
              <a:solidFill>
                <a:srgbClr val="FFFFFF"/>
              </a:solidFill>
              <a:latin typeface="Arial" charset="0"/>
            </a:endParaRPr>
          </a:p>
        </p:txBody>
      </p:sp>
      <p:sp>
        <p:nvSpPr>
          <p:cNvPr id="22538" name="Line 9"/>
          <p:cNvSpPr>
            <a:spLocks noChangeShapeType="1"/>
          </p:cNvSpPr>
          <p:nvPr/>
        </p:nvSpPr>
        <p:spPr bwMode="auto">
          <a:xfrm>
            <a:off x="2286000" y="2590800"/>
            <a:ext cx="4495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2539" name="Line 10"/>
          <p:cNvSpPr>
            <a:spLocks noChangeShapeType="1"/>
          </p:cNvSpPr>
          <p:nvPr/>
        </p:nvSpPr>
        <p:spPr bwMode="auto">
          <a:xfrm>
            <a:off x="2286000" y="2819400"/>
            <a:ext cx="4495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2540" name="Line 11"/>
          <p:cNvSpPr>
            <a:spLocks noChangeShapeType="1"/>
          </p:cNvSpPr>
          <p:nvPr/>
        </p:nvSpPr>
        <p:spPr bwMode="auto">
          <a:xfrm>
            <a:off x="2286000" y="3048000"/>
            <a:ext cx="4495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2541" name="Line 12"/>
          <p:cNvSpPr>
            <a:spLocks noChangeShapeType="1"/>
          </p:cNvSpPr>
          <p:nvPr/>
        </p:nvSpPr>
        <p:spPr bwMode="auto">
          <a:xfrm>
            <a:off x="2286000" y="3886200"/>
            <a:ext cx="4495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2542" name="AutoShape 13"/>
          <p:cNvSpPr>
            <a:spLocks noChangeArrowheads="1"/>
          </p:cNvSpPr>
          <p:nvPr/>
        </p:nvSpPr>
        <p:spPr bwMode="auto">
          <a:xfrm>
            <a:off x="3733800" y="1295400"/>
            <a:ext cx="1447800" cy="12192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r>
              <a:rPr lang="en-US" altLang="es-ES_tradnl">
                <a:solidFill>
                  <a:srgbClr val="FFFFFF"/>
                </a:solidFill>
                <a:latin typeface="Arial" charset="0"/>
              </a:rPr>
              <a:t>Factor</a:t>
            </a:r>
          </a:p>
          <a:p>
            <a:pPr algn="ctr" eaLnBrk="1" fontAlgn="base" hangingPunct="1">
              <a:spcBef>
                <a:spcPct val="0"/>
              </a:spcBef>
              <a:spcAft>
                <a:spcPct val="0"/>
              </a:spcAft>
            </a:pPr>
            <a:r>
              <a:rPr lang="en-US" altLang="es-ES_tradnl">
                <a:solidFill>
                  <a:srgbClr val="FFFFFF"/>
                </a:solidFill>
                <a:latin typeface="Arial" charset="0"/>
              </a:rPr>
              <a:t>Causa</a:t>
            </a:r>
          </a:p>
          <a:p>
            <a:pPr algn="ctr" eaLnBrk="1" fontAlgn="base" hangingPunct="1">
              <a:spcBef>
                <a:spcPct val="0"/>
              </a:spcBef>
              <a:spcAft>
                <a:spcPct val="0"/>
              </a:spcAft>
            </a:pPr>
            <a:endParaRPr lang="en-US" altLang="es-ES_tradnl">
              <a:solidFill>
                <a:srgbClr val="FFFFFF"/>
              </a:solidFill>
              <a:latin typeface="Arial" charset="0"/>
            </a:endParaRPr>
          </a:p>
        </p:txBody>
      </p:sp>
      <p:sp>
        <p:nvSpPr>
          <p:cNvPr id="22543" name="Text Box 14"/>
          <p:cNvSpPr txBox="1">
            <a:spLocks noChangeArrowheads="1"/>
          </p:cNvSpPr>
          <p:nvPr/>
        </p:nvSpPr>
        <p:spPr bwMode="auto">
          <a:xfrm>
            <a:off x="5943600" y="4572000"/>
            <a:ext cx="1905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n-US" altLang="es-ES_tradnl" b="1">
                <a:solidFill>
                  <a:srgbClr val="FFFFFF"/>
                </a:solidFill>
                <a:latin typeface="Arial" charset="0"/>
              </a:rPr>
              <a:t>V. Dependiente</a:t>
            </a:r>
            <a:endParaRPr lang="es-ES" altLang="es-ES_tradnl" b="1">
              <a:solidFill>
                <a:srgbClr val="FFFFFF"/>
              </a:solidFill>
              <a:latin typeface="Arial" charset="0"/>
            </a:endParaRPr>
          </a:p>
        </p:txBody>
      </p:sp>
    </p:spTree>
    <p:extLst>
      <p:ext uri="{BB962C8B-B14F-4D97-AF65-F5344CB8AC3E}">
        <p14:creationId xmlns:p14="http://schemas.microsoft.com/office/powerpoint/2010/main" val="22997211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5"/>
          <p:cNvSpPr>
            <a:spLocks noGrp="1" noChangeArrowheads="1"/>
          </p:cNvSpPr>
          <p:nvPr>
            <p:ph type="ftr" sz="quarter" idx="11"/>
          </p:nvPr>
        </p:nvSpPr>
        <p:spPr/>
        <p:txBody>
          <a:bodyPr/>
          <a:lstStyle/>
          <a:p>
            <a:pPr>
              <a:defRPr/>
            </a:pPr>
            <a:r>
              <a:rPr lang="es-ES">
                <a:solidFill>
                  <a:srgbClr val="FFFFFF"/>
                </a:solidFill>
              </a:rPr>
              <a:t>Dr. Alberto Cáceres Huambo</a:t>
            </a:r>
          </a:p>
        </p:txBody>
      </p:sp>
      <p:sp>
        <p:nvSpPr>
          <p:cNvPr id="23555" name="Oval 2"/>
          <p:cNvSpPr>
            <a:spLocks noChangeArrowheads="1"/>
          </p:cNvSpPr>
          <p:nvPr/>
        </p:nvSpPr>
        <p:spPr bwMode="auto">
          <a:xfrm>
            <a:off x="990600" y="2362200"/>
            <a:ext cx="2057400" cy="2667000"/>
          </a:xfrm>
          <a:prstGeom prst="ellipse">
            <a:avLst/>
          </a:prstGeom>
          <a:solidFill>
            <a:srgbClr val="FF0000"/>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sz="1400">
              <a:solidFill>
                <a:srgbClr val="FFFFFF"/>
              </a:solidFill>
              <a:latin typeface="Arial" charset="0"/>
            </a:endParaRPr>
          </a:p>
        </p:txBody>
      </p:sp>
      <p:sp>
        <p:nvSpPr>
          <p:cNvPr id="23556" name="Text Box 3"/>
          <p:cNvSpPr txBox="1">
            <a:spLocks noChangeArrowheads="1"/>
          </p:cNvSpPr>
          <p:nvPr/>
        </p:nvSpPr>
        <p:spPr bwMode="auto">
          <a:xfrm>
            <a:off x="5867400" y="1600200"/>
            <a:ext cx="2286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n-US" altLang="es-ES_tradnl" sz="2800" b="1">
                <a:solidFill>
                  <a:srgbClr val="FFFFFF"/>
                </a:solidFill>
                <a:latin typeface="Arial" charset="0"/>
              </a:rPr>
              <a:t>TRATADO</a:t>
            </a:r>
            <a:endParaRPr lang="es-ES" altLang="es-ES_tradnl" sz="2800" b="1">
              <a:solidFill>
                <a:srgbClr val="FFFFFF"/>
              </a:solidFill>
              <a:latin typeface="Arial" charset="0"/>
            </a:endParaRPr>
          </a:p>
        </p:txBody>
      </p:sp>
      <p:sp>
        <p:nvSpPr>
          <p:cNvPr id="21509" name="Rectangle 5"/>
          <p:cNvSpPr>
            <a:spLocks noGrp="1" noChangeArrowheads="1"/>
          </p:cNvSpPr>
          <p:nvPr>
            <p:ph type="title" idx="4294967295"/>
          </p:nvPr>
        </p:nvSpPr>
        <p:spPr/>
        <p:txBody>
          <a:bodyPr/>
          <a:lstStyle/>
          <a:p>
            <a:pPr eaLnBrk="1" hangingPunct="1">
              <a:defRPr/>
            </a:pPr>
            <a:r>
              <a:rPr lang="en-US" sz="4000" b="1" smtClean="0"/>
              <a:t>EXPERIMENTO PURO</a:t>
            </a:r>
            <a:endParaRPr lang="es-ES" sz="4000" b="1" smtClean="0"/>
          </a:p>
        </p:txBody>
      </p:sp>
      <p:sp>
        <p:nvSpPr>
          <p:cNvPr id="23558" name="Text Box 7"/>
          <p:cNvSpPr txBox="1">
            <a:spLocks noChangeArrowheads="1"/>
          </p:cNvSpPr>
          <p:nvPr/>
        </p:nvSpPr>
        <p:spPr bwMode="auto">
          <a:xfrm>
            <a:off x="990600" y="1600200"/>
            <a:ext cx="2209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50000"/>
              </a:spcBef>
              <a:spcAft>
                <a:spcPct val="0"/>
              </a:spcAft>
            </a:pPr>
            <a:r>
              <a:rPr lang="en-US" altLang="es-ES_tradnl" sz="2800" b="1">
                <a:solidFill>
                  <a:srgbClr val="FFFFFF"/>
                </a:solidFill>
                <a:latin typeface="Arial" charset="0"/>
              </a:rPr>
              <a:t>CONTROL</a:t>
            </a:r>
            <a:endParaRPr lang="es-ES" altLang="es-ES_tradnl" sz="2800" b="1">
              <a:solidFill>
                <a:srgbClr val="FFFFFF"/>
              </a:solidFill>
              <a:latin typeface="Arial" charset="0"/>
            </a:endParaRPr>
          </a:p>
        </p:txBody>
      </p:sp>
      <p:sp>
        <p:nvSpPr>
          <p:cNvPr id="23559" name="AutoShape 15"/>
          <p:cNvSpPr>
            <a:spLocks noChangeArrowheads="1"/>
          </p:cNvSpPr>
          <p:nvPr/>
        </p:nvSpPr>
        <p:spPr bwMode="auto">
          <a:xfrm>
            <a:off x="1828800" y="2590800"/>
            <a:ext cx="304800" cy="3810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23560" name="AutoShape 16"/>
          <p:cNvSpPr>
            <a:spLocks noChangeArrowheads="1"/>
          </p:cNvSpPr>
          <p:nvPr/>
        </p:nvSpPr>
        <p:spPr bwMode="auto">
          <a:xfrm>
            <a:off x="2286000" y="3200400"/>
            <a:ext cx="304800" cy="3810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23561" name="Oval 2"/>
          <p:cNvSpPr>
            <a:spLocks noChangeArrowheads="1"/>
          </p:cNvSpPr>
          <p:nvPr/>
        </p:nvSpPr>
        <p:spPr bwMode="auto">
          <a:xfrm>
            <a:off x="5715000" y="2286000"/>
            <a:ext cx="2057400" cy="266700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sz="1400">
              <a:solidFill>
                <a:srgbClr val="FFFFFF"/>
              </a:solidFill>
              <a:latin typeface="Arial" charset="0"/>
            </a:endParaRPr>
          </a:p>
        </p:txBody>
      </p:sp>
      <p:sp>
        <p:nvSpPr>
          <p:cNvPr id="23562" name="AutoShape 20"/>
          <p:cNvSpPr>
            <a:spLocks noChangeArrowheads="1"/>
          </p:cNvSpPr>
          <p:nvPr/>
        </p:nvSpPr>
        <p:spPr bwMode="auto">
          <a:xfrm>
            <a:off x="1524000" y="3276600"/>
            <a:ext cx="304800" cy="3810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23563" name="AutoShape 21"/>
          <p:cNvSpPr>
            <a:spLocks noChangeArrowheads="1"/>
          </p:cNvSpPr>
          <p:nvPr/>
        </p:nvSpPr>
        <p:spPr bwMode="auto">
          <a:xfrm>
            <a:off x="1905000" y="3962400"/>
            <a:ext cx="304800" cy="381000"/>
          </a:xfrm>
          <a:prstGeom prst="smileyFace">
            <a:avLst>
              <a:gd name="adj" fmla="val 4653"/>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23564" name="AutoShape 23"/>
          <p:cNvSpPr>
            <a:spLocks noChangeArrowheads="1"/>
          </p:cNvSpPr>
          <p:nvPr/>
        </p:nvSpPr>
        <p:spPr bwMode="auto">
          <a:xfrm>
            <a:off x="6324600" y="2667000"/>
            <a:ext cx="304800" cy="457200"/>
          </a:xfrm>
          <a:prstGeom prst="smileyFace">
            <a:avLst>
              <a:gd name="adj" fmla="val 4653"/>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23565" name="AutoShape 24"/>
          <p:cNvSpPr>
            <a:spLocks noChangeArrowheads="1"/>
          </p:cNvSpPr>
          <p:nvPr/>
        </p:nvSpPr>
        <p:spPr bwMode="auto">
          <a:xfrm>
            <a:off x="6934200" y="2971800"/>
            <a:ext cx="304800" cy="457200"/>
          </a:xfrm>
          <a:prstGeom prst="smileyFace">
            <a:avLst>
              <a:gd name="adj" fmla="val 4653"/>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23566" name="AutoShape 25"/>
          <p:cNvSpPr>
            <a:spLocks noChangeArrowheads="1"/>
          </p:cNvSpPr>
          <p:nvPr/>
        </p:nvSpPr>
        <p:spPr bwMode="auto">
          <a:xfrm>
            <a:off x="6324600" y="3429000"/>
            <a:ext cx="304800" cy="457200"/>
          </a:xfrm>
          <a:prstGeom prst="smileyFace">
            <a:avLst>
              <a:gd name="adj" fmla="val 4653"/>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23567" name="AutoShape 26"/>
          <p:cNvSpPr>
            <a:spLocks noChangeArrowheads="1"/>
          </p:cNvSpPr>
          <p:nvPr/>
        </p:nvSpPr>
        <p:spPr bwMode="auto">
          <a:xfrm>
            <a:off x="7010400" y="3810000"/>
            <a:ext cx="304800" cy="457200"/>
          </a:xfrm>
          <a:prstGeom prst="smileyFace">
            <a:avLst>
              <a:gd name="adj" fmla="val 4653"/>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
        <p:nvSpPr>
          <p:cNvPr id="23568" name="AutoShape 27"/>
          <p:cNvSpPr>
            <a:spLocks noChangeArrowheads="1"/>
          </p:cNvSpPr>
          <p:nvPr/>
        </p:nvSpPr>
        <p:spPr bwMode="auto">
          <a:xfrm>
            <a:off x="6400800" y="4191000"/>
            <a:ext cx="304800" cy="457200"/>
          </a:xfrm>
          <a:prstGeom prst="smileyFace">
            <a:avLst>
              <a:gd name="adj" fmla="val 4653"/>
            </a:avLst>
          </a:prstGeom>
          <a:solidFill>
            <a:srgbClr val="FFFF00"/>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endParaRPr lang="es-ES_tradnl" altLang="es-ES_tradnl">
              <a:solidFill>
                <a:srgbClr val="FFFFFF"/>
              </a:solidFill>
            </a:endParaRPr>
          </a:p>
        </p:txBody>
      </p:sp>
    </p:spTree>
    <p:extLst>
      <p:ext uri="{BB962C8B-B14F-4D97-AF65-F5344CB8AC3E}">
        <p14:creationId xmlns:p14="http://schemas.microsoft.com/office/powerpoint/2010/main" val="7812512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5"/>
          <p:cNvSpPr>
            <a:spLocks noGrp="1" noChangeArrowheads="1"/>
          </p:cNvSpPr>
          <p:nvPr>
            <p:ph type="ftr" sz="quarter" idx="11"/>
          </p:nvPr>
        </p:nvSpPr>
        <p:spPr/>
        <p:txBody>
          <a:bodyPr/>
          <a:lstStyle/>
          <a:p>
            <a:pPr>
              <a:defRPr/>
            </a:pPr>
            <a:r>
              <a:rPr lang="es-ES">
                <a:solidFill>
                  <a:srgbClr val="FFFFFF"/>
                </a:solidFill>
              </a:rPr>
              <a:t>Dr. Alberto Cáceres Huambo</a:t>
            </a:r>
          </a:p>
        </p:txBody>
      </p:sp>
      <p:sp>
        <p:nvSpPr>
          <p:cNvPr id="24579" name="Oval 2"/>
          <p:cNvSpPr>
            <a:spLocks noChangeArrowheads="1"/>
          </p:cNvSpPr>
          <p:nvPr/>
        </p:nvSpPr>
        <p:spPr bwMode="auto">
          <a:xfrm>
            <a:off x="3429000" y="1828800"/>
            <a:ext cx="2133600" cy="220980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r>
              <a:rPr lang="en-US" altLang="es-ES_tradnl">
                <a:solidFill>
                  <a:srgbClr val="FFFFFF"/>
                </a:solidFill>
                <a:latin typeface="Arial" charset="0"/>
              </a:rPr>
              <a:t>UNIDADES</a:t>
            </a:r>
          </a:p>
          <a:p>
            <a:pPr algn="ctr" eaLnBrk="1" fontAlgn="base" hangingPunct="1">
              <a:spcBef>
                <a:spcPct val="0"/>
              </a:spcBef>
              <a:spcAft>
                <a:spcPct val="0"/>
              </a:spcAft>
            </a:pPr>
            <a:endParaRPr lang="en-US" altLang="es-ES_tradnl">
              <a:solidFill>
                <a:srgbClr val="FFFFFF"/>
              </a:solidFill>
              <a:latin typeface="Arial" charset="0"/>
            </a:endParaRPr>
          </a:p>
          <a:p>
            <a:pPr algn="ctr" eaLnBrk="1" fontAlgn="base" hangingPunct="1">
              <a:spcBef>
                <a:spcPct val="0"/>
              </a:spcBef>
              <a:spcAft>
                <a:spcPct val="0"/>
              </a:spcAft>
            </a:pPr>
            <a:r>
              <a:rPr lang="en-US" altLang="es-ES_tradnl">
                <a:solidFill>
                  <a:srgbClr val="FFFFFF"/>
                </a:solidFill>
                <a:latin typeface="Arial" charset="0"/>
              </a:rPr>
              <a:t>EXPERIMENTALES</a:t>
            </a:r>
            <a:endParaRPr lang="es-ES" altLang="es-ES_tradnl">
              <a:solidFill>
                <a:srgbClr val="FFFFFF"/>
              </a:solidFill>
              <a:latin typeface="Arial" charset="0"/>
            </a:endParaRPr>
          </a:p>
        </p:txBody>
      </p:sp>
      <p:sp>
        <p:nvSpPr>
          <p:cNvPr id="24580" name="Text Box 3"/>
          <p:cNvSpPr txBox="1">
            <a:spLocks noChangeArrowheads="1"/>
          </p:cNvSpPr>
          <p:nvPr/>
        </p:nvSpPr>
        <p:spPr bwMode="auto">
          <a:xfrm>
            <a:off x="304800" y="2819400"/>
            <a:ext cx="1600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n-US" altLang="es-ES_tradnl" sz="2800" b="1">
                <a:solidFill>
                  <a:srgbClr val="FFFFFF"/>
                </a:solidFill>
                <a:latin typeface="Arial" charset="0"/>
              </a:rPr>
              <a:t>CAUSA</a:t>
            </a:r>
            <a:endParaRPr lang="es-ES" altLang="es-ES_tradnl" sz="2800" b="1">
              <a:solidFill>
                <a:srgbClr val="FFFFFF"/>
              </a:solidFill>
              <a:latin typeface="Arial" charset="0"/>
            </a:endParaRPr>
          </a:p>
        </p:txBody>
      </p:sp>
      <p:sp>
        <p:nvSpPr>
          <p:cNvPr id="24581" name="Text Box 4"/>
          <p:cNvSpPr txBox="1">
            <a:spLocks noChangeArrowheads="1"/>
          </p:cNvSpPr>
          <p:nvPr/>
        </p:nvSpPr>
        <p:spPr bwMode="auto">
          <a:xfrm>
            <a:off x="7086600" y="2819400"/>
            <a:ext cx="1905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n-US" altLang="es-ES_tradnl" sz="2800" b="1">
                <a:solidFill>
                  <a:srgbClr val="FFFFFF"/>
                </a:solidFill>
                <a:latin typeface="Arial" charset="0"/>
              </a:rPr>
              <a:t>EFECTO</a:t>
            </a:r>
            <a:endParaRPr lang="es-ES" altLang="es-ES_tradnl" sz="2800" b="1">
              <a:solidFill>
                <a:srgbClr val="FFFFFF"/>
              </a:solidFill>
              <a:latin typeface="Arial" charset="0"/>
            </a:endParaRPr>
          </a:p>
        </p:txBody>
      </p:sp>
      <p:sp>
        <p:nvSpPr>
          <p:cNvPr id="24582" name="AutoShape 5"/>
          <p:cNvSpPr>
            <a:spLocks noChangeArrowheads="1"/>
          </p:cNvSpPr>
          <p:nvPr/>
        </p:nvSpPr>
        <p:spPr bwMode="auto">
          <a:xfrm>
            <a:off x="2057400" y="2743200"/>
            <a:ext cx="1219200" cy="609600"/>
          </a:xfrm>
          <a:prstGeom prst="rightArrow">
            <a:avLst>
              <a:gd name="adj1" fmla="val 50000"/>
              <a:gd name="adj2" fmla="val 50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0"/>
              </a:spcBef>
              <a:spcAft>
                <a:spcPct val="0"/>
              </a:spcAft>
            </a:pPr>
            <a:endParaRPr lang="es-ES_tradnl" altLang="es-ES_tradnl">
              <a:solidFill>
                <a:srgbClr val="FFFFFF"/>
              </a:solidFill>
            </a:endParaRPr>
          </a:p>
        </p:txBody>
      </p:sp>
      <p:sp>
        <p:nvSpPr>
          <p:cNvPr id="24583" name="AutoShape 6"/>
          <p:cNvSpPr>
            <a:spLocks noChangeArrowheads="1"/>
          </p:cNvSpPr>
          <p:nvPr/>
        </p:nvSpPr>
        <p:spPr bwMode="auto">
          <a:xfrm>
            <a:off x="5715000" y="2743200"/>
            <a:ext cx="1219200" cy="609600"/>
          </a:xfrm>
          <a:prstGeom prst="rightArrow">
            <a:avLst>
              <a:gd name="adj1" fmla="val 50000"/>
              <a:gd name="adj2" fmla="val 50000"/>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0"/>
              </a:spcBef>
              <a:spcAft>
                <a:spcPct val="0"/>
              </a:spcAft>
            </a:pPr>
            <a:endParaRPr lang="es-ES_tradnl" altLang="es-ES_tradnl">
              <a:solidFill>
                <a:srgbClr val="FFFFFF"/>
              </a:solidFill>
            </a:endParaRPr>
          </a:p>
        </p:txBody>
      </p:sp>
      <p:sp>
        <p:nvSpPr>
          <p:cNvPr id="23559" name="Rectangle 7"/>
          <p:cNvSpPr>
            <a:spLocks noGrp="1" noChangeArrowheads="1"/>
          </p:cNvSpPr>
          <p:nvPr>
            <p:ph type="title"/>
          </p:nvPr>
        </p:nvSpPr>
        <p:spPr/>
        <p:txBody>
          <a:bodyPr/>
          <a:lstStyle/>
          <a:p>
            <a:pPr eaLnBrk="1" hangingPunct="1">
              <a:defRPr/>
            </a:pPr>
            <a:r>
              <a:rPr lang="en-US" b="1" smtClean="0"/>
              <a:t>EXPERIMENTO PURO</a:t>
            </a:r>
            <a:endParaRPr lang="es-ES" b="1" smtClean="0"/>
          </a:p>
        </p:txBody>
      </p:sp>
      <p:sp>
        <p:nvSpPr>
          <p:cNvPr id="24585" name="Text Box 8"/>
          <p:cNvSpPr txBox="1">
            <a:spLocks noChangeArrowheads="1"/>
          </p:cNvSpPr>
          <p:nvPr/>
        </p:nvSpPr>
        <p:spPr bwMode="auto">
          <a:xfrm>
            <a:off x="304800" y="4114800"/>
            <a:ext cx="1905000" cy="6334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n-US" altLang="es-ES_tradnl" sz="1400">
                <a:solidFill>
                  <a:srgbClr val="FFFFFF"/>
                </a:solidFill>
                <a:latin typeface="Arial" charset="0"/>
              </a:rPr>
              <a:t>V. INDEPENDIENTE</a:t>
            </a:r>
          </a:p>
          <a:p>
            <a:pPr eaLnBrk="1" fontAlgn="base" hangingPunct="1">
              <a:spcBef>
                <a:spcPct val="50000"/>
              </a:spcBef>
              <a:spcAft>
                <a:spcPct val="0"/>
              </a:spcAft>
            </a:pPr>
            <a:r>
              <a:rPr lang="en-US" altLang="es-ES_tradnl" sz="1400">
                <a:solidFill>
                  <a:srgbClr val="FFFFFF"/>
                </a:solidFill>
                <a:latin typeface="Arial" charset="0"/>
              </a:rPr>
              <a:t>V. ESTIMULO</a:t>
            </a:r>
            <a:endParaRPr lang="es-ES" altLang="es-ES_tradnl">
              <a:solidFill>
                <a:srgbClr val="FFFFFF"/>
              </a:solidFill>
              <a:latin typeface="Arial" charset="0"/>
            </a:endParaRPr>
          </a:p>
        </p:txBody>
      </p:sp>
      <p:sp>
        <p:nvSpPr>
          <p:cNvPr id="24586" name="Text Box 9"/>
          <p:cNvSpPr txBox="1">
            <a:spLocks noChangeArrowheads="1"/>
          </p:cNvSpPr>
          <p:nvPr/>
        </p:nvSpPr>
        <p:spPr bwMode="auto">
          <a:xfrm>
            <a:off x="609600" y="5638800"/>
            <a:ext cx="129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n-US" altLang="es-ES_tradnl" b="1">
                <a:solidFill>
                  <a:srgbClr val="FFFFFF"/>
                </a:solidFill>
                <a:latin typeface="Arial" charset="0"/>
              </a:rPr>
              <a:t>FACTOR</a:t>
            </a:r>
            <a:endParaRPr lang="es-ES" altLang="es-ES_tradnl" b="1">
              <a:solidFill>
                <a:srgbClr val="FFFFFF"/>
              </a:solidFill>
              <a:latin typeface="Arial" charset="0"/>
            </a:endParaRPr>
          </a:p>
        </p:txBody>
      </p:sp>
      <p:sp>
        <p:nvSpPr>
          <p:cNvPr id="24587" name="Line 10"/>
          <p:cNvSpPr>
            <a:spLocks noChangeShapeType="1"/>
          </p:cNvSpPr>
          <p:nvPr/>
        </p:nvSpPr>
        <p:spPr bwMode="auto">
          <a:xfrm>
            <a:off x="1143000" y="4800600"/>
            <a:ext cx="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4588" name="Line 11"/>
          <p:cNvSpPr>
            <a:spLocks noChangeShapeType="1"/>
          </p:cNvSpPr>
          <p:nvPr/>
        </p:nvSpPr>
        <p:spPr bwMode="auto">
          <a:xfrm>
            <a:off x="1752600" y="5791200"/>
            <a:ext cx="533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4589" name="Line 12"/>
          <p:cNvSpPr>
            <a:spLocks noChangeShapeType="1"/>
          </p:cNvSpPr>
          <p:nvPr/>
        </p:nvSpPr>
        <p:spPr bwMode="auto">
          <a:xfrm flipV="1">
            <a:off x="1676400" y="5181600"/>
            <a:ext cx="68580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4590" name="Line 13"/>
          <p:cNvSpPr>
            <a:spLocks noChangeShapeType="1"/>
          </p:cNvSpPr>
          <p:nvPr/>
        </p:nvSpPr>
        <p:spPr bwMode="auto">
          <a:xfrm>
            <a:off x="1676400" y="5867400"/>
            <a:ext cx="60960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4591" name="Text Box 14"/>
          <p:cNvSpPr txBox="1">
            <a:spLocks noChangeArrowheads="1"/>
          </p:cNvSpPr>
          <p:nvPr/>
        </p:nvSpPr>
        <p:spPr bwMode="auto">
          <a:xfrm>
            <a:off x="2286000" y="4876800"/>
            <a:ext cx="1524000" cy="174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n-US" altLang="es-ES_tradnl">
                <a:solidFill>
                  <a:srgbClr val="FFFFFF"/>
                </a:solidFill>
                <a:latin typeface="Arial" charset="0"/>
              </a:rPr>
              <a:t>Nivel 1</a:t>
            </a:r>
          </a:p>
          <a:p>
            <a:pPr eaLnBrk="1" fontAlgn="base" hangingPunct="1">
              <a:spcBef>
                <a:spcPct val="50000"/>
              </a:spcBef>
              <a:spcAft>
                <a:spcPct val="0"/>
              </a:spcAft>
            </a:pPr>
            <a:endParaRPr lang="en-US" altLang="es-ES_tradnl" sz="1200">
              <a:solidFill>
                <a:srgbClr val="FFFFFF"/>
              </a:solidFill>
              <a:latin typeface="Arial" charset="0"/>
            </a:endParaRPr>
          </a:p>
          <a:p>
            <a:pPr eaLnBrk="1" fontAlgn="base" hangingPunct="1">
              <a:spcBef>
                <a:spcPct val="50000"/>
              </a:spcBef>
              <a:spcAft>
                <a:spcPct val="0"/>
              </a:spcAft>
            </a:pPr>
            <a:r>
              <a:rPr lang="en-US" altLang="es-ES_tradnl">
                <a:solidFill>
                  <a:srgbClr val="FFFFFF"/>
                </a:solidFill>
                <a:latin typeface="Arial" charset="0"/>
              </a:rPr>
              <a:t>Nivel 2</a:t>
            </a:r>
          </a:p>
          <a:p>
            <a:pPr eaLnBrk="1" fontAlgn="base" hangingPunct="1">
              <a:spcBef>
                <a:spcPct val="50000"/>
              </a:spcBef>
              <a:spcAft>
                <a:spcPct val="0"/>
              </a:spcAft>
            </a:pPr>
            <a:endParaRPr lang="en-US" altLang="es-ES_tradnl" sz="1200">
              <a:solidFill>
                <a:srgbClr val="FFFFFF"/>
              </a:solidFill>
              <a:latin typeface="Arial" charset="0"/>
            </a:endParaRPr>
          </a:p>
          <a:p>
            <a:pPr eaLnBrk="1" fontAlgn="base" hangingPunct="1">
              <a:spcBef>
                <a:spcPct val="50000"/>
              </a:spcBef>
              <a:spcAft>
                <a:spcPct val="0"/>
              </a:spcAft>
            </a:pPr>
            <a:r>
              <a:rPr lang="en-US" altLang="es-ES_tradnl">
                <a:solidFill>
                  <a:srgbClr val="FFFFFF"/>
                </a:solidFill>
                <a:latin typeface="Arial" charset="0"/>
              </a:rPr>
              <a:t>Nivel i</a:t>
            </a:r>
            <a:endParaRPr lang="es-ES" altLang="es-ES_tradnl">
              <a:solidFill>
                <a:srgbClr val="FFFFFF"/>
              </a:solidFill>
              <a:latin typeface="Arial" charset="0"/>
            </a:endParaRPr>
          </a:p>
        </p:txBody>
      </p:sp>
      <p:sp>
        <p:nvSpPr>
          <p:cNvPr id="24592" name="Text Box 15"/>
          <p:cNvSpPr txBox="1">
            <a:spLocks noChangeArrowheads="1"/>
          </p:cNvSpPr>
          <p:nvPr/>
        </p:nvSpPr>
        <p:spPr bwMode="auto">
          <a:xfrm>
            <a:off x="6934200" y="4114800"/>
            <a:ext cx="1752600" cy="6334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n-US" altLang="es-ES_tradnl" sz="1400">
                <a:solidFill>
                  <a:srgbClr val="FFFFFF"/>
                </a:solidFill>
                <a:latin typeface="Arial" charset="0"/>
              </a:rPr>
              <a:t>V. RESPUESTA</a:t>
            </a:r>
          </a:p>
          <a:p>
            <a:pPr eaLnBrk="1" fontAlgn="base" hangingPunct="1">
              <a:spcBef>
                <a:spcPct val="50000"/>
              </a:spcBef>
              <a:spcAft>
                <a:spcPct val="0"/>
              </a:spcAft>
            </a:pPr>
            <a:r>
              <a:rPr lang="en-US" altLang="es-ES_tradnl" sz="1400">
                <a:solidFill>
                  <a:srgbClr val="FFFFFF"/>
                </a:solidFill>
                <a:latin typeface="Arial" charset="0"/>
              </a:rPr>
              <a:t>V. DEPENDIENTE</a:t>
            </a:r>
            <a:endParaRPr lang="es-ES" altLang="es-ES_tradnl">
              <a:solidFill>
                <a:srgbClr val="FFFFFF"/>
              </a:solidFill>
              <a:latin typeface="Arial" charset="0"/>
            </a:endParaRPr>
          </a:p>
        </p:txBody>
      </p:sp>
      <p:sp>
        <p:nvSpPr>
          <p:cNvPr id="24593" name="Oval 16"/>
          <p:cNvSpPr>
            <a:spLocks noChangeArrowheads="1"/>
          </p:cNvSpPr>
          <p:nvPr/>
        </p:nvSpPr>
        <p:spPr bwMode="auto">
          <a:xfrm>
            <a:off x="4038600" y="4800600"/>
            <a:ext cx="762000" cy="45720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r>
              <a:rPr lang="en-US" altLang="es-ES_tradnl">
                <a:solidFill>
                  <a:srgbClr val="FFFFFF"/>
                </a:solidFill>
                <a:latin typeface="Arial" charset="0"/>
              </a:rPr>
              <a:t>T</a:t>
            </a:r>
            <a:r>
              <a:rPr lang="en-US" altLang="es-ES_tradnl" baseline="-25000">
                <a:solidFill>
                  <a:srgbClr val="FFFFFF"/>
                </a:solidFill>
                <a:latin typeface="Arial" charset="0"/>
              </a:rPr>
              <a:t>1</a:t>
            </a:r>
            <a:endParaRPr lang="es-ES" altLang="es-ES_tradnl" baseline="-25000">
              <a:solidFill>
                <a:srgbClr val="FFFFFF"/>
              </a:solidFill>
              <a:latin typeface="Arial" charset="0"/>
            </a:endParaRPr>
          </a:p>
        </p:txBody>
      </p:sp>
      <p:sp>
        <p:nvSpPr>
          <p:cNvPr id="24594" name="Oval 17"/>
          <p:cNvSpPr>
            <a:spLocks noChangeArrowheads="1"/>
          </p:cNvSpPr>
          <p:nvPr/>
        </p:nvSpPr>
        <p:spPr bwMode="auto">
          <a:xfrm>
            <a:off x="4038600" y="5486400"/>
            <a:ext cx="762000" cy="45720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r>
              <a:rPr lang="en-US" altLang="es-ES_tradnl">
                <a:solidFill>
                  <a:srgbClr val="FFFFFF"/>
                </a:solidFill>
                <a:latin typeface="Arial" charset="0"/>
              </a:rPr>
              <a:t>T</a:t>
            </a:r>
            <a:r>
              <a:rPr lang="en-US" altLang="es-ES_tradnl" baseline="-25000">
                <a:solidFill>
                  <a:srgbClr val="FFFFFF"/>
                </a:solidFill>
                <a:latin typeface="Arial" charset="0"/>
              </a:rPr>
              <a:t>2</a:t>
            </a:r>
            <a:endParaRPr lang="es-ES" altLang="es-ES_tradnl" baseline="-25000">
              <a:solidFill>
                <a:srgbClr val="FFFFFF"/>
              </a:solidFill>
              <a:latin typeface="Arial" charset="0"/>
            </a:endParaRPr>
          </a:p>
        </p:txBody>
      </p:sp>
      <p:sp>
        <p:nvSpPr>
          <p:cNvPr id="24595" name="Oval 18"/>
          <p:cNvSpPr>
            <a:spLocks noChangeArrowheads="1"/>
          </p:cNvSpPr>
          <p:nvPr/>
        </p:nvSpPr>
        <p:spPr bwMode="auto">
          <a:xfrm>
            <a:off x="4038600" y="6248400"/>
            <a:ext cx="762000" cy="45720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algn="ctr" eaLnBrk="1" fontAlgn="base" hangingPunct="1">
              <a:spcBef>
                <a:spcPct val="0"/>
              </a:spcBef>
              <a:spcAft>
                <a:spcPct val="0"/>
              </a:spcAft>
            </a:pPr>
            <a:r>
              <a:rPr lang="en-US" altLang="es-ES_tradnl">
                <a:solidFill>
                  <a:srgbClr val="FFFFFF"/>
                </a:solidFill>
                <a:latin typeface="Arial" charset="0"/>
              </a:rPr>
              <a:t>T</a:t>
            </a:r>
            <a:r>
              <a:rPr lang="en-US" altLang="es-ES_tradnl" baseline="-25000">
                <a:solidFill>
                  <a:srgbClr val="FFFFFF"/>
                </a:solidFill>
                <a:latin typeface="Arial" charset="0"/>
              </a:rPr>
              <a:t>n</a:t>
            </a:r>
            <a:endParaRPr lang="es-ES" altLang="es-ES_tradnl" baseline="-25000">
              <a:solidFill>
                <a:srgbClr val="FFFFFF"/>
              </a:solidFill>
              <a:latin typeface="Arial" charset="0"/>
            </a:endParaRPr>
          </a:p>
        </p:txBody>
      </p:sp>
      <p:sp>
        <p:nvSpPr>
          <p:cNvPr id="24596" name="Line 19"/>
          <p:cNvSpPr>
            <a:spLocks noChangeShapeType="1"/>
          </p:cNvSpPr>
          <p:nvPr/>
        </p:nvSpPr>
        <p:spPr bwMode="auto">
          <a:xfrm>
            <a:off x="3200400" y="5029200"/>
            <a:ext cx="685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4597" name="Line 20"/>
          <p:cNvSpPr>
            <a:spLocks noChangeShapeType="1"/>
          </p:cNvSpPr>
          <p:nvPr/>
        </p:nvSpPr>
        <p:spPr bwMode="auto">
          <a:xfrm>
            <a:off x="3200400" y="5715000"/>
            <a:ext cx="685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4598" name="Line 21"/>
          <p:cNvSpPr>
            <a:spLocks noChangeShapeType="1"/>
          </p:cNvSpPr>
          <p:nvPr/>
        </p:nvSpPr>
        <p:spPr bwMode="auto">
          <a:xfrm>
            <a:off x="3200400" y="6477000"/>
            <a:ext cx="6858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4599" name="Line 22"/>
          <p:cNvSpPr>
            <a:spLocks noChangeShapeType="1"/>
          </p:cNvSpPr>
          <p:nvPr/>
        </p:nvSpPr>
        <p:spPr bwMode="auto">
          <a:xfrm>
            <a:off x="1143000" y="3276600"/>
            <a:ext cx="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4600" name="Line 23"/>
          <p:cNvSpPr>
            <a:spLocks noChangeShapeType="1"/>
          </p:cNvSpPr>
          <p:nvPr/>
        </p:nvSpPr>
        <p:spPr bwMode="auto">
          <a:xfrm>
            <a:off x="7772400" y="3276600"/>
            <a:ext cx="0" cy="838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4601" name="Text Box 24"/>
          <p:cNvSpPr txBox="1">
            <a:spLocks noChangeArrowheads="1"/>
          </p:cNvSpPr>
          <p:nvPr/>
        </p:nvSpPr>
        <p:spPr bwMode="auto">
          <a:xfrm>
            <a:off x="3352800" y="4038600"/>
            <a:ext cx="2362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n-US" altLang="es-ES_tradnl">
                <a:solidFill>
                  <a:srgbClr val="FFFFFF"/>
                </a:solidFill>
                <a:latin typeface="Arial" charset="0"/>
              </a:rPr>
              <a:t>Asignación aleatoria</a:t>
            </a:r>
            <a:endParaRPr lang="es-ES" altLang="es-ES_tradnl">
              <a:solidFill>
                <a:srgbClr val="FFFFFF"/>
              </a:solidFill>
              <a:latin typeface="Arial" charset="0"/>
            </a:endParaRPr>
          </a:p>
        </p:txBody>
      </p:sp>
      <p:sp>
        <p:nvSpPr>
          <p:cNvPr id="24602" name="Line 25"/>
          <p:cNvSpPr>
            <a:spLocks noChangeShapeType="1"/>
          </p:cNvSpPr>
          <p:nvPr/>
        </p:nvSpPr>
        <p:spPr bwMode="auto">
          <a:xfrm flipH="1">
            <a:off x="4419600" y="4343400"/>
            <a:ext cx="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algn="ctr" fontAlgn="base">
              <a:spcBef>
                <a:spcPct val="0"/>
              </a:spcBef>
              <a:spcAft>
                <a:spcPct val="0"/>
              </a:spcAft>
            </a:pPr>
            <a:endParaRPr lang="es-ES_tradnl">
              <a:solidFill>
                <a:srgbClr val="FFFFFF"/>
              </a:solidFill>
            </a:endParaRPr>
          </a:p>
        </p:txBody>
      </p:sp>
      <p:sp>
        <p:nvSpPr>
          <p:cNvPr id="24603" name="AutoShape 26"/>
          <p:cNvSpPr>
            <a:spLocks/>
          </p:cNvSpPr>
          <p:nvPr/>
        </p:nvSpPr>
        <p:spPr bwMode="auto">
          <a:xfrm>
            <a:off x="4953000" y="4800600"/>
            <a:ext cx="914400" cy="1676400"/>
          </a:xfrm>
          <a:prstGeom prst="rightBrace">
            <a:avLst>
              <a:gd name="adj1" fmla="val 15278"/>
              <a:gd name="adj2" fmla="val 52273"/>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0"/>
              </a:spcBef>
              <a:spcAft>
                <a:spcPct val="0"/>
              </a:spcAft>
            </a:pPr>
            <a:endParaRPr lang="es-ES_tradnl" altLang="es-ES_tradnl">
              <a:solidFill>
                <a:srgbClr val="FFFFFF"/>
              </a:solidFill>
            </a:endParaRPr>
          </a:p>
        </p:txBody>
      </p:sp>
      <p:sp>
        <p:nvSpPr>
          <p:cNvPr id="24604" name="Text Box 27"/>
          <p:cNvSpPr txBox="1">
            <a:spLocks noChangeArrowheads="1"/>
          </p:cNvSpPr>
          <p:nvPr/>
        </p:nvSpPr>
        <p:spPr bwMode="auto">
          <a:xfrm>
            <a:off x="5943600" y="5486400"/>
            <a:ext cx="1295400" cy="3143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Tahoma" charset="0"/>
                <a:cs typeface="Arial" charset="0"/>
              </a:defRPr>
            </a:lvl1pPr>
            <a:lvl2pPr marL="742950" indent="-285750" eaLnBrk="0" hangingPunct="0">
              <a:defRPr>
                <a:solidFill>
                  <a:schemeClr val="tx1"/>
                </a:solidFill>
                <a:latin typeface="Tahoma" charset="0"/>
                <a:cs typeface="Arial" charset="0"/>
              </a:defRPr>
            </a:lvl2pPr>
            <a:lvl3pPr marL="1143000" indent="-228600" eaLnBrk="0" hangingPunct="0">
              <a:defRPr>
                <a:solidFill>
                  <a:schemeClr val="tx1"/>
                </a:solidFill>
                <a:latin typeface="Tahoma" charset="0"/>
                <a:cs typeface="Arial" charset="0"/>
              </a:defRPr>
            </a:lvl3pPr>
            <a:lvl4pPr marL="1600200" indent="-228600" eaLnBrk="0" hangingPunct="0">
              <a:defRPr>
                <a:solidFill>
                  <a:schemeClr val="tx1"/>
                </a:solidFill>
                <a:latin typeface="Tahoma" charset="0"/>
                <a:cs typeface="Arial" charset="0"/>
              </a:defRPr>
            </a:lvl4pPr>
            <a:lvl5pPr marL="2057400" indent="-228600" eaLnBrk="0" hangingPunct="0">
              <a:defRPr>
                <a:solidFill>
                  <a:schemeClr val="tx1"/>
                </a:solidFill>
                <a:latin typeface="Tahoma" charset="0"/>
                <a:cs typeface="Arial" charset="0"/>
              </a:defRPr>
            </a:lvl5pPr>
            <a:lvl6pPr marL="2514600" indent="-228600" algn="ctr" eaLnBrk="0" fontAlgn="base" hangingPunct="0">
              <a:spcBef>
                <a:spcPct val="0"/>
              </a:spcBef>
              <a:spcAft>
                <a:spcPct val="0"/>
              </a:spcAft>
              <a:defRPr>
                <a:solidFill>
                  <a:schemeClr val="tx1"/>
                </a:solidFill>
                <a:latin typeface="Tahoma" charset="0"/>
                <a:cs typeface="Arial" charset="0"/>
              </a:defRPr>
            </a:lvl6pPr>
            <a:lvl7pPr marL="2971800" indent="-228600" algn="ctr" eaLnBrk="0" fontAlgn="base" hangingPunct="0">
              <a:spcBef>
                <a:spcPct val="0"/>
              </a:spcBef>
              <a:spcAft>
                <a:spcPct val="0"/>
              </a:spcAft>
              <a:defRPr>
                <a:solidFill>
                  <a:schemeClr val="tx1"/>
                </a:solidFill>
                <a:latin typeface="Tahoma" charset="0"/>
                <a:cs typeface="Arial" charset="0"/>
              </a:defRPr>
            </a:lvl7pPr>
            <a:lvl8pPr marL="3429000" indent="-228600" algn="ctr" eaLnBrk="0" fontAlgn="base" hangingPunct="0">
              <a:spcBef>
                <a:spcPct val="0"/>
              </a:spcBef>
              <a:spcAft>
                <a:spcPct val="0"/>
              </a:spcAft>
              <a:defRPr>
                <a:solidFill>
                  <a:schemeClr val="tx1"/>
                </a:solidFill>
                <a:latin typeface="Tahoma" charset="0"/>
                <a:cs typeface="Arial" charset="0"/>
              </a:defRPr>
            </a:lvl8pPr>
            <a:lvl9pPr marL="3886200" indent="-228600" algn="ctr" eaLnBrk="0" fontAlgn="base" hangingPunct="0">
              <a:spcBef>
                <a:spcPct val="0"/>
              </a:spcBef>
              <a:spcAft>
                <a:spcPct val="0"/>
              </a:spcAft>
              <a:defRPr>
                <a:solidFill>
                  <a:schemeClr val="tx1"/>
                </a:solidFill>
                <a:latin typeface="Tahoma" charset="0"/>
                <a:cs typeface="Arial" charset="0"/>
              </a:defRPr>
            </a:lvl9pPr>
          </a:lstStyle>
          <a:p>
            <a:pPr eaLnBrk="1" fontAlgn="base" hangingPunct="1">
              <a:spcBef>
                <a:spcPct val="50000"/>
              </a:spcBef>
              <a:spcAft>
                <a:spcPct val="0"/>
              </a:spcAft>
            </a:pPr>
            <a:r>
              <a:rPr lang="en-US" altLang="es-ES_tradnl" sz="1400">
                <a:solidFill>
                  <a:srgbClr val="FFFFFF"/>
                </a:solidFill>
                <a:latin typeface="Arial" charset="0"/>
              </a:rPr>
              <a:t>Tratamientos</a:t>
            </a:r>
            <a:endParaRPr lang="es-ES" altLang="es-ES_tradnl">
              <a:solidFill>
                <a:srgbClr val="FFFFFF"/>
              </a:solidFill>
              <a:latin typeface="Arial" charset="0"/>
            </a:endParaRPr>
          </a:p>
        </p:txBody>
      </p:sp>
    </p:spTree>
    <p:extLst>
      <p:ext uri="{BB962C8B-B14F-4D97-AF65-F5344CB8AC3E}">
        <p14:creationId xmlns:p14="http://schemas.microsoft.com/office/powerpoint/2010/main" val="19451831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Título"/>
          <p:cNvSpPr>
            <a:spLocks noGrp="1"/>
          </p:cNvSpPr>
          <p:nvPr>
            <p:ph type="title"/>
          </p:nvPr>
        </p:nvSpPr>
        <p:spPr/>
        <p:txBody>
          <a:bodyPr/>
          <a:lstStyle/>
          <a:p>
            <a:pPr algn="ctr">
              <a:defRPr/>
            </a:pPr>
            <a:r>
              <a:rPr lang="es-ES" sz="4000" b="1" dirty="0" smtClean="0"/>
              <a:t>ENFOQUE DE LA INVESTIGACION</a:t>
            </a:r>
          </a:p>
        </p:txBody>
      </p:sp>
      <p:sp>
        <p:nvSpPr>
          <p:cNvPr id="5123" name="2 Marcador de contenido"/>
          <p:cNvSpPr>
            <a:spLocks noGrp="1"/>
          </p:cNvSpPr>
          <p:nvPr>
            <p:ph idx="1"/>
          </p:nvPr>
        </p:nvSpPr>
        <p:spPr/>
        <p:txBody>
          <a:bodyPr/>
          <a:lstStyle/>
          <a:p>
            <a:pPr>
              <a:buFontTx/>
              <a:buNone/>
              <a:defRPr/>
            </a:pPr>
            <a:endParaRPr lang="es-ES" smtClean="0"/>
          </a:p>
          <a:p>
            <a:pPr>
              <a:defRPr/>
            </a:pPr>
            <a:r>
              <a:rPr lang="es-ES" smtClean="0"/>
              <a:t>Enfoque cuantitativo (Positivismo).</a:t>
            </a:r>
          </a:p>
          <a:p>
            <a:pPr>
              <a:buFontTx/>
              <a:buNone/>
              <a:defRPr/>
            </a:pPr>
            <a:endParaRPr lang="es-ES" smtClean="0"/>
          </a:p>
          <a:p>
            <a:pPr>
              <a:defRPr/>
            </a:pPr>
            <a:r>
              <a:rPr lang="es-ES" smtClean="0"/>
              <a:t>Enfoque cualitativo (Constructivismo).</a:t>
            </a:r>
          </a:p>
          <a:p>
            <a:pPr>
              <a:buFontTx/>
              <a:buNone/>
              <a:defRPr/>
            </a:pPr>
            <a:endParaRPr lang="es-ES" smtClean="0"/>
          </a:p>
          <a:p>
            <a:pPr>
              <a:defRPr/>
            </a:pPr>
            <a:r>
              <a:rPr lang="es-ES" smtClean="0"/>
              <a:t>Enfoque mixto</a:t>
            </a:r>
          </a:p>
        </p:txBody>
      </p:sp>
      <p:sp>
        <p:nvSpPr>
          <p:cNvPr id="4" name="Rectangle 5"/>
          <p:cNvSpPr>
            <a:spLocks noGrp="1" noChangeArrowheads="1"/>
          </p:cNvSpPr>
          <p:nvPr>
            <p:ph type="ftr" sz="quarter" idx="11"/>
          </p:nvPr>
        </p:nvSpPr>
        <p:spPr>
          <a:xfrm>
            <a:off x="3124200" y="6553200"/>
            <a:ext cx="2895600" cy="304800"/>
          </a:xfrm>
        </p:spPr>
        <p:txBody>
          <a:bodyPr/>
          <a:lstStyle/>
          <a:p>
            <a:pPr>
              <a:defRPr/>
            </a:pPr>
            <a:r>
              <a:rPr lang="es-ES" dirty="0">
                <a:solidFill>
                  <a:srgbClr val="FFFFFF"/>
                </a:solidFill>
              </a:rPr>
              <a:t>Dr. Alberto Cáceres </a:t>
            </a:r>
            <a:r>
              <a:rPr lang="es-ES" dirty="0" err="1">
                <a:solidFill>
                  <a:srgbClr val="FFFFFF"/>
                </a:solidFill>
              </a:rPr>
              <a:t>Huambo</a:t>
            </a:r>
            <a:endParaRPr lang="es-ES" dirty="0">
              <a:solidFill>
                <a:srgbClr val="FFFFFF"/>
              </a:solidFill>
            </a:endParaRPr>
          </a:p>
        </p:txBody>
      </p:sp>
    </p:spTree>
    <p:extLst>
      <p:ext uri="{BB962C8B-B14F-4D97-AF65-F5344CB8AC3E}">
        <p14:creationId xmlns:p14="http://schemas.microsoft.com/office/powerpoint/2010/main" val="3009595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Título"/>
          <p:cNvSpPr>
            <a:spLocks noGrp="1"/>
          </p:cNvSpPr>
          <p:nvPr>
            <p:ph type="title"/>
          </p:nvPr>
        </p:nvSpPr>
        <p:spPr/>
        <p:txBody>
          <a:bodyPr/>
          <a:lstStyle/>
          <a:p>
            <a:pPr>
              <a:defRPr/>
            </a:pPr>
            <a:r>
              <a:rPr lang="es-ES" sz="3600" smtClean="0"/>
              <a:t>Enfoque cuantitativo (características)</a:t>
            </a:r>
          </a:p>
        </p:txBody>
      </p:sp>
      <p:sp>
        <p:nvSpPr>
          <p:cNvPr id="6147" name="2 Marcador de contenido"/>
          <p:cNvSpPr>
            <a:spLocks noGrp="1"/>
          </p:cNvSpPr>
          <p:nvPr>
            <p:ph idx="1"/>
          </p:nvPr>
        </p:nvSpPr>
        <p:spPr>
          <a:xfrm>
            <a:off x="685800" y="1752600"/>
            <a:ext cx="7772400" cy="4114800"/>
          </a:xfrm>
        </p:spPr>
        <p:txBody>
          <a:bodyPr/>
          <a:lstStyle/>
          <a:p>
            <a:pPr algn="just">
              <a:buClrTx/>
              <a:defRPr/>
            </a:pPr>
            <a:r>
              <a:rPr lang="es-ES" sz="2000" dirty="0" smtClean="0"/>
              <a:t>Recolectar datos en la forma de puntuaciones (que se origina en las matemáticas). Es decir, los atributos de fenómenos, objetos, animales, personas, organizaciones y colectividades mayores son medidos y ubicados numéricamente.</a:t>
            </a:r>
          </a:p>
          <a:p>
            <a:pPr algn="just">
              <a:buClrTx/>
              <a:defRPr/>
            </a:pPr>
            <a:endParaRPr lang="es-ES" sz="2000" dirty="0" smtClean="0"/>
          </a:p>
          <a:p>
            <a:pPr algn="just">
              <a:buClrTx/>
              <a:defRPr/>
            </a:pPr>
            <a:r>
              <a:rPr lang="es-ES" sz="2000" dirty="0" smtClean="0"/>
              <a:t>Analizar tales datos numéricos en términos de su variación.</a:t>
            </a:r>
          </a:p>
          <a:p>
            <a:pPr algn="just">
              <a:buClrTx/>
              <a:defRPr/>
            </a:pPr>
            <a:endParaRPr lang="es-ES" sz="2000" dirty="0" smtClean="0"/>
          </a:p>
          <a:p>
            <a:pPr algn="just">
              <a:buClrTx/>
              <a:defRPr/>
            </a:pPr>
            <a:r>
              <a:rPr lang="es-ES" sz="2000" dirty="0" smtClean="0"/>
              <a:t>La esencia del análisis implica comparar grupos o relacionar factores sobre tales atributos mediante técnicas estadísticas (en el caso de las ciencias del comportamiento, mediante experimentos y estudios causales o </a:t>
            </a:r>
            <a:r>
              <a:rPr lang="es-ES" sz="2000" dirty="0" err="1" smtClean="0"/>
              <a:t>correlacionales</a:t>
            </a:r>
            <a:r>
              <a:rPr lang="es-ES" sz="2000" dirty="0" smtClean="0"/>
              <a:t>).</a:t>
            </a:r>
          </a:p>
        </p:txBody>
      </p:sp>
      <p:sp>
        <p:nvSpPr>
          <p:cNvPr id="4" name="Rectangle 5"/>
          <p:cNvSpPr>
            <a:spLocks noGrp="1" noChangeArrowheads="1"/>
          </p:cNvSpPr>
          <p:nvPr>
            <p:ph type="ftr" sz="quarter" idx="11"/>
          </p:nvPr>
        </p:nvSpPr>
        <p:spPr>
          <a:xfrm>
            <a:off x="3124200" y="6553200"/>
            <a:ext cx="2895600" cy="304800"/>
          </a:xfrm>
        </p:spPr>
        <p:txBody>
          <a:bodyPr/>
          <a:lstStyle/>
          <a:p>
            <a:pPr>
              <a:defRPr/>
            </a:pPr>
            <a:r>
              <a:rPr lang="es-ES" dirty="0">
                <a:solidFill>
                  <a:srgbClr val="FFFFFF"/>
                </a:solidFill>
              </a:rPr>
              <a:t>Dr. Alberto Cáceres </a:t>
            </a:r>
            <a:r>
              <a:rPr lang="es-ES" dirty="0" err="1">
                <a:solidFill>
                  <a:srgbClr val="FFFFFF"/>
                </a:solidFill>
              </a:rPr>
              <a:t>Huambo</a:t>
            </a:r>
            <a:endParaRPr lang="es-ES" dirty="0">
              <a:solidFill>
                <a:srgbClr val="FFFFFF"/>
              </a:solidFill>
            </a:endParaRPr>
          </a:p>
        </p:txBody>
      </p:sp>
    </p:spTree>
    <p:extLst>
      <p:ext uri="{BB962C8B-B14F-4D97-AF65-F5344CB8AC3E}">
        <p14:creationId xmlns:p14="http://schemas.microsoft.com/office/powerpoint/2010/main" val="8703328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Título"/>
          <p:cNvSpPr>
            <a:spLocks noGrp="1"/>
          </p:cNvSpPr>
          <p:nvPr>
            <p:ph type="title"/>
          </p:nvPr>
        </p:nvSpPr>
        <p:spPr/>
        <p:txBody>
          <a:bodyPr/>
          <a:lstStyle/>
          <a:p>
            <a:pPr>
              <a:defRPr/>
            </a:pPr>
            <a:r>
              <a:rPr lang="es-ES" sz="3600" smtClean="0"/>
              <a:t>Enfoque cualitativo (características)</a:t>
            </a:r>
          </a:p>
        </p:txBody>
      </p:sp>
      <p:sp>
        <p:nvSpPr>
          <p:cNvPr id="8195" name="2 Marcador de contenido"/>
          <p:cNvSpPr>
            <a:spLocks noGrp="1"/>
          </p:cNvSpPr>
          <p:nvPr>
            <p:ph idx="1"/>
          </p:nvPr>
        </p:nvSpPr>
        <p:spPr>
          <a:xfrm>
            <a:off x="685800" y="1524000"/>
            <a:ext cx="7772400" cy="4876800"/>
          </a:xfrm>
        </p:spPr>
        <p:txBody>
          <a:bodyPr/>
          <a:lstStyle/>
          <a:p>
            <a:pPr algn="just">
              <a:buFontTx/>
              <a:buNone/>
              <a:defRPr/>
            </a:pPr>
            <a:r>
              <a:rPr lang="es-ES" sz="2000" dirty="0" smtClean="0"/>
              <a:t>• El reconocimiento de que el investigador necesita encuadrar en los estudios los puntos de vista de los participantes.</a:t>
            </a:r>
          </a:p>
          <a:p>
            <a:pPr algn="just">
              <a:buFontTx/>
              <a:buNone/>
              <a:defRPr/>
            </a:pPr>
            <a:endParaRPr lang="es-ES" sz="2000" dirty="0" smtClean="0"/>
          </a:p>
          <a:p>
            <a:pPr algn="just">
              <a:buFontTx/>
              <a:buNone/>
              <a:defRPr/>
            </a:pPr>
            <a:r>
              <a:rPr lang="es-ES" sz="2000" dirty="0" smtClean="0"/>
              <a:t>• La necesidad de inquirir cuestiones abiertas.</a:t>
            </a:r>
          </a:p>
          <a:p>
            <a:pPr algn="just">
              <a:buFontTx/>
              <a:buNone/>
              <a:defRPr/>
            </a:pPr>
            <a:endParaRPr lang="es-ES" sz="2000" dirty="0" smtClean="0"/>
          </a:p>
          <a:p>
            <a:pPr algn="just">
              <a:buFontTx/>
              <a:buNone/>
              <a:defRPr/>
            </a:pPr>
            <a:r>
              <a:rPr lang="es-ES" sz="2000" dirty="0" smtClean="0"/>
              <a:t>• Dado que el contexto cultural es fundamental, los datos deben recolectarse en los lugares donde las personas realizan sus actividades cotidianas.</a:t>
            </a:r>
          </a:p>
          <a:p>
            <a:pPr algn="just">
              <a:buFontTx/>
              <a:buNone/>
              <a:defRPr/>
            </a:pPr>
            <a:endParaRPr lang="es-ES" sz="2000" dirty="0" smtClean="0"/>
          </a:p>
          <a:p>
            <a:pPr algn="just">
              <a:buFontTx/>
              <a:buNone/>
              <a:defRPr/>
            </a:pPr>
            <a:r>
              <a:rPr lang="es-ES" sz="2000" dirty="0" smtClean="0"/>
              <a:t>• La investigación debe ser útil para mejorar la forma en que viven los individuos.</a:t>
            </a:r>
          </a:p>
          <a:p>
            <a:pPr algn="just">
              <a:buFontTx/>
              <a:buNone/>
              <a:defRPr/>
            </a:pPr>
            <a:endParaRPr lang="es-ES" sz="2000" dirty="0" smtClean="0"/>
          </a:p>
          <a:p>
            <a:pPr algn="just">
              <a:buFontTx/>
              <a:buNone/>
              <a:defRPr/>
            </a:pPr>
            <a:r>
              <a:rPr lang="es-ES" sz="2000" dirty="0" smtClean="0"/>
              <a:t>• Más que variables “exactas” lo que se estudia son conceptos, cuya esencia no solamente se captura a través de mediciones.</a:t>
            </a:r>
          </a:p>
        </p:txBody>
      </p:sp>
      <p:sp>
        <p:nvSpPr>
          <p:cNvPr id="4" name="Rectangle 5"/>
          <p:cNvSpPr>
            <a:spLocks noGrp="1" noChangeArrowheads="1"/>
          </p:cNvSpPr>
          <p:nvPr>
            <p:ph type="ftr" sz="quarter" idx="11"/>
          </p:nvPr>
        </p:nvSpPr>
        <p:spPr>
          <a:xfrm>
            <a:off x="3124200" y="6553200"/>
            <a:ext cx="2895600" cy="304800"/>
          </a:xfrm>
        </p:spPr>
        <p:txBody>
          <a:bodyPr/>
          <a:lstStyle/>
          <a:p>
            <a:pPr>
              <a:defRPr/>
            </a:pPr>
            <a:r>
              <a:rPr lang="es-ES" dirty="0">
                <a:solidFill>
                  <a:srgbClr val="FFFFFF"/>
                </a:solidFill>
              </a:rPr>
              <a:t>Dr. Alberto Cáceres </a:t>
            </a:r>
            <a:r>
              <a:rPr lang="es-ES" dirty="0" err="1">
                <a:solidFill>
                  <a:srgbClr val="FFFFFF"/>
                </a:solidFill>
              </a:rPr>
              <a:t>Huambo</a:t>
            </a:r>
            <a:endParaRPr lang="es-ES" dirty="0">
              <a:solidFill>
                <a:srgbClr val="FFFFFF"/>
              </a:solidFill>
            </a:endParaRPr>
          </a:p>
        </p:txBody>
      </p:sp>
    </p:spTree>
    <p:extLst>
      <p:ext uri="{BB962C8B-B14F-4D97-AF65-F5344CB8AC3E}">
        <p14:creationId xmlns:p14="http://schemas.microsoft.com/office/powerpoint/2010/main" val="37217575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2"/>
          <p:cNvSpPr txBox="1">
            <a:spLocks noChangeArrowheads="1"/>
          </p:cNvSpPr>
          <p:nvPr/>
        </p:nvSpPr>
        <p:spPr bwMode="auto">
          <a:xfrm>
            <a:off x="209550" y="152400"/>
            <a:ext cx="8815388" cy="717550"/>
          </a:xfrm>
          <a:prstGeom prst="rect">
            <a:avLst/>
          </a:prstGeom>
          <a:gradFill rotWithShape="1">
            <a:gsLst>
              <a:gs pos="0">
                <a:srgbClr val="00FFFF"/>
              </a:gs>
              <a:gs pos="50000">
                <a:srgbClr val="FFFF00"/>
              </a:gs>
              <a:gs pos="100000">
                <a:srgbClr val="00FFFF"/>
              </a:gs>
            </a:gsLst>
            <a:lin ang="5400000" scaled="1"/>
          </a:gradFill>
          <a:ln w="76200" cmpd="tri">
            <a:solidFill>
              <a:schemeClr val="accent2"/>
            </a:solidFill>
            <a:miter lim="800000"/>
            <a:headEnd/>
            <a:tailEnd/>
          </a:ln>
          <a:effectLst>
            <a:outerShdw dist="107763" dir="13500000" algn="ctr" rotWithShape="0">
              <a:schemeClr val="bg2">
                <a:alpha val="50000"/>
              </a:schemeClr>
            </a:outerShdw>
          </a:effectLst>
        </p:spPr>
        <p:txBody>
          <a:bodyPr lIns="91434" tIns="45717" rIns="91434" bIns="45717">
            <a:spAutoFit/>
          </a:bodyPr>
          <a:lstStyle/>
          <a:p>
            <a:pPr marL="457200" indent="-457200">
              <a:defRPr/>
            </a:pPr>
            <a:r>
              <a:rPr lang="es-MX" b="1" u="sng" dirty="0">
                <a:solidFill>
                  <a:schemeClr val="accent2"/>
                </a:solidFill>
                <a:effectLst>
                  <a:outerShdw blurRad="38100" dist="38100" dir="2700000" algn="tl">
                    <a:srgbClr val="000000"/>
                  </a:outerShdw>
                </a:effectLst>
                <a:cs typeface="Arial" charset="0"/>
              </a:rPr>
              <a:t>COMPARACION ENTRE LAS CARACTERISTICAS DE LA INVESTIGACIÓN CUALITATIVA Y LA  INVESTIGACION CUANTITATIVA</a:t>
            </a:r>
            <a:endParaRPr lang="es-ES_tradnl" b="1" dirty="0">
              <a:solidFill>
                <a:schemeClr val="accent2"/>
              </a:solidFill>
              <a:cs typeface="Arial" charset="0"/>
            </a:endParaRPr>
          </a:p>
        </p:txBody>
      </p:sp>
      <p:sp>
        <p:nvSpPr>
          <p:cNvPr id="16387" name="Rectangle 3"/>
          <p:cNvSpPr>
            <a:spLocks noChangeArrowheads="1"/>
          </p:cNvSpPr>
          <p:nvPr/>
        </p:nvSpPr>
        <p:spPr bwMode="auto">
          <a:xfrm>
            <a:off x="0" y="67818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a:spcBef>
                <a:spcPct val="20000"/>
              </a:spcBef>
              <a:buClr>
                <a:schemeClr val="hlink"/>
              </a:buClr>
              <a:buSzPct val="120000"/>
              <a:buChar char="•"/>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endParaRPr lang="en-US" sz="1800"/>
          </a:p>
        </p:txBody>
      </p:sp>
      <p:graphicFrame>
        <p:nvGraphicFramePr>
          <p:cNvPr id="75872" name="Group 96"/>
          <p:cNvGraphicFramePr>
            <a:graphicFrameLocks noGrp="1"/>
          </p:cNvGraphicFramePr>
          <p:nvPr>
            <p:ph/>
          </p:nvPr>
        </p:nvGraphicFramePr>
        <p:xfrm>
          <a:off x="0" y="1219200"/>
          <a:ext cx="8896350" cy="5480268"/>
        </p:xfrm>
        <a:graphic>
          <a:graphicData uri="http://schemas.openxmlformats.org/drawingml/2006/table">
            <a:tbl>
              <a:tblPr/>
              <a:tblGrid>
                <a:gridCol w="4473575"/>
                <a:gridCol w="4422775"/>
              </a:tblGrid>
              <a:tr h="51813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sng" strike="noStrike" cap="none" normalizeH="0" baseline="0" dirty="0" err="1" smtClean="0">
                          <a:ln>
                            <a:noFill/>
                          </a:ln>
                          <a:solidFill>
                            <a:schemeClr val="tx1"/>
                          </a:solidFill>
                          <a:effectLst>
                            <a:outerShdw blurRad="38100" dist="38100" dir="2700000" algn="tl">
                              <a:srgbClr val="FFFFFF"/>
                            </a:outerShdw>
                          </a:effectLst>
                          <a:latin typeface="Times New Roman" pitchFamily="18" charset="0"/>
                        </a:rPr>
                        <a:t>Conceptos</a:t>
                      </a:r>
                      <a:r>
                        <a:rPr kumimoji="0" lang="en-US" sz="2800" b="1" i="0" u="sng" strike="noStrike" cap="none" normalizeH="0" baseline="0" dirty="0" smtClean="0">
                          <a:ln>
                            <a:noFill/>
                          </a:ln>
                          <a:solidFill>
                            <a:schemeClr val="tx1"/>
                          </a:solidFill>
                          <a:effectLst>
                            <a:outerShdw blurRad="38100" dist="38100" dir="2700000" algn="tl">
                              <a:srgbClr val="FFFFFF"/>
                            </a:outerShdw>
                          </a:effectLst>
                          <a:latin typeface="Times New Roman" pitchFamily="18" charset="0"/>
                        </a:rPr>
                        <a:t> </a:t>
                      </a:r>
                      <a:r>
                        <a:rPr kumimoji="0" lang="en-US" sz="2800" b="1" i="0" u="sng" strike="noStrike" cap="none" normalizeH="0" baseline="0" dirty="0" err="1" smtClean="0">
                          <a:ln>
                            <a:noFill/>
                          </a:ln>
                          <a:solidFill>
                            <a:schemeClr val="tx1"/>
                          </a:solidFill>
                          <a:effectLst>
                            <a:outerShdw blurRad="38100" dist="38100" dir="2700000" algn="tl">
                              <a:srgbClr val="FFFFFF"/>
                            </a:outerShdw>
                          </a:effectLst>
                          <a:latin typeface="Times New Roman" pitchFamily="18" charset="0"/>
                        </a:rPr>
                        <a:t>Basicos</a:t>
                      </a:r>
                      <a:r>
                        <a:rPr kumimoji="0" lang="en-US" sz="2800" b="0" i="0" u="none" strike="noStrike" cap="none" normalizeH="0" baseline="0" dirty="0" smtClean="0">
                          <a:ln>
                            <a:noFill/>
                          </a:ln>
                          <a:solidFill>
                            <a:schemeClr val="tx1"/>
                          </a:solidFill>
                          <a:effectLst/>
                          <a:latin typeface="Times New Roman" pitchFamily="18" charset="0"/>
                        </a:rPr>
                        <a:t> </a:t>
                      </a:r>
                    </a:p>
                  </a:txBody>
                  <a:tcPr marT="45714" marB="45714" horzOverflow="overflow">
                    <a:lnL w="28575" cap="flat" cmpd="sng" algn="ctr">
                      <a:solidFill>
                        <a:schemeClr val="accent2"/>
                      </a:solidFill>
                      <a:prstDash val="solid"/>
                      <a:round/>
                      <a:headEnd type="none" w="sm" len="sm"/>
                      <a:tailEnd type="none" w="sm" len="sm"/>
                    </a:lnL>
                    <a:lnR w="28575" cap="flat" cmpd="sng" algn="ctr">
                      <a:solidFill>
                        <a:schemeClr val="accent2"/>
                      </a:solidFill>
                      <a:prstDash val="solid"/>
                      <a:round/>
                      <a:headEnd type="none" w="sm" len="sm"/>
                      <a:tailEnd type="none" w="sm" len="sm"/>
                    </a:lnR>
                    <a:lnT w="28575" cap="flat" cmpd="sng" algn="ctr">
                      <a:solidFill>
                        <a:schemeClr val="accent2"/>
                      </a:solidFill>
                      <a:prstDash val="solid"/>
                      <a:round/>
                      <a:headEnd type="none" w="sm" len="sm"/>
                      <a:tailEnd type="none" w="sm" len="sm"/>
                    </a:lnT>
                    <a:lnB w="28575" cap="flat" cmpd="sng" algn="ctr">
                      <a:solidFill>
                        <a:schemeClr val="accent2"/>
                      </a:solidFill>
                      <a:prstDash val="solid"/>
                      <a:round/>
                      <a:headEnd type="none" w="sm" len="sm"/>
                      <a:tailEnd type="none" w="sm" len="sm"/>
                    </a:lnB>
                    <a:lnTlToBr>
                      <a:noFill/>
                    </a:lnTlToBr>
                    <a:lnBlToTr>
                      <a:noFill/>
                    </a:lnBlToTr>
                    <a:gradFill rotWithShape="0">
                      <a:gsLst>
                        <a:gs pos="0">
                          <a:srgbClr val="66FFFF"/>
                        </a:gs>
                        <a:gs pos="50000">
                          <a:srgbClr val="FFFF00"/>
                        </a:gs>
                        <a:gs pos="100000">
                          <a:srgbClr val="66FFFF"/>
                        </a:gs>
                      </a:gsLst>
                      <a:lin ang="5400000" scaled="1"/>
                    </a:gradFill>
                  </a:tcPr>
                </a:tc>
                <a:tc hMerge="1">
                  <a:txBody>
                    <a:bodyPr/>
                    <a:lstStyle/>
                    <a:p>
                      <a:endParaRPr lang="es-NI"/>
                    </a:p>
                  </a:txBody>
                  <a:tcPr/>
                </a:tc>
              </a:tr>
              <a:tr h="51813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sng" strike="noStrike" cap="none" normalizeH="0" baseline="0" dirty="0" smtClean="0">
                          <a:ln>
                            <a:noFill/>
                          </a:ln>
                          <a:solidFill>
                            <a:srgbClr val="FF0000"/>
                          </a:solidFill>
                          <a:effectLst>
                            <a:outerShdw blurRad="38100" dist="38100" dir="2700000" algn="tl">
                              <a:srgbClr val="000000"/>
                            </a:outerShdw>
                          </a:effectLst>
                          <a:latin typeface="Times New Roman" pitchFamily="18" charset="0"/>
                        </a:rPr>
                        <a:t>CUALITATIVA</a:t>
                      </a:r>
                    </a:p>
                  </a:txBody>
                  <a:tcPr marT="45714" marB="45714" horzOverflow="overflow">
                    <a:lnL w="28575" cap="flat" cmpd="sng" algn="ctr">
                      <a:solidFill>
                        <a:schemeClr val="accent2"/>
                      </a:solidFill>
                      <a:prstDash val="solid"/>
                      <a:round/>
                      <a:headEnd type="none" w="sm" len="sm"/>
                      <a:tailEnd type="none" w="sm" len="sm"/>
                    </a:lnL>
                    <a:lnR w="28575" cap="flat" cmpd="sng" algn="ctr">
                      <a:solidFill>
                        <a:schemeClr val="accent2"/>
                      </a:solidFill>
                      <a:prstDash val="solid"/>
                      <a:round/>
                      <a:headEnd type="none" w="sm" len="sm"/>
                      <a:tailEnd type="none" w="sm" len="sm"/>
                    </a:lnR>
                    <a:lnT w="28575" cap="flat" cmpd="sng" algn="ctr">
                      <a:solidFill>
                        <a:schemeClr val="accent2"/>
                      </a:solidFill>
                      <a:prstDash val="solid"/>
                      <a:round/>
                      <a:headEnd type="none" w="sm" len="sm"/>
                      <a:tailEnd type="none" w="sm" len="sm"/>
                    </a:lnT>
                    <a:lnB w="28575" cap="flat" cmpd="sng" algn="ctr">
                      <a:solidFill>
                        <a:schemeClr val="accent2"/>
                      </a:solidFill>
                      <a:prstDash val="solid"/>
                      <a:round/>
                      <a:headEnd type="none" w="sm" len="sm"/>
                      <a:tailEnd type="none" w="sm" len="sm"/>
                    </a:lnB>
                    <a:lnTlToBr>
                      <a:noFill/>
                    </a:lnTlToBr>
                    <a:lnBlToTr>
                      <a:noFill/>
                    </a:lnBlToTr>
                    <a:gradFill rotWithShape="0">
                      <a:gsLst>
                        <a:gs pos="0">
                          <a:srgbClr val="66FFFF"/>
                        </a:gs>
                        <a:gs pos="50000">
                          <a:srgbClr val="FFFF00"/>
                        </a:gs>
                        <a:gs pos="100000">
                          <a:srgbClr val="66FFFF"/>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sng" strike="noStrike" cap="none" normalizeH="0" baseline="0" smtClean="0">
                          <a:ln>
                            <a:noFill/>
                          </a:ln>
                          <a:solidFill>
                            <a:schemeClr val="accent2"/>
                          </a:solidFill>
                          <a:effectLst>
                            <a:outerShdw blurRad="38100" dist="38100" dir="2700000" algn="tl">
                              <a:srgbClr val="000000"/>
                            </a:outerShdw>
                          </a:effectLst>
                          <a:latin typeface="Times New Roman" pitchFamily="18" charset="0"/>
                        </a:rPr>
                        <a:t>CUANTITATIVA</a:t>
                      </a:r>
                    </a:p>
                  </a:txBody>
                  <a:tcPr marT="45714" marB="45714" horzOverflow="overflow">
                    <a:lnL w="28575" cap="flat" cmpd="sng" algn="ctr">
                      <a:solidFill>
                        <a:schemeClr val="accent2"/>
                      </a:solidFill>
                      <a:prstDash val="solid"/>
                      <a:round/>
                      <a:headEnd type="none" w="sm" len="sm"/>
                      <a:tailEnd type="none" w="sm" len="sm"/>
                    </a:lnL>
                    <a:lnR w="28575" cap="flat" cmpd="sng" algn="ctr">
                      <a:solidFill>
                        <a:schemeClr val="accent2"/>
                      </a:solidFill>
                      <a:prstDash val="solid"/>
                      <a:round/>
                      <a:headEnd type="none" w="sm" len="sm"/>
                      <a:tailEnd type="none" w="sm" len="sm"/>
                    </a:lnR>
                    <a:lnT w="28575" cap="flat" cmpd="sng" algn="ctr">
                      <a:solidFill>
                        <a:schemeClr val="accent2"/>
                      </a:solidFill>
                      <a:prstDash val="solid"/>
                      <a:round/>
                      <a:headEnd type="none" w="sm" len="sm"/>
                      <a:tailEnd type="none" w="sm" len="sm"/>
                    </a:lnT>
                    <a:lnB w="28575" cap="flat" cmpd="sng" algn="ctr">
                      <a:solidFill>
                        <a:schemeClr val="accent2"/>
                      </a:solidFill>
                      <a:prstDash val="solid"/>
                      <a:round/>
                      <a:headEnd type="none" w="sm" len="sm"/>
                      <a:tailEnd type="none" w="sm" len="sm"/>
                    </a:lnB>
                    <a:lnTlToBr>
                      <a:noFill/>
                    </a:lnTlToBr>
                    <a:lnBlToTr>
                      <a:noFill/>
                    </a:lnBlToTr>
                    <a:gradFill rotWithShape="0">
                      <a:gsLst>
                        <a:gs pos="0">
                          <a:srgbClr val="66FFFF"/>
                        </a:gs>
                        <a:gs pos="50000">
                          <a:srgbClr val="FFFF00"/>
                        </a:gs>
                        <a:gs pos="100000">
                          <a:srgbClr val="66FFFF"/>
                        </a:gs>
                      </a:gsLst>
                      <a:lin ang="5400000" scaled="1"/>
                    </a:gradFill>
                  </a:tcPr>
                </a:tc>
              </a:tr>
              <a:tr h="4443789">
                <a:tc>
                  <a:txBody>
                    <a:bodyPr/>
                    <a:lstStyle/>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sz="2800" b="0" i="0" u="none" strike="noStrike" cap="none" normalizeH="0" baseline="0" dirty="0" err="1" smtClean="0">
                          <a:ln>
                            <a:noFill/>
                          </a:ln>
                          <a:solidFill>
                            <a:srgbClr val="FF0000"/>
                          </a:solidFill>
                          <a:effectLst/>
                          <a:latin typeface="Times New Roman" pitchFamily="18" charset="0"/>
                        </a:rPr>
                        <a:t>Paradigma</a:t>
                      </a:r>
                      <a:r>
                        <a:rPr kumimoji="0" lang="en-US" sz="2800" b="0" i="0" u="none" strike="noStrike" cap="none" normalizeH="0" baseline="0" dirty="0" smtClean="0">
                          <a:ln>
                            <a:noFill/>
                          </a:ln>
                          <a:solidFill>
                            <a:srgbClr val="FF0000"/>
                          </a:solidFill>
                          <a:effectLst/>
                          <a:latin typeface="Times New Roman" pitchFamily="18" charset="0"/>
                        </a:rPr>
                        <a:t> </a:t>
                      </a:r>
                      <a:r>
                        <a:rPr kumimoji="0" lang="en-US" sz="2800" b="0" i="0" u="none" strike="noStrike" cap="none" normalizeH="0" baseline="0" dirty="0" err="1" smtClean="0">
                          <a:ln>
                            <a:noFill/>
                          </a:ln>
                          <a:solidFill>
                            <a:srgbClr val="FF0000"/>
                          </a:solidFill>
                          <a:effectLst/>
                          <a:latin typeface="Times New Roman" pitchFamily="18" charset="0"/>
                        </a:rPr>
                        <a:t>naturalista</a:t>
                      </a:r>
                      <a:endParaRPr kumimoji="0" lang="en-US" sz="2800" b="0" i="0" u="none" strike="noStrike" cap="none" normalizeH="0" baseline="0" dirty="0" smtClean="0">
                        <a:ln>
                          <a:noFill/>
                        </a:ln>
                        <a:solidFill>
                          <a:srgbClr val="FF0000"/>
                        </a:solidFill>
                        <a:effectLst/>
                        <a:latin typeface="Times New Roman" pitchFamily="18" charset="0"/>
                      </a:endParaRP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sz="2800" b="0" i="0" u="none" strike="noStrike" cap="none" normalizeH="0" baseline="0" dirty="0" err="1" smtClean="0">
                          <a:ln>
                            <a:noFill/>
                          </a:ln>
                          <a:solidFill>
                            <a:srgbClr val="FF0000"/>
                          </a:solidFill>
                          <a:effectLst/>
                          <a:latin typeface="Times New Roman" pitchFamily="18" charset="0"/>
                        </a:rPr>
                        <a:t>Induccion</a:t>
                      </a:r>
                      <a:r>
                        <a:rPr kumimoji="0" lang="en-US" sz="2800" b="0" i="0" u="none" strike="noStrike" cap="none" normalizeH="0" baseline="0" dirty="0" smtClean="0">
                          <a:ln>
                            <a:noFill/>
                          </a:ln>
                          <a:solidFill>
                            <a:srgbClr val="FF0000"/>
                          </a:solidFill>
                          <a:effectLst/>
                          <a:latin typeface="Times New Roman" pitchFamily="18" charset="0"/>
                        </a:rPr>
                        <a:t>, </a:t>
                      </a:r>
                      <a:r>
                        <a:rPr kumimoji="0" lang="en-US" sz="2800" b="0" i="0" u="none" strike="noStrike" cap="none" normalizeH="0" baseline="0" dirty="0" err="1" smtClean="0">
                          <a:ln>
                            <a:noFill/>
                          </a:ln>
                          <a:solidFill>
                            <a:srgbClr val="FF0000"/>
                          </a:solidFill>
                          <a:effectLst/>
                          <a:latin typeface="Times New Roman" pitchFamily="18" charset="0"/>
                        </a:rPr>
                        <a:t>buscando</a:t>
                      </a:r>
                      <a:r>
                        <a:rPr kumimoji="0" lang="en-US" sz="2800" b="0" i="0" u="none" strike="noStrike" cap="none" normalizeH="0" baseline="0" dirty="0" smtClean="0">
                          <a:ln>
                            <a:noFill/>
                          </a:ln>
                          <a:solidFill>
                            <a:srgbClr val="FF0000"/>
                          </a:solidFill>
                          <a:effectLst/>
                          <a:latin typeface="Times New Roman" pitchFamily="18" charset="0"/>
                        </a:rPr>
                        <a:t> </a:t>
                      </a:r>
                      <a:r>
                        <a:rPr kumimoji="0" lang="en-US" sz="2800" b="0" i="0" u="none" strike="noStrike" cap="none" normalizeH="0" baseline="0" dirty="0" err="1" smtClean="0">
                          <a:ln>
                            <a:noFill/>
                          </a:ln>
                          <a:solidFill>
                            <a:srgbClr val="FF0000"/>
                          </a:solidFill>
                          <a:effectLst/>
                          <a:latin typeface="Times New Roman" pitchFamily="18" charset="0"/>
                        </a:rPr>
                        <a:t>una</a:t>
                      </a:r>
                      <a:r>
                        <a:rPr kumimoji="0" lang="en-US" sz="2800" b="0" i="0" u="none" strike="noStrike" cap="none" normalizeH="0" baseline="0" dirty="0" smtClean="0">
                          <a:ln>
                            <a:noFill/>
                          </a:ln>
                          <a:solidFill>
                            <a:srgbClr val="FF0000"/>
                          </a:solidFill>
                          <a:effectLst/>
                          <a:latin typeface="Times New Roman" pitchFamily="18" charset="0"/>
                        </a:rPr>
                        <a:t> </a:t>
                      </a:r>
                      <a:r>
                        <a:rPr kumimoji="0" lang="en-US" sz="2800" b="0" i="0" u="none" strike="noStrike" cap="none" normalizeH="0" baseline="0" dirty="0" err="1" smtClean="0">
                          <a:ln>
                            <a:noFill/>
                          </a:ln>
                          <a:solidFill>
                            <a:srgbClr val="FF0000"/>
                          </a:solidFill>
                          <a:effectLst/>
                          <a:latin typeface="Times New Roman" pitchFamily="18" charset="0"/>
                        </a:rPr>
                        <a:t>nueva</a:t>
                      </a:r>
                      <a:r>
                        <a:rPr kumimoji="0" lang="en-US" sz="2800" b="0" i="0" u="none" strike="noStrike" cap="none" normalizeH="0" baseline="0" dirty="0" smtClean="0">
                          <a:ln>
                            <a:noFill/>
                          </a:ln>
                          <a:solidFill>
                            <a:srgbClr val="FF0000"/>
                          </a:solidFill>
                          <a:effectLst/>
                          <a:latin typeface="Times New Roman" pitchFamily="18" charset="0"/>
                        </a:rPr>
                        <a:t> </a:t>
                      </a:r>
                      <a:r>
                        <a:rPr kumimoji="0" lang="en-US" sz="2800" b="0" i="0" u="none" strike="noStrike" cap="none" normalizeH="0" baseline="0" dirty="0" err="1" smtClean="0">
                          <a:ln>
                            <a:noFill/>
                          </a:ln>
                          <a:solidFill>
                            <a:srgbClr val="FF0000"/>
                          </a:solidFill>
                          <a:effectLst/>
                          <a:latin typeface="Times New Roman" pitchFamily="18" charset="0"/>
                        </a:rPr>
                        <a:t>teoria</a:t>
                      </a:r>
                      <a:r>
                        <a:rPr kumimoji="0" lang="en-US" sz="2800" b="0" i="0" u="none" strike="noStrike" cap="none" normalizeH="0" baseline="0" dirty="0" smtClean="0">
                          <a:ln>
                            <a:noFill/>
                          </a:ln>
                          <a:solidFill>
                            <a:srgbClr val="FF0000"/>
                          </a:solidFill>
                          <a:effectLst/>
                          <a:latin typeface="Times New Roman" pitchFamily="18" charset="0"/>
                        </a:rPr>
                        <a:t> </a:t>
                      </a: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sz="2800" b="0" i="0" u="none" strike="noStrike" cap="none" normalizeH="0" baseline="0" dirty="0" err="1" smtClean="0">
                          <a:ln>
                            <a:noFill/>
                          </a:ln>
                          <a:solidFill>
                            <a:srgbClr val="FF0000"/>
                          </a:solidFill>
                          <a:effectLst/>
                          <a:latin typeface="Times New Roman" pitchFamily="18" charset="0"/>
                        </a:rPr>
                        <a:t>Causas</a:t>
                      </a:r>
                      <a:r>
                        <a:rPr kumimoji="0" lang="en-US" sz="2800" b="0" i="0" u="none" strike="noStrike" cap="none" normalizeH="0" baseline="0" dirty="0" smtClean="0">
                          <a:ln>
                            <a:noFill/>
                          </a:ln>
                          <a:solidFill>
                            <a:srgbClr val="FF0000"/>
                          </a:solidFill>
                          <a:effectLst/>
                          <a:latin typeface="Times New Roman" pitchFamily="18" charset="0"/>
                        </a:rPr>
                        <a:t> multiples </a:t>
                      </a: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sz="2800" b="0" i="0" u="none" strike="noStrike" cap="none" normalizeH="0" baseline="0" dirty="0" err="1" smtClean="0">
                          <a:ln>
                            <a:noFill/>
                          </a:ln>
                          <a:solidFill>
                            <a:srgbClr val="FF0000"/>
                          </a:solidFill>
                          <a:effectLst/>
                          <a:latin typeface="Times New Roman" pitchFamily="18" charset="0"/>
                        </a:rPr>
                        <a:t>Interactividad</a:t>
                      </a:r>
                      <a:r>
                        <a:rPr kumimoji="0" lang="en-US" sz="2800" b="0" i="0" u="none" strike="noStrike" cap="none" normalizeH="0" baseline="0" dirty="0" smtClean="0">
                          <a:ln>
                            <a:noFill/>
                          </a:ln>
                          <a:solidFill>
                            <a:srgbClr val="FF0000"/>
                          </a:solidFill>
                          <a:effectLst/>
                          <a:latin typeface="Times New Roman" pitchFamily="18" charset="0"/>
                        </a:rPr>
                        <a:t> </a:t>
                      </a: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sz="2800" b="0" i="0" u="none" strike="noStrike" cap="none" normalizeH="0" baseline="0" dirty="0" err="1" smtClean="0">
                          <a:ln>
                            <a:noFill/>
                          </a:ln>
                          <a:solidFill>
                            <a:srgbClr val="FF0000"/>
                          </a:solidFill>
                          <a:effectLst/>
                          <a:latin typeface="Times New Roman" pitchFamily="18" charset="0"/>
                        </a:rPr>
                        <a:t>Holistico</a:t>
                      </a:r>
                      <a:r>
                        <a:rPr kumimoji="0" lang="en-US" sz="2800" b="0" i="0" u="none" strike="noStrike" cap="none" normalizeH="0" baseline="0" dirty="0" smtClean="0">
                          <a:ln>
                            <a:noFill/>
                          </a:ln>
                          <a:solidFill>
                            <a:srgbClr val="FF0000"/>
                          </a:solidFill>
                          <a:effectLst/>
                          <a:latin typeface="Times New Roman" pitchFamily="18" charset="0"/>
                        </a:rPr>
                        <a:t> (</a:t>
                      </a:r>
                      <a:r>
                        <a:rPr kumimoji="0" lang="en-US" sz="2800" b="0" i="0" u="none" strike="noStrike" cap="none" normalizeH="0" baseline="0" dirty="0" err="1" smtClean="0">
                          <a:ln>
                            <a:noFill/>
                          </a:ln>
                          <a:solidFill>
                            <a:srgbClr val="FF0000"/>
                          </a:solidFill>
                          <a:effectLst/>
                          <a:latin typeface="Times New Roman" pitchFamily="18" charset="0"/>
                        </a:rPr>
                        <a:t>entero</a:t>
                      </a:r>
                      <a:r>
                        <a:rPr kumimoji="0" lang="en-US" sz="2800" b="0" i="0" u="none" strike="noStrike" cap="none" normalizeH="0" baseline="0" dirty="0" smtClean="0">
                          <a:ln>
                            <a:noFill/>
                          </a:ln>
                          <a:solidFill>
                            <a:srgbClr val="FF0000"/>
                          </a:solidFill>
                          <a:effectLst/>
                          <a:latin typeface="Times New Roman" pitchFamily="18" charset="0"/>
                        </a:rPr>
                        <a:t>, global)</a:t>
                      </a: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sz="2800" b="0" i="0" u="none" strike="noStrike" cap="none" normalizeH="0" baseline="0" dirty="0" err="1" smtClean="0">
                          <a:ln>
                            <a:noFill/>
                          </a:ln>
                          <a:solidFill>
                            <a:srgbClr val="FF0000"/>
                          </a:solidFill>
                          <a:effectLst/>
                          <a:latin typeface="Times New Roman" pitchFamily="18" charset="0"/>
                        </a:rPr>
                        <a:t>Imparcialidad</a:t>
                      </a:r>
                      <a:r>
                        <a:rPr kumimoji="0" lang="en-US" sz="2800" b="0" i="0" u="none" strike="noStrike" cap="none" normalizeH="0" baseline="0" dirty="0" smtClean="0">
                          <a:ln>
                            <a:noFill/>
                          </a:ln>
                          <a:solidFill>
                            <a:srgbClr val="FF0000"/>
                          </a:solidFill>
                          <a:effectLst/>
                          <a:latin typeface="Times New Roman" pitchFamily="18" charset="0"/>
                        </a:rPr>
                        <a:t> y </a:t>
                      </a:r>
                      <a:r>
                        <a:rPr kumimoji="0" lang="en-US" sz="2800" b="0" i="0" u="none" strike="noStrike" cap="none" normalizeH="0" baseline="0" dirty="0" err="1" smtClean="0">
                          <a:ln>
                            <a:noFill/>
                          </a:ln>
                          <a:solidFill>
                            <a:srgbClr val="FF0000"/>
                          </a:solidFill>
                          <a:effectLst/>
                          <a:latin typeface="Times New Roman" pitchFamily="18" charset="0"/>
                        </a:rPr>
                        <a:t>franqueza</a:t>
                      </a:r>
                      <a:r>
                        <a:rPr kumimoji="0" lang="en-US" sz="2800" b="0" i="0" u="none" strike="noStrike" cap="none" normalizeH="0" baseline="0" dirty="0" smtClean="0">
                          <a:ln>
                            <a:noFill/>
                          </a:ln>
                          <a:solidFill>
                            <a:srgbClr val="FF0000"/>
                          </a:solidFill>
                          <a:effectLst/>
                          <a:latin typeface="Times New Roman" pitchFamily="18" charset="0"/>
                        </a:rPr>
                        <a:t> </a:t>
                      </a: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sz="2800" b="0" i="0" u="none" strike="noStrike" cap="none" normalizeH="0" baseline="0" dirty="0" smtClean="0">
                          <a:ln>
                            <a:noFill/>
                          </a:ln>
                          <a:solidFill>
                            <a:srgbClr val="FF0000"/>
                          </a:solidFill>
                          <a:effectLst/>
                          <a:latin typeface="Times New Roman" pitchFamily="18" charset="0"/>
                        </a:rPr>
                        <a:t>Persona principal: El </a:t>
                      </a:r>
                      <a:r>
                        <a:rPr kumimoji="0" lang="en-US" sz="2800" b="0" i="0" u="none" strike="noStrike" cap="none" normalizeH="0" baseline="0" dirty="0" err="1" smtClean="0">
                          <a:ln>
                            <a:noFill/>
                          </a:ln>
                          <a:solidFill>
                            <a:srgbClr val="FF0000"/>
                          </a:solidFill>
                          <a:effectLst/>
                          <a:latin typeface="Times New Roman" pitchFamily="18" charset="0"/>
                        </a:rPr>
                        <a:t>Investigado</a:t>
                      </a:r>
                      <a:r>
                        <a:rPr kumimoji="0" lang="en-US" sz="2800" b="0" i="0" u="none" strike="noStrike" cap="none" normalizeH="0" baseline="0" dirty="0" smtClean="0">
                          <a:ln>
                            <a:noFill/>
                          </a:ln>
                          <a:solidFill>
                            <a:srgbClr val="FF0000"/>
                          </a:solidFill>
                          <a:effectLst/>
                          <a:latin typeface="Times New Roman" pitchFamily="18" charset="0"/>
                        </a:rPr>
                        <a:t> </a:t>
                      </a:r>
                    </a:p>
                  </a:txBody>
                  <a:tcPr marT="45714" marB="45714" horzOverflow="overflow">
                    <a:lnL w="28575" cap="flat" cmpd="sng" algn="ctr">
                      <a:solidFill>
                        <a:schemeClr val="accent2"/>
                      </a:solidFill>
                      <a:prstDash val="solid"/>
                      <a:round/>
                      <a:headEnd type="none" w="sm" len="sm"/>
                      <a:tailEnd type="none" w="sm" len="sm"/>
                    </a:lnL>
                    <a:lnR w="28575" cap="flat" cmpd="sng" algn="ctr">
                      <a:solidFill>
                        <a:schemeClr val="accent2"/>
                      </a:solidFill>
                      <a:prstDash val="solid"/>
                      <a:round/>
                      <a:headEnd type="none" w="sm" len="sm"/>
                      <a:tailEnd type="none" w="sm" len="sm"/>
                    </a:lnR>
                    <a:lnT w="28575" cap="flat" cmpd="sng" algn="ctr">
                      <a:solidFill>
                        <a:schemeClr val="accent2"/>
                      </a:solidFill>
                      <a:prstDash val="solid"/>
                      <a:round/>
                      <a:headEnd type="none" w="sm" len="sm"/>
                      <a:tailEnd type="none" w="sm" len="sm"/>
                    </a:lnT>
                    <a:lnB w="28575" cap="flat" cmpd="sng" algn="ctr">
                      <a:solidFill>
                        <a:schemeClr val="accent2"/>
                      </a:solidFill>
                      <a:prstDash val="solid"/>
                      <a:round/>
                      <a:headEnd type="none" w="sm" len="sm"/>
                      <a:tailEnd type="none" w="sm" len="sm"/>
                    </a:lnB>
                    <a:lnTlToBr>
                      <a:noFill/>
                    </a:lnTlToBr>
                    <a:lnBlToTr>
                      <a:noFill/>
                    </a:lnBlToTr>
                    <a:gradFill rotWithShape="0">
                      <a:gsLst>
                        <a:gs pos="0">
                          <a:srgbClr val="66FFFF"/>
                        </a:gs>
                        <a:gs pos="50000">
                          <a:srgbClr val="FFFF00"/>
                        </a:gs>
                        <a:gs pos="100000">
                          <a:srgbClr val="66FFFF"/>
                        </a:gs>
                      </a:gsLst>
                      <a:lin ang="5400000" scaled="1"/>
                    </a:gradFill>
                  </a:tcPr>
                </a:tc>
                <a:tc>
                  <a:txBody>
                    <a:bodyPr/>
                    <a:lstStyle/>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sz="2800" b="0" i="0" u="none" strike="noStrike" cap="none" normalizeH="0" baseline="0" dirty="0" err="1" smtClean="0">
                          <a:ln>
                            <a:noFill/>
                          </a:ln>
                          <a:solidFill>
                            <a:schemeClr val="accent2"/>
                          </a:solidFill>
                          <a:effectLst/>
                          <a:latin typeface="Times New Roman" pitchFamily="18" charset="0"/>
                        </a:rPr>
                        <a:t>Paradigma</a:t>
                      </a:r>
                      <a:r>
                        <a:rPr kumimoji="0" lang="en-US" sz="2800" b="0" i="0" u="none" strike="noStrike" cap="none" normalizeH="0" baseline="0" dirty="0" smtClean="0">
                          <a:ln>
                            <a:noFill/>
                          </a:ln>
                          <a:solidFill>
                            <a:schemeClr val="accent2"/>
                          </a:solidFill>
                          <a:effectLst/>
                          <a:latin typeface="Times New Roman" pitchFamily="18" charset="0"/>
                        </a:rPr>
                        <a:t> </a:t>
                      </a:r>
                      <a:r>
                        <a:rPr kumimoji="0" lang="en-US" sz="2800" b="0" i="0" u="none" strike="noStrike" cap="none" normalizeH="0" baseline="0" dirty="0" err="1" smtClean="0">
                          <a:ln>
                            <a:noFill/>
                          </a:ln>
                          <a:solidFill>
                            <a:schemeClr val="accent2"/>
                          </a:solidFill>
                          <a:effectLst/>
                          <a:latin typeface="Times New Roman" pitchFamily="18" charset="0"/>
                        </a:rPr>
                        <a:t>positivista</a:t>
                      </a:r>
                      <a:endParaRPr kumimoji="0" lang="en-US" sz="2800" b="0" i="0" u="none" strike="noStrike" cap="none" normalizeH="0" baseline="0" dirty="0" smtClean="0">
                        <a:ln>
                          <a:noFill/>
                        </a:ln>
                        <a:solidFill>
                          <a:schemeClr val="accent2"/>
                        </a:solidFill>
                        <a:effectLst/>
                        <a:latin typeface="Times New Roman" pitchFamily="18" charset="0"/>
                      </a:endParaRP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sz="2800" b="0" i="0" u="none" strike="noStrike" cap="none" normalizeH="0" baseline="0" dirty="0" err="1" smtClean="0">
                          <a:ln>
                            <a:noFill/>
                          </a:ln>
                          <a:solidFill>
                            <a:schemeClr val="accent2"/>
                          </a:solidFill>
                          <a:effectLst/>
                          <a:latin typeface="Times New Roman" pitchFamily="18" charset="0"/>
                        </a:rPr>
                        <a:t>Deduccion</a:t>
                      </a:r>
                      <a:r>
                        <a:rPr kumimoji="0" lang="en-US" sz="2800" b="0" i="0" u="none" strike="noStrike" cap="none" normalizeH="0" baseline="0" dirty="0" smtClean="0">
                          <a:ln>
                            <a:noFill/>
                          </a:ln>
                          <a:solidFill>
                            <a:schemeClr val="accent2"/>
                          </a:solidFill>
                          <a:effectLst/>
                          <a:latin typeface="Times New Roman" pitchFamily="18" charset="0"/>
                        </a:rPr>
                        <a:t>, </a:t>
                      </a:r>
                      <a:r>
                        <a:rPr kumimoji="0" lang="en-US" sz="2800" b="0" i="0" u="none" strike="noStrike" cap="none" normalizeH="0" baseline="0" dirty="0" err="1" smtClean="0">
                          <a:ln>
                            <a:noFill/>
                          </a:ln>
                          <a:solidFill>
                            <a:schemeClr val="accent2"/>
                          </a:solidFill>
                          <a:effectLst/>
                          <a:latin typeface="Times New Roman" pitchFamily="18" charset="0"/>
                        </a:rPr>
                        <a:t>basada</a:t>
                      </a:r>
                      <a:r>
                        <a:rPr kumimoji="0" lang="en-US" sz="2800" b="0" i="0" u="none" strike="noStrike" cap="none" normalizeH="0" baseline="0" dirty="0" smtClean="0">
                          <a:ln>
                            <a:noFill/>
                          </a:ln>
                          <a:solidFill>
                            <a:schemeClr val="accent2"/>
                          </a:solidFill>
                          <a:effectLst/>
                          <a:latin typeface="Times New Roman" pitchFamily="18" charset="0"/>
                        </a:rPr>
                        <a:t> en </a:t>
                      </a:r>
                      <a:r>
                        <a:rPr kumimoji="0" lang="en-US" sz="2800" b="0" i="0" u="none" strike="noStrike" cap="none" normalizeH="0" baseline="0" dirty="0" err="1" smtClean="0">
                          <a:ln>
                            <a:noFill/>
                          </a:ln>
                          <a:solidFill>
                            <a:schemeClr val="accent2"/>
                          </a:solidFill>
                          <a:effectLst/>
                          <a:latin typeface="Times New Roman" pitchFamily="18" charset="0"/>
                        </a:rPr>
                        <a:t>teoria</a:t>
                      </a:r>
                      <a:r>
                        <a:rPr kumimoji="0" lang="en-US" sz="2800" b="0" i="0" u="none" strike="noStrike" cap="none" normalizeH="0" baseline="0" dirty="0" smtClean="0">
                          <a:ln>
                            <a:noFill/>
                          </a:ln>
                          <a:solidFill>
                            <a:schemeClr val="accent2"/>
                          </a:solidFill>
                          <a:effectLst/>
                          <a:latin typeface="Times New Roman" pitchFamily="18" charset="0"/>
                        </a:rPr>
                        <a:t> </a:t>
                      </a:r>
                      <a:r>
                        <a:rPr kumimoji="0" lang="en-US" sz="2800" b="0" i="0" u="none" strike="noStrike" cap="none" normalizeH="0" baseline="0" dirty="0" err="1" smtClean="0">
                          <a:ln>
                            <a:noFill/>
                          </a:ln>
                          <a:solidFill>
                            <a:schemeClr val="accent2"/>
                          </a:solidFill>
                          <a:effectLst/>
                          <a:latin typeface="Times New Roman" pitchFamily="18" charset="0"/>
                        </a:rPr>
                        <a:t>existente</a:t>
                      </a:r>
                      <a:endParaRPr kumimoji="0" lang="en-US" sz="2800" b="0" i="0" u="none" strike="noStrike" cap="none" normalizeH="0" baseline="0" dirty="0" smtClean="0">
                        <a:ln>
                          <a:noFill/>
                        </a:ln>
                        <a:solidFill>
                          <a:schemeClr val="accent2"/>
                        </a:solidFill>
                        <a:effectLst/>
                        <a:latin typeface="Times New Roman" pitchFamily="18" charset="0"/>
                      </a:endParaRP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sz="2800" b="0" i="0" u="none" strike="noStrike" cap="none" normalizeH="0" baseline="0" dirty="0" err="1" smtClean="0">
                          <a:ln>
                            <a:noFill/>
                          </a:ln>
                          <a:solidFill>
                            <a:schemeClr val="accent2"/>
                          </a:solidFill>
                          <a:effectLst/>
                          <a:latin typeface="Times New Roman" pitchFamily="18" charset="0"/>
                        </a:rPr>
                        <a:t>Causa</a:t>
                      </a:r>
                      <a:r>
                        <a:rPr kumimoji="0" lang="en-US" sz="2800" b="0" i="0" u="none" strike="noStrike" cap="none" normalizeH="0" baseline="0" dirty="0" smtClean="0">
                          <a:ln>
                            <a:noFill/>
                          </a:ln>
                          <a:solidFill>
                            <a:schemeClr val="accent2"/>
                          </a:solidFill>
                          <a:effectLst/>
                          <a:latin typeface="Times New Roman" pitchFamily="18" charset="0"/>
                        </a:rPr>
                        <a:t> – </a:t>
                      </a:r>
                      <a:r>
                        <a:rPr kumimoji="0" lang="en-US" sz="2800" b="0" i="0" u="none" strike="noStrike" cap="none" normalizeH="0" baseline="0" dirty="0" err="1" smtClean="0">
                          <a:ln>
                            <a:noFill/>
                          </a:ln>
                          <a:solidFill>
                            <a:schemeClr val="accent2"/>
                          </a:solidFill>
                          <a:effectLst/>
                          <a:latin typeface="Times New Roman" pitchFamily="18" charset="0"/>
                        </a:rPr>
                        <a:t>efecto</a:t>
                      </a:r>
                      <a:endParaRPr kumimoji="0" lang="en-US" sz="2800" b="0" i="0" u="none" strike="noStrike" cap="none" normalizeH="0" baseline="0" dirty="0" smtClean="0">
                        <a:ln>
                          <a:noFill/>
                        </a:ln>
                        <a:solidFill>
                          <a:schemeClr val="accent2"/>
                        </a:solidFill>
                        <a:effectLst/>
                        <a:latin typeface="Times New Roman" pitchFamily="18" charset="0"/>
                      </a:endParaRP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sz="2800" b="0" i="0" u="none" strike="noStrike" cap="none" normalizeH="0" baseline="0" dirty="0" err="1" smtClean="0">
                          <a:ln>
                            <a:noFill/>
                          </a:ln>
                          <a:solidFill>
                            <a:schemeClr val="accent2"/>
                          </a:solidFill>
                          <a:effectLst/>
                          <a:latin typeface="Times New Roman" pitchFamily="18" charset="0"/>
                        </a:rPr>
                        <a:t>Desinteractividad</a:t>
                      </a:r>
                      <a:endParaRPr kumimoji="0" lang="en-US" sz="2800" b="0" i="0" u="none" strike="noStrike" cap="none" normalizeH="0" baseline="0" dirty="0" smtClean="0">
                        <a:ln>
                          <a:noFill/>
                        </a:ln>
                        <a:solidFill>
                          <a:schemeClr val="accent2"/>
                        </a:solidFill>
                        <a:effectLst/>
                        <a:latin typeface="Times New Roman" pitchFamily="18" charset="0"/>
                      </a:endParaRP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sz="2800" b="0" i="0" u="none" strike="noStrike" cap="none" normalizeH="0" baseline="0" dirty="0" err="1" smtClean="0">
                          <a:ln>
                            <a:noFill/>
                          </a:ln>
                          <a:solidFill>
                            <a:schemeClr val="accent2"/>
                          </a:solidFill>
                          <a:effectLst/>
                          <a:latin typeface="Times New Roman" pitchFamily="18" charset="0"/>
                        </a:rPr>
                        <a:t>Segmentado</a:t>
                      </a:r>
                      <a:endParaRPr kumimoji="0" lang="en-US" sz="2800" b="0" i="0" u="none" strike="noStrike" cap="none" normalizeH="0" baseline="0" dirty="0" smtClean="0">
                        <a:ln>
                          <a:noFill/>
                        </a:ln>
                        <a:solidFill>
                          <a:schemeClr val="accent2"/>
                        </a:solidFill>
                        <a:effectLst/>
                        <a:latin typeface="Times New Roman" pitchFamily="18" charset="0"/>
                      </a:endParaRP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sz="2800" b="0" i="0" u="none" strike="noStrike" cap="none" normalizeH="0" baseline="0" dirty="0" err="1" smtClean="0">
                          <a:ln>
                            <a:noFill/>
                          </a:ln>
                          <a:solidFill>
                            <a:schemeClr val="accent2"/>
                          </a:solidFill>
                          <a:effectLst/>
                          <a:latin typeface="Times New Roman" pitchFamily="18" charset="0"/>
                        </a:rPr>
                        <a:t>Predisposicion</a:t>
                      </a:r>
                      <a:r>
                        <a:rPr kumimoji="0" lang="en-US" sz="2800" b="0" i="0" u="none" strike="noStrike" cap="none" normalizeH="0" baseline="0" dirty="0" smtClean="0">
                          <a:ln>
                            <a:noFill/>
                          </a:ln>
                          <a:solidFill>
                            <a:schemeClr val="accent2"/>
                          </a:solidFill>
                          <a:effectLst/>
                          <a:latin typeface="Times New Roman" pitchFamily="18" charset="0"/>
                        </a:rPr>
                        <a:t> </a:t>
                      </a:r>
                    </a:p>
                    <a:p>
                      <a:pPr marL="533400" marR="0" lvl="0" indent="-533400" algn="l" defTabSz="914400" rtl="0" eaLnBrk="1" fontAlgn="base" latinLnBrk="0" hangingPunct="1">
                        <a:lnSpc>
                          <a:spcPct val="100000"/>
                        </a:lnSpc>
                        <a:spcBef>
                          <a:spcPct val="20000"/>
                        </a:spcBef>
                        <a:spcAft>
                          <a:spcPct val="0"/>
                        </a:spcAft>
                        <a:buClrTx/>
                        <a:buSzTx/>
                        <a:buFontTx/>
                        <a:buAutoNum type="arabicPeriod"/>
                        <a:tabLst/>
                      </a:pPr>
                      <a:r>
                        <a:rPr kumimoji="0" lang="en-US" sz="2800" b="0" i="0" u="none" strike="noStrike" cap="none" normalizeH="0" baseline="0" dirty="0" smtClean="0">
                          <a:ln>
                            <a:noFill/>
                          </a:ln>
                          <a:solidFill>
                            <a:schemeClr val="accent2"/>
                          </a:solidFill>
                          <a:effectLst/>
                          <a:latin typeface="Times New Roman" pitchFamily="18" charset="0"/>
                        </a:rPr>
                        <a:t>Persona principal: El </a:t>
                      </a:r>
                      <a:r>
                        <a:rPr kumimoji="0" lang="en-US" sz="2800" b="0" i="0" u="none" strike="noStrike" cap="none" normalizeH="0" baseline="0" dirty="0" err="1" smtClean="0">
                          <a:ln>
                            <a:noFill/>
                          </a:ln>
                          <a:solidFill>
                            <a:schemeClr val="accent2"/>
                          </a:solidFill>
                          <a:effectLst/>
                          <a:latin typeface="Times New Roman" pitchFamily="18" charset="0"/>
                        </a:rPr>
                        <a:t>investigador</a:t>
                      </a:r>
                      <a:r>
                        <a:rPr kumimoji="0" lang="en-US" sz="2800" b="0" i="0" u="none" strike="noStrike" cap="none" normalizeH="0" baseline="0" dirty="0" smtClean="0">
                          <a:ln>
                            <a:noFill/>
                          </a:ln>
                          <a:solidFill>
                            <a:schemeClr val="accent2"/>
                          </a:solidFill>
                          <a:effectLst/>
                          <a:latin typeface="Times New Roman" pitchFamily="18" charset="0"/>
                        </a:rPr>
                        <a:t> </a:t>
                      </a:r>
                    </a:p>
                  </a:txBody>
                  <a:tcPr marT="45714" marB="45714" horzOverflow="overflow">
                    <a:lnL w="28575" cap="flat" cmpd="sng" algn="ctr">
                      <a:solidFill>
                        <a:schemeClr val="accent2"/>
                      </a:solidFill>
                      <a:prstDash val="solid"/>
                      <a:round/>
                      <a:headEnd type="none" w="sm" len="sm"/>
                      <a:tailEnd type="none" w="sm" len="sm"/>
                    </a:lnL>
                    <a:lnR w="28575" cap="flat" cmpd="sng" algn="ctr">
                      <a:solidFill>
                        <a:schemeClr val="accent2"/>
                      </a:solidFill>
                      <a:prstDash val="solid"/>
                      <a:round/>
                      <a:headEnd type="none" w="sm" len="sm"/>
                      <a:tailEnd type="none" w="sm" len="sm"/>
                    </a:lnR>
                    <a:lnT w="28575" cap="flat" cmpd="sng" algn="ctr">
                      <a:solidFill>
                        <a:schemeClr val="accent2"/>
                      </a:solidFill>
                      <a:prstDash val="solid"/>
                      <a:round/>
                      <a:headEnd type="none" w="sm" len="sm"/>
                      <a:tailEnd type="none" w="sm" len="sm"/>
                    </a:lnT>
                    <a:lnB w="28575" cap="flat" cmpd="sng" algn="ctr">
                      <a:solidFill>
                        <a:schemeClr val="accent2"/>
                      </a:solidFill>
                      <a:prstDash val="solid"/>
                      <a:round/>
                      <a:headEnd type="none" w="sm" len="sm"/>
                      <a:tailEnd type="none" w="sm" len="sm"/>
                    </a:lnB>
                    <a:lnTlToBr>
                      <a:noFill/>
                    </a:lnTlToBr>
                    <a:lnBlToTr>
                      <a:noFill/>
                    </a:lnBlToTr>
                    <a:gradFill rotWithShape="0">
                      <a:gsLst>
                        <a:gs pos="0">
                          <a:srgbClr val="66FFFF"/>
                        </a:gs>
                        <a:gs pos="50000">
                          <a:srgbClr val="FFFF00"/>
                        </a:gs>
                        <a:gs pos="100000">
                          <a:srgbClr val="66FFFF"/>
                        </a:gs>
                      </a:gsLst>
                      <a:lin ang="5400000" scaled="1"/>
                    </a:gradFill>
                  </a:tcPr>
                </a:tc>
              </a:tr>
            </a:tbl>
          </a:graphicData>
        </a:graphic>
      </p:graphicFrame>
    </p:spTree>
    <p:extLst>
      <p:ext uri="{BB962C8B-B14F-4D97-AF65-F5344CB8AC3E}">
        <p14:creationId xmlns:p14="http://schemas.microsoft.com/office/powerpoint/2010/main" val="7536413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5778"/>
                                        </p:tgtEl>
                                        <p:attrNameLst>
                                          <p:attrName>style.visibility</p:attrName>
                                        </p:attrNameLst>
                                      </p:cBhvr>
                                      <p:to>
                                        <p:strVal val="visible"/>
                                      </p:to>
                                    </p:set>
                                    <p:anim calcmode="lin" valueType="num">
                                      <p:cBhvr additive="base">
                                        <p:cTn id="7" dur="500" fill="hold"/>
                                        <p:tgtEl>
                                          <p:spTgt spid="75778"/>
                                        </p:tgtEl>
                                        <p:attrNameLst>
                                          <p:attrName>ppt_x</p:attrName>
                                        </p:attrNameLst>
                                      </p:cBhvr>
                                      <p:tavLst>
                                        <p:tav tm="0">
                                          <p:val>
                                            <p:strVal val="0-#ppt_w/2"/>
                                          </p:val>
                                        </p:tav>
                                        <p:tav tm="100000">
                                          <p:val>
                                            <p:strVal val="#ppt_x"/>
                                          </p:val>
                                        </p:tav>
                                      </p:tavLst>
                                    </p:anim>
                                    <p:anim calcmode="lin" valueType="num">
                                      <p:cBhvr additive="base">
                                        <p:cTn id="8" dur="500" fill="hold"/>
                                        <p:tgtEl>
                                          <p:spTgt spid="7577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animBg="1"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Marcador de pie de página 2"/>
          <p:cNvSpPr>
            <a:spLocks noGrp="1"/>
          </p:cNvSpPr>
          <p:nvPr>
            <p:ph type="ftr" sz="quarter" idx="11"/>
          </p:nvPr>
        </p:nvSpPr>
        <p:spPr>
          <a:xfrm>
            <a:off x="3505200" y="6400800"/>
            <a:ext cx="2514600" cy="320675"/>
          </a:xfrm>
        </p:spPr>
        <p:txBody>
          <a:bodyPr/>
          <a:lstStyle/>
          <a:p>
            <a:pPr algn="r">
              <a:defRPr/>
            </a:pPr>
            <a:r>
              <a:rPr lang="es-ES_tradnl" dirty="0"/>
              <a:t>Dr. Alberto Cáceres </a:t>
            </a:r>
            <a:r>
              <a:rPr lang="es-ES_tradnl" dirty="0" err="1"/>
              <a:t>Huambo</a:t>
            </a:r>
            <a:endParaRPr lang="es-ES_tradnl" dirty="0"/>
          </a:p>
        </p:txBody>
      </p:sp>
      <p:sp>
        <p:nvSpPr>
          <p:cNvPr id="19460" name="Text Box 4"/>
          <p:cNvSpPr txBox="1">
            <a:spLocks noChangeArrowheads="1"/>
          </p:cNvSpPr>
          <p:nvPr/>
        </p:nvSpPr>
        <p:spPr bwMode="auto">
          <a:xfrm>
            <a:off x="685800" y="762000"/>
            <a:ext cx="7696200" cy="708025"/>
          </a:xfrm>
          <a:prstGeom prst="rect">
            <a:avLst/>
          </a:prstGeom>
          <a:solidFill>
            <a:srgbClr val="FF66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9pPr>
          </a:lstStyle>
          <a:p>
            <a:pPr algn="ctr">
              <a:spcBef>
                <a:spcPct val="50000"/>
              </a:spcBef>
              <a:buClrTx/>
              <a:buSzTx/>
              <a:buFontTx/>
              <a:buNone/>
            </a:pPr>
            <a:r>
              <a:rPr lang="es-ES" sz="4000"/>
              <a:t>ELEMENTOS DE UN TÍTULO</a:t>
            </a:r>
          </a:p>
        </p:txBody>
      </p:sp>
      <p:sp>
        <p:nvSpPr>
          <p:cNvPr id="19461" name="Text Box 5"/>
          <p:cNvSpPr txBox="1">
            <a:spLocks noChangeArrowheads="1"/>
          </p:cNvSpPr>
          <p:nvPr/>
        </p:nvSpPr>
        <p:spPr bwMode="auto">
          <a:xfrm>
            <a:off x="252413" y="2921000"/>
            <a:ext cx="1584325" cy="434975"/>
          </a:xfrm>
          <a:prstGeom prst="rect">
            <a:avLst/>
          </a:prstGeom>
          <a:solidFill>
            <a:schemeClr val="hlink"/>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chemeClr val="hlink"/>
            </a:extrusionClr>
            <a:contourClr>
              <a:schemeClr val="hlink"/>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lvl1pPr marL="274638" indent="-274638">
              <a:spcBef>
                <a:spcPct val="20000"/>
              </a:spcBef>
              <a:buClr>
                <a:schemeClr val="hlink"/>
              </a:buClr>
              <a:buSzPct val="120000"/>
              <a:buChar char="•"/>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9pPr>
          </a:lstStyle>
          <a:p>
            <a:pPr algn="ctr">
              <a:spcBef>
                <a:spcPct val="50000"/>
              </a:spcBef>
              <a:buClrTx/>
              <a:buSzTx/>
              <a:buFontTx/>
              <a:buNone/>
            </a:pPr>
            <a:r>
              <a:rPr lang="es-ES" sz="2000"/>
              <a:t>Variables </a:t>
            </a:r>
          </a:p>
        </p:txBody>
      </p:sp>
      <p:sp>
        <p:nvSpPr>
          <p:cNvPr id="19462" name="Text Box 6"/>
          <p:cNvSpPr txBox="1">
            <a:spLocks noChangeArrowheads="1"/>
          </p:cNvSpPr>
          <p:nvPr/>
        </p:nvSpPr>
        <p:spPr bwMode="auto">
          <a:xfrm>
            <a:off x="1908175" y="2779713"/>
            <a:ext cx="647700" cy="641350"/>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74638" indent="-274638">
              <a:spcBef>
                <a:spcPct val="20000"/>
              </a:spcBef>
              <a:buClr>
                <a:schemeClr val="hlink"/>
              </a:buClr>
              <a:buSzPct val="120000"/>
              <a:buChar char="•"/>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9pPr>
          </a:lstStyle>
          <a:p>
            <a:pPr algn="ctr">
              <a:spcBef>
                <a:spcPct val="50000"/>
              </a:spcBef>
              <a:buClrTx/>
              <a:buSzTx/>
              <a:buFontTx/>
              <a:buNone/>
            </a:pPr>
            <a:r>
              <a:rPr lang="es-ES" sz="3600"/>
              <a:t>+</a:t>
            </a:r>
            <a:r>
              <a:rPr lang="es-ES" sz="2000"/>
              <a:t> </a:t>
            </a:r>
          </a:p>
        </p:txBody>
      </p:sp>
      <p:sp>
        <p:nvSpPr>
          <p:cNvPr id="19463" name="Text Box 7"/>
          <p:cNvSpPr txBox="1">
            <a:spLocks noChangeArrowheads="1"/>
          </p:cNvSpPr>
          <p:nvPr/>
        </p:nvSpPr>
        <p:spPr bwMode="auto">
          <a:xfrm>
            <a:off x="2555875" y="2924175"/>
            <a:ext cx="1152525" cy="434975"/>
          </a:xfrm>
          <a:prstGeom prst="rect">
            <a:avLst/>
          </a:prstGeom>
          <a:solidFill>
            <a:schemeClr val="hlink"/>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chemeClr val="hlink"/>
            </a:extrusionClr>
            <a:contourClr>
              <a:schemeClr val="hlink"/>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lvl1pPr marL="274638" indent="-274638">
              <a:spcBef>
                <a:spcPct val="20000"/>
              </a:spcBef>
              <a:buClr>
                <a:schemeClr val="hlink"/>
              </a:buClr>
              <a:buSzPct val="120000"/>
              <a:buChar char="•"/>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9pPr>
          </a:lstStyle>
          <a:p>
            <a:pPr algn="ctr">
              <a:spcBef>
                <a:spcPct val="50000"/>
              </a:spcBef>
              <a:buClrTx/>
              <a:buSzTx/>
              <a:buFontTx/>
              <a:buNone/>
            </a:pPr>
            <a:r>
              <a:rPr lang="es-ES" sz="2000"/>
              <a:t>U. E. </a:t>
            </a:r>
          </a:p>
        </p:txBody>
      </p:sp>
      <p:sp>
        <p:nvSpPr>
          <p:cNvPr id="19464" name="Text Box 8"/>
          <p:cNvSpPr txBox="1">
            <a:spLocks noChangeArrowheads="1"/>
          </p:cNvSpPr>
          <p:nvPr/>
        </p:nvSpPr>
        <p:spPr bwMode="auto">
          <a:xfrm>
            <a:off x="3708400" y="2779713"/>
            <a:ext cx="647700" cy="641350"/>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74638" indent="-274638">
              <a:spcBef>
                <a:spcPct val="20000"/>
              </a:spcBef>
              <a:buClr>
                <a:schemeClr val="hlink"/>
              </a:buClr>
              <a:buSzPct val="120000"/>
              <a:buChar char="•"/>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9pPr>
          </a:lstStyle>
          <a:p>
            <a:pPr algn="ctr">
              <a:spcBef>
                <a:spcPct val="50000"/>
              </a:spcBef>
              <a:buClrTx/>
              <a:buSzTx/>
              <a:buFontTx/>
              <a:buNone/>
            </a:pPr>
            <a:r>
              <a:rPr lang="es-ES" sz="3600"/>
              <a:t>+</a:t>
            </a:r>
            <a:r>
              <a:rPr lang="es-ES" sz="2000"/>
              <a:t> </a:t>
            </a:r>
          </a:p>
        </p:txBody>
      </p:sp>
      <p:sp>
        <p:nvSpPr>
          <p:cNvPr id="19465" name="Text Box 9"/>
          <p:cNvSpPr txBox="1">
            <a:spLocks noChangeArrowheads="1"/>
          </p:cNvSpPr>
          <p:nvPr/>
        </p:nvSpPr>
        <p:spPr bwMode="auto">
          <a:xfrm>
            <a:off x="4284663" y="2781300"/>
            <a:ext cx="1944687" cy="739775"/>
          </a:xfrm>
          <a:prstGeom prst="rect">
            <a:avLst/>
          </a:prstGeom>
          <a:solidFill>
            <a:schemeClr val="hlink"/>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chemeClr val="hlink"/>
            </a:extrusionClr>
            <a:contourClr>
              <a:schemeClr val="hlink"/>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lvl1pPr marL="274638" indent="-274638">
              <a:spcBef>
                <a:spcPct val="20000"/>
              </a:spcBef>
              <a:buClr>
                <a:schemeClr val="hlink"/>
              </a:buClr>
              <a:buSzPct val="120000"/>
              <a:buChar char="•"/>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9pPr>
          </a:lstStyle>
          <a:p>
            <a:pPr algn="ctr">
              <a:spcBef>
                <a:spcPct val="50000"/>
              </a:spcBef>
              <a:buClrTx/>
              <a:buSzTx/>
              <a:buFontTx/>
              <a:buNone/>
            </a:pPr>
            <a:r>
              <a:rPr lang="es-ES" sz="2000"/>
              <a:t>Ubicación espacial</a:t>
            </a:r>
          </a:p>
        </p:txBody>
      </p:sp>
      <p:sp>
        <p:nvSpPr>
          <p:cNvPr id="19466" name="Text Box 10"/>
          <p:cNvSpPr txBox="1">
            <a:spLocks noChangeArrowheads="1"/>
          </p:cNvSpPr>
          <p:nvPr/>
        </p:nvSpPr>
        <p:spPr bwMode="auto">
          <a:xfrm>
            <a:off x="6227763" y="2781300"/>
            <a:ext cx="647700" cy="641350"/>
          </a:xfrm>
          <a:prstGeom prst="rect">
            <a:avLst/>
          </a:prstGeom>
          <a:noFill/>
          <a:ln>
            <a:noFill/>
          </a:ln>
          <a:effectLst/>
          <a:extLst>
            <a:ext uri="{909E8E84-426E-40DD-AFC4-6F175D3DCCD1}">
              <a14:hiddenFill xmlns:a14="http://schemas.microsoft.com/office/drawing/2010/main">
                <a:solidFill>
                  <a:srgbClr val="CC99FF"/>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74638" indent="-274638">
              <a:spcBef>
                <a:spcPct val="20000"/>
              </a:spcBef>
              <a:buClr>
                <a:schemeClr val="hlink"/>
              </a:buClr>
              <a:buSzPct val="120000"/>
              <a:buChar char="•"/>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9pPr>
          </a:lstStyle>
          <a:p>
            <a:pPr algn="ctr">
              <a:spcBef>
                <a:spcPct val="50000"/>
              </a:spcBef>
              <a:buClrTx/>
              <a:buSzTx/>
              <a:buFontTx/>
              <a:buNone/>
            </a:pPr>
            <a:r>
              <a:rPr lang="es-ES" sz="3600"/>
              <a:t>+</a:t>
            </a:r>
            <a:r>
              <a:rPr lang="es-ES" sz="2000"/>
              <a:t> </a:t>
            </a:r>
          </a:p>
        </p:txBody>
      </p:sp>
      <p:sp>
        <p:nvSpPr>
          <p:cNvPr id="19467" name="Text Box 11"/>
          <p:cNvSpPr txBox="1">
            <a:spLocks noChangeArrowheads="1"/>
          </p:cNvSpPr>
          <p:nvPr/>
        </p:nvSpPr>
        <p:spPr bwMode="auto">
          <a:xfrm>
            <a:off x="6948488" y="2852738"/>
            <a:ext cx="1584325" cy="739775"/>
          </a:xfrm>
          <a:prstGeom prst="rect">
            <a:avLst/>
          </a:prstGeom>
          <a:solidFill>
            <a:schemeClr val="hlink"/>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chemeClr val="hlink"/>
            </a:extrusionClr>
            <a:contourClr>
              <a:schemeClr val="hlink"/>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lvl1pPr>
              <a:spcBef>
                <a:spcPct val="20000"/>
              </a:spcBef>
              <a:buClr>
                <a:schemeClr val="hlink"/>
              </a:buClr>
              <a:buSzPct val="120000"/>
              <a:buChar char="•"/>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9pPr>
          </a:lstStyle>
          <a:p>
            <a:pPr algn="ctr">
              <a:spcBef>
                <a:spcPct val="50000"/>
              </a:spcBef>
              <a:buClrTx/>
              <a:buSzTx/>
              <a:buFontTx/>
              <a:buNone/>
            </a:pPr>
            <a:r>
              <a:rPr lang="es-ES" sz="2000"/>
              <a:t>Ubicación temporal </a:t>
            </a:r>
          </a:p>
        </p:txBody>
      </p:sp>
    </p:spTree>
    <p:extLst>
      <p:ext uri="{BB962C8B-B14F-4D97-AF65-F5344CB8AC3E}">
        <p14:creationId xmlns:p14="http://schemas.microsoft.com/office/powerpoint/2010/main" val="1564402345"/>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9460"/>
                                        </p:tgtEl>
                                        <p:attrNameLst>
                                          <p:attrName>style.visibility</p:attrName>
                                        </p:attrNameLst>
                                      </p:cBhvr>
                                      <p:to>
                                        <p:strVal val="visible"/>
                                      </p:to>
                                    </p:set>
                                    <p:anim calcmode="lin" valueType="num">
                                      <p:cBhvr>
                                        <p:cTn id="7" dur="500" decel="50000" fill="hold">
                                          <p:stCondLst>
                                            <p:cond delay="0"/>
                                          </p:stCondLst>
                                        </p:cTn>
                                        <p:tgtEl>
                                          <p:spTgt spid="19460"/>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946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9460"/>
                                        </p:tgtEl>
                                        <p:attrNameLst>
                                          <p:attrName>ppt_w</p:attrName>
                                        </p:attrNameLst>
                                      </p:cBhvr>
                                      <p:tavLst>
                                        <p:tav tm="0">
                                          <p:val>
                                            <p:strVal val="#ppt_w*.05"/>
                                          </p:val>
                                        </p:tav>
                                        <p:tav tm="100000">
                                          <p:val>
                                            <p:strVal val="#ppt_w"/>
                                          </p:val>
                                        </p:tav>
                                      </p:tavLst>
                                    </p:anim>
                                    <p:anim calcmode="lin" valueType="num">
                                      <p:cBhvr>
                                        <p:cTn id="10" dur="1000" fill="hold"/>
                                        <p:tgtEl>
                                          <p:spTgt spid="1946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946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946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946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946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3" presetClass="entr" presetSubtype="0" fill="hold" grpId="0" nodeType="clickEffect">
                                  <p:stCondLst>
                                    <p:cond delay="0"/>
                                  </p:stCondLst>
                                  <p:childTnLst>
                                    <p:set>
                                      <p:cBhvr>
                                        <p:cTn id="18" dur="1" fill="hold">
                                          <p:stCondLst>
                                            <p:cond delay="0"/>
                                          </p:stCondLst>
                                        </p:cTn>
                                        <p:tgtEl>
                                          <p:spTgt spid="19461"/>
                                        </p:tgtEl>
                                        <p:attrNameLst>
                                          <p:attrName>style.visibility</p:attrName>
                                        </p:attrNameLst>
                                      </p:cBhvr>
                                      <p:to>
                                        <p:strVal val="visible"/>
                                      </p:to>
                                    </p:set>
                                    <p:animEffect transition="in" filter="fade">
                                      <p:cBhvr>
                                        <p:cTn id="19" dur="100"/>
                                        <p:tgtEl>
                                          <p:spTgt spid="19461"/>
                                        </p:tgtEl>
                                      </p:cBhvr>
                                    </p:animEffect>
                                    <p:anim calcmode="lin" valueType="num">
                                      <p:cBhvr>
                                        <p:cTn id="20" dur="400" fill="hold"/>
                                        <p:tgtEl>
                                          <p:spTgt spid="19461"/>
                                        </p:tgtEl>
                                        <p:attrNameLst>
                                          <p:attrName>ppt_x</p:attrName>
                                        </p:attrNameLst>
                                      </p:cBhvr>
                                      <p:tavLst>
                                        <p:tav tm="0">
                                          <p:val>
                                            <p:strVal val="#ppt_x"/>
                                          </p:val>
                                        </p:tav>
                                        <p:tav tm="100000">
                                          <p:val>
                                            <p:strVal val="#ppt_x"/>
                                          </p:val>
                                        </p:tav>
                                      </p:tavLst>
                                    </p:anim>
                                    <p:anim calcmode="lin" valueType="num">
                                      <p:cBhvr>
                                        <p:cTn id="21" dur="400" fill="hold"/>
                                        <p:tgtEl>
                                          <p:spTgt spid="19461"/>
                                        </p:tgtEl>
                                        <p:attrNameLst>
                                          <p:attrName>ppt_y</p:attrName>
                                        </p:attrNameLst>
                                      </p:cBhvr>
                                      <p:tavLst>
                                        <p:tav tm="0">
                                          <p:val>
                                            <p:strVal val="#ppt_y+0.31"/>
                                          </p:val>
                                        </p:tav>
                                        <p:tav tm="100000">
                                          <p:val>
                                            <p:strVal val="#ppt_y+0.31"/>
                                          </p:val>
                                        </p:tav>
                                      </p:tavLst>
                                    </p:anim>
                                    <p:anim calcmode="lin" valueType="num">
                                      <p:cBhvr>
                                        <p:cTn id="22" dur="600" decel="50000" fill="hold">
                                          <p:stCondLst>
                                            <p:cond delay="400"/>
                                          </p:stCondLst>
                                        </p:cTn>
                                        <p:tgtEl>
                                          <p:spTgt spid="1946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3" dur="600" decel="50000" fill="hold">
                                          <p:stCondLst>
                                            <p:cond delay="400"/>
                                          </p:stCondLst>
                                        </p:cTn>
                                        <p:tgtEl>
                                          <p:spTgt spid="1946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4" presetID="43" presetClass="entr" presetSubtype="0" fill="hold" grpId="0" nodeType="withEffect">
                                  <p:stCondLst>
                                    <p:cond delay="0"/>
                                  </p:stCondLst>
                                  <p:childTnLst>
                                    <p:set>
                                      <p:cBhvr>
                                        <p:cTn id="25" dur="1" fill="hold">
                                          <p:stCondLst>
                                            <p:cond delay="0"/>
                                          </p:stCondLst>
                                        </p:cTn>
                                        <p:tgtEl>
                                          <p:spTgt spid="19462"/>
                                        </p:tgtEl>
                                        <p:attrNameLst>
                                          <p:attrName>style.visibility</p:attrName>
                                        </p:attrNameLst>
                                      </p:cBhvr>
                                      <p:to>
                                        <p:strVal val="visible"/>
                                      </p:to>
                                    </p:set>
                                    <p:animEffect transition="in" filter="fade">
                                      <p:cBhvr>
                                        <p:cTn id="26" dur="100"/>
                                        <p:tgtEl>
                                          <p:spTgt spid="19462"/>
                                        </p:tgtEl>
                                      </p:cBhvr>
                                    </p:animEffect>
                                    <p:anim calcmode="lin" valueType="num">
                                      <p:cBhvr>
                                        <p:cTn id="27" dur="400" fill="hold"/>
                                        <p:tgtEl>
                                          <p:spTgt spid="19462"/>
                                        </p:tgtEl>
                                        <p:attrNameLst>
                                          <p:attrName>ppt_x</p:attrName>
                                        </p:attrNameLst>
                                      </p:cBhvr>
                                      <p:tavLst>
                                        <p:tav tm="0">
                                          <p:val>
                                            <p:strVal val="#ppt_x"/>
                                          </p:val>
                                        </p:tav>
                                        <p:tav tm="100000">
                                          <p:val>
                                            <p:strVal val="#ppt_x"/>
                                          </p:val>
                                        </p:tav>
                                      </p:tavLst>
                                    </p:anim>
                                    <p:anim calcmode="lin" valueType="num">
                                      <p:cBhvr>
                                        <p:cTn id="28" dur="400" fill="hold"/>
                                        <p:tgtEl>
                                          <p:spTgt spid="19462"/>
                                        </p:tgtEl>
                                        <p:attrNameLst>
                                          <p:attrName>ppt_y</p:attrName>
                                        </p:attrNameLst>
                                      </p:cBhvr>
                                      <p:tavLst>
                                        <p:tav tm="0">
                                          <p:val>
                                            <p:strVal val="#ppt_y+0.31"/>
                                          </p:val>
                                        </p:tav>
                                        <p:tav tm="100000">
                                          <p:val>
                                            <p:strVal val="#ppt_y+0.31"/>
                                          </p:val>
                                        </p:tav>
                                      </p:tavLst>
                                    </p:anim>
                                    <p:anim calcmode="lin" valueType="num">
                                      <p:cBhvr>
                                        <p:cTn id="29" dur="600" decel="50000" fill="hold">
                                          <p:stCondLst>
                                            <p:cond delay="400"/>
                                          </p:stCondLst>
                                        </p:cTn>
                                        <p:tgtEl>
                                          <p:spTgt spid="1946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0" dur="600" decel="50000" fill="hold">
                                          <p:stCondLst>
                                            <p:cond delay="400"/>
                                          </p:stCondLst>
                                        </p:cTn>
                                        <p:tgtEl>
                                          <p:spTgt spid="1946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1" presetID="43" presetClass="entr" presetSubtype="0" fill="hold" grpId="0" nodeType="withEffect">
                                  <p:stCondLst>
                                    <p:cond delay="0"/>
                                  </p:stCondLst>
                                  <p:childTnLst>
                                    <p:set>
                                      <p:cBhvr>
                                        <p:cTn id="32" dur="1" fill="hold">
                                          <p:stCondLst>
                                            <p:cond delay="0"/>
                                          </p:stCondLst>
                                        </p:cTn>
                                        <p:tgtEl>
                                          <p:spTgt spid="19463"/>
                                        </p:tgtEl>
                                        <p:attrNameLst>
                                          <p:attrName>style.visibility</p:attrName>
                                        </p:attrNameLst>
                                      </p:cBhvr>
                                      <p:to>
                                        <p:strVal val="visible"/>
                                      </p:to>
                                    </p:set>
                                    <p:animEffect transition="in" filter="fade">
                                      <p:cBhvr>
                                        <p:cTn id="33" dur="100"/>
                                        <p:tgtEl>
                                          <p:spTgt spid="19463"/>
                                        </p:tgtEl>
                                      </p:cBhvr>
                                    </p:animEffect>
                                    <p:anim calcmode="lin" valueType="num">
                                      <p:cBhvr>
                                        <p:cTn id="34" dur="400" fill="hold"/>
                                        <p:tgtEl>
                                          <p:spTgt spid="19463"/>
                                        </p:tgtEl>
                                        <p:attrNameLst>
                                          <p:attrName>ppt_x</p:attrName>
                                        </p:attrNameLst>
                                      </p:cBhvr>
                                      <p:tavLst>
                                        <p:tav tm="0">
                                          <p:val>
                                            <p:strVal val="#ppt_x"/>
                                          </p:val>
                                        </p:tav>
                                        <p:tav tm="100000">
                                          <p:val>
                                            <p:strVal val="#ppt_x"/>
                                          </p:val>
                                        </p:tav>
                                      </p:tavLst>
                                    </p:anim>
                                    <p:anim calcmode="lin" valueType="num">
                                      <p:cBhvr>
                                        <p:cTn id="35" dur="400" fill="hold"/>
                                        <p:tgtEl>
                                          <p:spTgt spid="19463"/>
                                        </p:tgtEl>
                                        <p:attrNameLst>
                                          <p:attrName>ppt_y</p:attrName>
                                        </p:attrNameLst>
                                      </p:cBhvr>
                                      <p:tavLst>
                                        <p:tav tm="0">
                                          <p:val>
                                            <p:strVal val="#ppt_y+0.31"/>
                                          </p:val>
                                        </p:tav>
                                        <p:tav tm="100000">
                                          <p:val>
                                            <p:strVal val="#ppt_y+0.31"/>
                                          </p:val>
                                        </p:tav>
                                      </p:tavLst>
                                    </p:anim>
                                    <p:anim calcmode="lin" valueType="num">
                                      <p:cBhvr>
                                        <p:cTn id="36" dur="600" decel="50000" fill="hold">
                                          <p:stCondLst>
                                            <p:cond delay="400"/>
                                          </p:stCondLst>
                                        </p:cTn>
                                        <p:tgtEl>
                                          <p:spTgt spid="1946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7" dur="600" decel="50000" fill="hold">
                                          <p:stCondLst>
                                            <p:cond delay="400"/>
                                          </p:stCondLst>
                                        </p:cTn>
                                        <p:tgtEl>
                                          <p:spTgt spid="1946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8" presetID="43" presetClass="entr" presetSubtype="0" fill="hold" grpId="0" nodeType="withEffect">
                                  <p:stCondLst>
                                    <p:cond delay="0"/>
                                  </p:stCondLst>
                                  <p:childTnLst>
                                    <p:set>
                                      <p:cBhvr>
                                        <p:cTn id="39" dur="1" fill="hold">
                                          <p:stCondLst>
                                            <p:cond delay="0"/>
                                          </p:stCondLst>
                                        </p:cTn>
                                        <p:tgtEl>
                                          <p:spTgt spid="19464"/>
                                        </p:tgtEl>
                                        <p:attrNameLst>
                                          <p:attrName>style.visibility</p:attrName>
                                        </p:attrNameLst>
                                      </p:cBhvr>
                                      <p:to>
                                        <p:strVal val="visible"/>
                                      </p:to>
                                    </p:set>
                                    <p:animEffect transition="in" filter="fade">
                                      <p:cBhvr>
                                        <p:cTn id="40" dur="100"/>
                                        <p:tgtEl>
                                          <p:spTgt spid="19464"/>
                                        </p:tgtEl>
                                      </p:cBhvr>
                                    </p:animEffect>
                                    <p:anim calcmode="lin" valueType="num">
                                      <p:cBhvr>
                                        <p:cTn id="41" dur="400" fill="hold"/>
                                        <p:tgtEl>
                                          <p:spTgt spid="19464"/>
                                        </p:tgtEl>
                                        <p:attrNameLst>
                                          <p:attrName>ppt_x</p:attrName>
                                        </p:attrNameLst>
                                      </p:cBhvr>
                                      <p:tavLst>
                                        <p:tav tm="0">
                                          <p:val>
                                            <p:strVal val="#ppt_x"/>
                                          </p:val>
                                        </p:tav>
                                        <p:tav tm="100000">
                                          <p:val>
                                            <p:strVal val="#ppt_x"/>
                                          </p:val>
                                        </p:tav>
                                      </p:tavLst>
                                    </p:anim>
                                    <p:anim calcmode="lin" valueType="num">
                                      <p:cBhvr>
                                        <p:cTn id="42" dur="400" fill="hold"/>
                                        <p:tgtEl>
                                          <p:spTgt spid="19464"/>
                                        </p:tgtEl>
                                        <p:attrNameLst>
                                          <p:attrName>ppt_y</p:attrName>
                                        </p:attrNameLst>
                                      </p:cBhvr>
                                      <p:tavLst>
                                        <p:tav tm="0">
                                          <p:val>
                                            <p:strVal val="#ppt_y+0.31"/>
                                          </p:val>
                                        </p:tav>
                                        <p:tav tm="100000">
                                          <p:val>
                                            <p:strVal val="#ppt_y+0.31"/>
                                          </p:val>
                                        </p:tav>
                                      </p:tavLst>
                                    </p:anim>
                                    <p:anim calcmode="lin" valueType="num">
                                      <p:cBhvr>
                                        <p:cTn id="43" dur="600" decel="50000" fill="hold">
                                          <p:stCondLst>
                                            <p:cond delay="400"/>
                                          </p:stCondLst>
                                        </p:cTn>
                                        <p:tgtEl>
                                          <p:spTgt spid="1946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4" dur="600" decel="50000" fill="hold">
                                          <p:stCondLst>
                                            <p:cond delay="400"/>
                                          </p:stCondLst>
                                        </p:cTn>
                                        <p:tgtEl>
                                          <p:spTgt spid="1946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45" presetID="43" presetClass="entr" presetSubtype="0" fill="hold" grpId="0" nodeType="withEffect">
                                  <p:stCondLst>
                                    <p:cond delay="0"/>
                                  </p:stCondLst>
                                  <p:childTnLst>
                                    <p:set>
                                      <p:cBhvr>
                                        <p:cTn id="46" dur="1" fill="hold">
                                          <p:stCondLst>
                                            <p:cond delay="0"/>
                                          </p:stCondLst>
                                        </p:cTn>
                                        <p:tgtEl>
                                          <p:spTgt spid="19465"/>
                                        </p:tgtEl>
                                        <p:attrNameLst>
                                          <p:attrName>style.visibility</p:attrName>
                                        </p:attrNameLst>
                                      </p:cBhvr>
                                      <p:to>
                                        <p:strVal val="visible"/>
                                      </p:to>
                                    </p:set>
                                    <p:animEffect transition="in" filter="fade">
                                      <p:cBhvr>
                                        <p:cTn id="47" dur="100"/>
                                        <p:tgtEl>
                                          <p:spTgt spid="19465"/>
                                        </p:tgtEl>
                                      </p:cBhvr>
                                    </p:animEffect>
                                    <p:anim calcmode="lin" valueType="num">
                                      <p:cBhvr>
                                        <p:cTn id="48" dur="400" fill="hold"/>
                                        <p:tgtEl>
                                          <p:spTgt spid="19465"/>
                                        </p:tgtEl>
                                        <p:attrNameLst>
                                          <p:attrName>ppt_x</p:attrName>
                                        </p:attrNameLst>
                                      </p:cBhvr>
                                      <p:tavLst>
                                        <p:tav tm="0">
                                          <p:val>
                                            <p:strVal val="#ppt_x"/>
                                          </p:val>
                                        </p:tav>
                                        <p:tav tm="100000">
                                          <p:val>
                                            <p:strVal val="#ppt_x"/>
                                          </p:val>
                                        </p:tav>
                                      </p:tavLst>
                                    </p:anim>
                                    <p:anim calcmode="lin" valueType="num">
                                      <p:cBhvr>
                                        <p:cTn id="49" dur="400" fill="hold"/>
                                        <p:tgtEl>
                                          <p:spTgt spid="19465"/>
                                        </p:tgtEl>
                                        <p:attrNameLst>
                                          <p:attrName>ppt_y</p:attrName>
                                        </p:attrNameLst>
                                      </p:cBhvr>
                                      <p:tavLst>
                                        <p:tav tm="0">
                                          <p:val>
                                            <p:strVal val="#ppt_y+0.31"/>
                                          </p:val>
                                        </p:tav>
                                        <p:tav tm="100000">
                                          <p:val>
                                            <p:strVal val="#ppt_y+0.31"/>
                                          </p:val>
                                        </p:tav>
                                      </p:tavLst>
                                    </p:anim>
                                    <p:anim calcmode="lin" valueType="num">
                                      <p:cBhvr>
                                        <p:cTn id="50" dur="600" decel="50000" fill="hold">
                                          <p:stCondLst>
                                            <p:cond delay="400"/>
                                          </p:stCondLst>
                                        </p:cTn>
                                        <p:tgtEl>
                                          <p:spTgt spid="1946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1" dur="600" decel="50000" fill="hold">
                                          <p:stCondLst>
                                            <p:cond delay="400"/>
                                          </p:stCondLst>
                                        </p:cTn>
                                        <p:tgtEl>
                                          <p:spTgt spid="1946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52" presetID="43" presetClass="entr" presetSubtype="0" fill="hold" grpId="0" nodeType="withEffect">
                                  <p:stCondLst>
                                    <p:cond delay="0"/>
                                  </p:stCondLst>
                                  <p:childTnLst>
                                    <p:set>
                                      <p:cBhvr>
                                        <p:cTn id="53" dur="1" fill="hold">
                                          <p:stCondLst>
                                            <p:cond delay="0"/>
                                          </p:stCondLst>
                                        </p:cTn>
                                        <p:tgtEl>
                                          <p:spTgt spid="19466"/>
                                        </p:tgtEl>
                                        <p:attrNameLst>
                                          <p:attrName>style.visibility</p:attrName>
                                        </p:attrNameLst>
                                      </p:cBhvr>
                                      <p:to>
                                        <p:strVal val="visible"/>
                                      </p:to>
                                    </p:set>
                                    <p:animEffect transition="in" filter="fade">
                                      <p:cBhvr>
                                        <p:cTn id="54" dur="100"/>
                                        <p:tgtEl>
                                          <p:spTgt spid="19466"/>
                                        </p:tgtEl>
                                      </p:cBhvr>
                                    </p:animEffect>
                                    <p:anim calcmode="lin" valueType="num">
                                      <p:cBhvr>
                                        <p:cTn id="55" dur="400" fill="hold"/>
                                        <p:tgtEl>
                                          <p:spTgt spid="19466"/>
                                        </p:tgtEl>
                                        <p:attrNameLst>
                                          <p:attrName>ppt_x</p:attrName>
                                        </p:attrNameLst>
                                      </p:cBhvr>
                                      <p:tavLst>
                                        <p:tav tm="0">
                                          <p:val>
                                            <p:strVal val="#ppt_x"/>
                                          </p:val>
                                        </p:tav>
                                        <p:tav tm="100000">
                                          <p:val>
                                            <p:strVal val="#ppt_x"/>
                                          </p:val>
                                        </p:tav>
                                      </p:tavLst>
                                    </p:anim>
                                    <p:anim calcmode="lin" valueType="num">
                                      <p:cBhvr>
                                        <p:cTn id="56" dur="400" fill="hold"/>
                                        <p:tgtEl>
                                          <p:spTgt spid="19466"/>
                                        </p:tgtEl>
                                        <p:attrNameLst>
                                          <p:attrName>ppt_y</p:attrName>
                                        </p:attrNameLst>
                                      </p:cBhvr>
                                      <p:tavLst>
                                        <p:tav tm="0">
                                          <p:val>
                                            <p:strVal val="#ppt_y+0.31"/>
                                          </p:val>
                                        </p:tav>
                                        <p:tav tm="100000">
                                          <p:val>
                                            <p:strVal val="#ppt_y+0.31"/>
                                          </p:val>
                                        </p:tav>
                                      </p:tavLst>
                                    </p:anim>
                                    <p:anim calcmode="lin" valueType="num">
                                      <p:cBhvr>
                                        <p:cTn id="57" dur="600" decel="50000" fill="hold">
                                          <p:stCondLst>
                                            <p:cond delay="400"/>
                                          </p:stCondLst>
                                        </p:cTn>
                                        <p:tgtEl>
                                          <p:spTgt spid="1946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8" dur="600" decel="50000" fill="hold">
                                          <p:stCondLst>
                                            <p:cond delay="400"/>
                                          </p:stCondLst>
                                        </p:cTn>
                                        <p:tgtEl>
                                          <p:spTgt spid="1946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59" presetID="43" presetClass="entr" presetSubtype="0" fill="hold" grpId="0" nodeType="withEffect">
                                  <p:stCondLst>
                                    <p:cond delay="0"/>
                                  </p:stCondLst>
                                  <p:childTnLst>
                                    <p:set>
                                      <p:cBhvr>
                                        <p:cTn id="60" dur="1" fill="hold">
                                          <p:stCondLst>
                                            <p:cond delay="0"/>
                                          </p:stCondLst>
                                        </p:cTn>
                                        <p:tgtEl>
                                          <p:spTgt spid="19467"/>
                                        </p:tgtEl>
                                        <p:attrNameLst>
                                          <p:attrName>style.visibility</p:attrName>
                                        </p:attrNameLst>
                                      </p:cBhvr>
                                      <p:to>
                                        <p:strVal val="visible"/>
                                      </p:to>
                                    </p:set>
                                    <p:animEffect transition="in" filter="fade">
                                      <p:cBhvr>
                                        <p:cTn id="61" dur="100"/>
                                        <p:tgtEl>
                                          <p:spTgt spid="19467"/>
                                        </p:tgtEl>
                                      </p:cBhvr>
                                    </p:animEffect>
                                    <p:anim calcmode="lin" valueType="num">
                                      <p:cBhvr>
                                        <p:cTn id="62" dur="400" fill="hold"/>
                                        <p:tgtEl>
                                          <p:spTgt spid="19467"/>
                                        </p:tgtEl>
                                        <p:attrNameLst>
                                          <p:attrName>ppt_x</p:attrName>
                                        </p:attrNameLst>
                                      </p:cBhvr>
                                      <p:tavLst>
                                        <p:tav tm="0">
                                          <p:val>
                                            <p:strVal val="#ppt_x"/>
                                          </p:val>
                                        </p:tav>
                                        <p:tav tm="100000">
                                          <p:val>
                                            <p:strVal val="#ppt_x"/>
                                          </p:val>
                                        </p:tav>
                                      </p:tavLst>
                                    </p:anim>
                                    <p:anim calcmode="lin" valueType="num">
                                      <p:cBhvr>
                                        <p:cTn id="63" dur="400" fill="hold"/>
                                        <p:tgtEl>
                                          <p:spTgt spid="19467"/>
                                        </p:tgtEl>
                                        <p:attrNameLst>
                                          <p:attrName>ppt_y</p:attrName>
                                        </p:attrNameLst>
                                      </p:cBhvr>
                                      <p:tavLst>
                                        <p:tav tm="0">
                                          <p:val>
                                            <p:strVal val="#ppt_y+0.31"/>
                                          </p:val>
                                        </p:tav>
                                        <p:tav tm="100000">
                                          <p:val>
                                            <p:strVal val="#ppt_y+0.31"/>
                                          </p:val>
                                        </p:tav>
                                      </p:tavLst>
                                    </p:anim>
                                    <p:anim calcmode="lin" valueType="num">
                                      <p:cBhvr>
                                        <p:cTn id="64" dur="600" decel="50000" fill="hold">
                                          <p:stCondLst>
                                            <p:cond delay="400"/>
                                          </p:stCondLst>
                                        </p:cTn>
                                        <p:tgtEl>
                                          <p:spTgt spid="1946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5" dur="600" decel="50000" fill="hold">
                                          <p:stCondLst>
                                            <p:cond delay="400"/>
                                          </p:stCondLst>
                                        </p:cTn>
                                        <p:tgtEl>
                                          <p:spTgt spid="1946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animBg="1"/>
      <p:bldP spid="19461" grpId="0" animBg="1"/>
      <p:bldP spid="19462" grpId="0"/>
      <p:bldP spid="19463" grpId="0" animBg="1"/>
      <p:bldP spid="19464" grpId="0"/>
      <p:bldP spid="19465" grpId="0" animBg="1"/>
      <p:bldP spid="19466" grpId="0"/>
      <p:bldP spid="1946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1"/>
          </p:nvPr>
        </p:nvSpPr>
        <p:spPr/>
        <p:txBody>
          <a:bodyPr/>
          <a:lstStyle/>
          <a:p>
            <a:pPr>
              <a:defRPr/>
            </a:pPr>
            <a:r>
              <a:rPr lang="es-ES" smtClean="0"/>
              <a:t>Dr. Alberto Cáceres Huambo</a:t>
            </a:r>
            <a:endParaRPr lang="es-ES"/>
          </a:p>
        </p:txBody>
      </p:sp>
      <p:sp>
        <p:nvSpPr>
          <p:cNvPr id="7171" name="CuadroTexto 2"/>
          <p:cNvSpPr txBox="1">
            <a:spLocks noChangeArrowheads="1"/>
          </p:cNvSpPr>
          <p:nvPr/>
        </p:nvSpPr>
        <p:spPr bwMode="auto">
          <a:xfrm>
            <a:off x="1143000" y="2667000"/>
            <a:ext cx="74676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hlink"/>
              </a:buClr>
              <a:buSzPct val="120000"/>
              <a:buChar char="•"/>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AutoNum type="arabicPeriod"/>
            </a:pPr>
            <a:r>
              <a:rPr lang="es-PE" sz="2800"/>
              <a:t>IDENTIFICACION DEL PROBLEMA</a:t>
            </a:r>
          </a:p>
          <a:p>
            <a:pPr>
              <a:spcBef>
                <a:spcPct val="0"/>
              </a:spcBef>
              <a:buClrTx/>
              <a:buSzTx/>
              <a:buFontTx/>
              <a:buAutoNum type="arabicPeriod"/>
            </a:pPr>
            <a:endParaRPr lang="es-PE" sz="2800"/>
          </a:p>
          <a:p>
            <a:pPr>
              <a:spcBef>
                <a:spcPct val="0"/>
              </a:spcBef>
              <a:buClrTx/>
              <a:buSzTx/>
              <a:buFontTx/>
              <a:buAutoNum type="arabicPeriod"/>
            </a:pPr>
            <a:r>
              <a:rPr lang="es-PE" sz="2800"/>
              <a:t>FORMULACION DEL PROBLEMA O ENUNCIADO DEL PROBLEMA</a:t>
            </a:r>
          </a:p>
          <a:p>
            <a:pPr>
              <a:spcBef>
                <a:spcPct val="0"/>
              </a:spcBef>
              <a:buClrTx/>
              <a:buSzTx/>
              <a:buFontTx/>
              <a:buAutoNum type="arabicPeriod"/>
            </a:pPr>
            <a:endParaRPr lang="es-PE" sz="2800"/>
          </a:p>
          <a:p>
            <a:pPr>
              <a:spcBef>
                <a:spcPct val="0"/>
              </a:spcBef>
              <a:buClrTx/>
              <a:buSzTx/>
              <a:buFontTx/>
              <a:buAutoNum type="arabicPeriod"/>
            </a:pPr>
            <a:r>
              <a:rPr lang="es-PE" sz="2800"/>
              <a:t>JUSTIFICACION O IMPORTANCIA DEL PROBLEMA</a:t>
            </a:r>
          </a:p>
        </p:txBody>
      </p:sp>
      <p:sp>
        <p:nvSpPr>
          <p:cNvPr id="7172" name="CuadroTexto 3"/>
          <p:cNvSpPr txBox="1">
            <a:spLocks noChangeArrowheads="1"/>
          </p:cNvSpPr>
          <p:nvPr/>
        </p:nvSpPr>
        <p:spPr bwMode="auto">
          <a:xfrm>
            <a:off x="1143000" y="893763"/>
            <a:ext cx="7467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r>
              <a:rPr lang="es-PE" b="1" dirty="0"/>
              <a:t>EL PROBLEMA DE </a:t>
            </a:r>
            <a:r>
              <a:rPr lang="es-PE" b="1" dirty="0" smtClean="0"/>
              <a:t>INVESTIGACION</a:t>
            </a:r>
            <a:endParaRPr lang="es-PE" b="1" dirty="0"/>
          </a:p>
        </p:txBody>
      </p:sp>
    </p:spTree>
    <p:extLst>
      <p:ext uri="{BB962C8B-B14F-4D97-AF65-F5344CB8AC3E}">
        <p14:creationId xmlns:p14="http://schemas.microsoft.com/office/powerpoint/2010/main" val="38899544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81000" y="2571750"/>
            <a:ext cx="8348663" cy="1143000"/>
          </a:xfrm>
        </p:spPr>
        <p:txBody>
          <a:bodyPr/>
          <a:lstStyle/>
          <a:p>
            <a:pPr algn="ctr">
              <a:defRPr/>
            </a:pPr>
            <a:r>
              <a:rPr lang="es-ES" sz="4000" dirty="0" smtClean="0"/>
              <a:t>IDENTIFICACION DEL PROBLEMA</a:t>
            </a:r>
            <a:endParaRPr lang="es-ES_tradnl" sz="4000" dirty="0"/>
          </a:p>
        </p:txBody>
      </p:sp>
      <p:sp>
        <p:nvSpPr>
          <p:cNvPr id="4" name="3 Marcador de pie de página"/>
          <p:cNvSpPr>
            <a:spLocks noGrp="1"/>
          </p:cNvSpPr>
          <p:nvPr>
            <p:ph type="ftr" sz="quarter" idx="11"/>
          </p:nvPr>
        </p:nvSpPr>
        <p:spPr/>
        <p:txBody>
          <a:bodyPr/>
          <a:lstStyle/>
          <a:p>
            <a:pPr>
              <a:defRPr/>
            </a:pPr>
            <a:r>
              <a:rPr lang="es-ES_tradnl" smtClean="0"/>
              <a:t>Dr. Alberto Cáceres Huambo</a:t>
            </a:r>
            <a:endParaRPr lang="es-ES_tradnl"/>
          </a:p>
        </p:txBody>
      </p:sp>
    </p:spTree>
    <p:extLst>
      <p:ext uri="{BB962C8B-B14F-4D97-AF65-F5344CB8AC3E}">
        <p14:creationId xmlns:p14="http://schemas.microsoft.com/office/powerpoint/2010/main" val="26593384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92100"/>
            <a:ext cx="8229600" cy="976660"/>
          </a:xfrm>
        </p:spPr>
        <p:txBody>
          <a:bodyPr/>
          <a:lstStyle/>
          <a:p>
            <a:r>
              <a:rPr lang="es-PE" sz="3600" dirty="0" smtClean="0">
                <a:effectLst/>
              </a:rPr>
              <a:t>Diferencia entre Ciencia y Tecnología</a:t>
            </a:r>
            <a:endParaRPr lang="es-PE" sz="3600" dirty="0"/>
          </a:p>
        </p:txBody>
      </p:sp>
      <p:sp>
        <p:nvSpPr>
          <p:cNvPr id="3" name="Marcador de contenido 2"/>
          <p:cNvSpPr>
            <a:spLocks noGrp="1"/>
          </p:cNvSpPr>
          <p:nvPr>
            <p:ph idx="1"/>
          </p:nvPr>
        </p:nvSpPr>
        <p:spPr>
          <a:xfrm>
            <a:off x="457200" y="1700808"/>
            <a:ext cx="8229600" cy="4318992"/>
          </a:xfrm>
        </p:spPr>
        <p:txBody>
          <a:bodyPr/>
          <a:lstStyle/>
          <a:p>
            <a:pPr marL="0" indent="0" algn="just">
              <a:buNone/>
            </a:pPr>
            <a:r>
              <a:rPr lang="es-PE" dirty="0" smtClean="0">
                <a:effectLst/>
              </a:rPr>
              <a:t>La </a:t>
            </a:r>
            <a:r>
              <a:rPr lang="es-PE" dirty="0">
                <a:effectLst/>
              </a:rPr>
              <a:t>ciencia difiere de la tecnología en los procesos, efectos y resultados. Para sobresalir en los campos de la ciencia se necesitan habilidades experimentales y lógicas</a:t>
            </a:r>
            <a:r>
              <a:rPr lang="es-PE" dirty="0" smtClean="0">
                <a:effectLst/>
              </a:rPr>
              <a:t>.</a:t>
            </a:r>
          </a:p>
          <a:p>
            <a:pPr marL="0" indent="0" algn="just">
              <a:buNone/>
            </a:pPr>
            <a:r>
              <a:rPr lang="es-PE" dirty="0">
                <a:effectLst/>
              </a:rPr>
              <a:t>Mientras que la ciencia se basa y trabaja con el método científico, la tecnología se enfoca en el diseño y producción.</a:t>
            </a:r>
          </a:p>
          <a:p>
            <a:pPr marL="0" indent="0" algn="just">
              <a:buNone/>
            </a:pPr>
            <a:endParaRPr lang="es-PE" sz="2800" dirty="0">
              <a:effectLst/>
            </a:endParaRPr>
          </a:p>
          <a:p>
            <a:pPr marL="0" indent="0">
              <a:buNone/>
            </a:pPr>
            <a:endParaRPr lang="es-PE" dirty="0"/>
          </a:p>
        </p:txBody>
      </p:sp>
      <p:sp>
        <p:nvSpPr>
          <p:cNvPr id="4" name="Marcador de pie de página 3"/>
          <p:cNvSpPr>
            <a:spLocks noGrp="1"/>
          </p:cNvSpPr>
          <p:nvPr>
            <p:ph type="ftr" sz="quarter" idx="11"/>
          </p:nvPr>
        </p:nvSpPr>
        <p:spPr/>
        <p:txBody>
          <a:bodyPr/>
          <a:lstStyle/>
          <a:p>
            <a:pPr>
              <a:defRPr/>
            </a:pPr>
            <a:r>
              <a:rPr lang="es-ES" smtClean="0">
                <a:solidFill>
                  <a:srgbClr val="FFFFFF"/>
                </a:solidFill>
              </a:rPr>
              <a:t>Dr. Alberto Cáceres Huambo</a:t>
            </a:r>
            <a:endParaRPr lang="es-ES">
              <a:solidFill>
                <a:srgbClr val="FFFFFF"/>
              </a:solidFill>
            </a:endParaRPr>
          </a:p>
        </p:txBody>
      </p:sp>
    </p:spTree>
    <p:extLst>
      <p:ext uri="{BB962C8B-B14F-4D97-AF65-F5344CB8AC3E}">
        <p14:creationId xmlns:p14="http://schemas.microsoft.com/office/powerpoint/2010/main" val="28987484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200" y="1066800"/>
            <a:ext cx="8229600" cy="4419600"/>
          </a:xfrm>
        </p:spPr>
        <p:txBody>
          <a:bodyPr/>
          <a:lstStyle/>
          <a:p>
            <a:pPr>
              <a:lnSpc>
                <a:spcPct val="200000"/>
              </a:lnSpc>
              <a:defRPr/>
            </a:pPr>
            <a:r>
              <a:rPr lang="es-PE" dirty="0" smtClean="0"/>
              <a:t>Visión Internacional del problema.</a:t>
            </a:r>
          </a:p>
          <a:p>
            <a:pPr>
              <a:lnSpc>
                <a:spcPct val="200000"/>
              </a:lnSpc>
              <a:defRPr/>
            </a:pPr>
            <a:r>
              <a:rPr lang="es-PE" dirty="0" smtClean="0"/>
              <a:t>Visión Nacional del problema.</a:t>
            </a:r>
          </a:p>
          <a:p>
            <a:pPr>
              <a:lnSpc>
                <a:spcPct val="200000"/>
              </a:lnSpc>
              <a:defRPr/>
            </a:pPr>
            <a:r>
              <a:rPr lang="es-PE" dirty="0" smtClean="0"/>
              <a:t>Visión local del problema.</a:t>
            </a:r>
            <a:endParaRPr lang="es-PE" dirty="0"/>
          </a:p>
        </p:txBody>
      </p:sp>
      <p:sp>
        <p:nvSpPr>
          <p:cNvPr id="4" name="Marcador de pie de página 3"/>
          <p:cNvSpPr>
            <a:spLocks noGrp="1"/>
          </p:cNvSpPr>
          <p:nvPr>
            <p:ph type="ftr" sz="quarter" idx="11"/>
          </p:nvPr>
        </p:nvSpPr>
        <p:spPr/>
        <p:txBody>
          <a:bodyPr/>
          <a:lstStyle/>
          <a:p>
            <a:pPr>
              <a:defRPr/>
            </a:pPr>
            <a:r>
              <a:rPr lang="es-ES" smtClean="0"/>
              <a:t>Dr. Alberto Cáceres Huambo</a:t>
            </a:r>
            <a:endParaRPr lang="es-ES"/>
          </a:p>
        </p:txBody>
      </p:sp>
    </p:spTree>
    <p:extLst>
      <p:ext uri="{BB962C8B-B14F-4D97-AF65-F5344CB8AC3E}">
        <p14:creationId xmlns:p14="http://schemas.microsoft.com/office/powerpoint/2010/main" val="18095086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63" y="2571750"/>
            <a:ext cx="8229600" cy="1143000"/>
          </a:xfrm>
        </p:spPr>
        <p:txBody>
          <a:bodyPr/>
          <a:lstStyle/>
          <a:p>
            <a:pPr>
              <a:defRPr/>
            </a:pPr>
            <a:r>
              <a:rPr lang="es-ES" dirty="0" smtClean="0"/>
              <a:t>FORMULACION DEL PROBLEMA O ENUNCIADO DEL PROBLEMA</a:t>
            </a:r>
            <a:endParaRPr lang="es-ES_tradnl" dirty="0"/>
          </a:p>
        </p:txBody>
      </p:sp>
      <p:sp>
        <p:nvSpPr>
          <p:cNvPr id="4" name="3 Marcador de pie de página"/>
          <p:cNvSpPr>
            <a:spLocks noGrp="1"/>
          </p:cNvSpPr>
          <p:nvPr>
            <p:ph type="ftr" sz="quarter" idx="11"/>
          </p:nvPr>
        </p:nvSpPr>
        <p:spPr/>
        <p:txBody>
          <a:bodyPr/>
          <a:lstStyle/>
          <a:p>
            <a:pPr>
              <a:defRPr/>
            </a:pPr>
            <a:r>
              <a:rPr lang="es-ES_tradnl" smtClean="0"/>
              <a:t>Dr. Alberto Cáceres Huambo</a:t>
            </a:r>
            <a:endParaRPr lang="es-ES_tradnl"/>
          </a:p>
        </p:txBody>
      </p:sp>
    </p:spTree>
    <p:extLst>
      <p:ext uri="{BB962C8B-B14F-4D97-AF65-F5344CB8AC3E}">
        <p14:creationId xmlns:p14="http://schemas.microsoft.com/office/powerpoint/2010/main" val="26486619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pie de página 2"/>
          <p:cNvSpPr>
            <a:spLocks noGrp="1"/>
          </p:cNvSpPr>
          <p:nvPr>
            <p:ph type="ftr" sz="quarter" idx="11"/>
          </p:nvPr>
        </p:nvSpPr>
        <p:spPr>
          <a:xfrm>
            <a:off x="3124200" y="6400800"/>
            <a:ext cx="2895600" cy="320675"/>
          </a:xfrm>
        </p:spPr>
        <p:txBody>
          <a:bodyPr/>
          <a:lstStyle/>
          <a:p>
            <a:pPr>
              <a:defRPr/>
            </a:pPr>
            <a:r>
              <a:rPr lang="es-ES" dirty="0" smtClean="0"/>
              <a:t>Dr. Alberto Cáceres </a:t>
            </a:r>
            <a:r>
              <a:rPr lang="es-ES" dirty="0" err="1" smtClean="0"/>
              <a:t>Huambo</a:t>
            </a:r>
            <a:endParaRPr lang="es-ES" dirty="0"/>
          </a:p>
        </p:txBody>
      </p:sp>
      <p:sp>
        <p:nvSpPr>
          <p:cNvPr id="17411" name="Text Box 3"/>
          <p:cNvSpPr txBox="1">
            <a:spLocks noChangeArrowheads="1"/>
          </p:cNvSpPr>
          <p:nvPr/>
        </p:nvSpPr>
        <p:spPr bwMode="auto">
          <a:xfrm>
            <a:off x="1835150" y="3716338"/>
            <a:ext cx="6049963" cy="434975"/>
          </a:xfrm>
          <a:prstGeom prst="rect">
            <a:avLst/>
          </a:prstGeom>
          <a:solidFill>
            <a:schemeClr val="tx2"/>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74638" indent="-274638">
              <a:spcBef>
                <a:spcPct val="20000"/>
              </a:spcBef>
              <a:buClr>
                <a:schemeClr val="hlink"/>
              </a:buClr>
              <a:buSzPct val="120000"/>
              <a:buChar char="•"/>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9pPr>
          </a:lstStyle>
          <a:p>
            <a:pPr>
              <a:spcBef>
                <a:spcPct val="50000"/>
              </a:spcBef>
              <a:buClrTx/>
              <a:buSzTx/>
              <a:buFontTx/>
              <a:buChar char="-"/>
            </a:pPr>
            <a:r>
              <a:rPr lang="es-ES" sz="2000">
                <a:solidFill>
                  <a:schemeClr val="bg2"/>
                </a:solidFill>
              </a:rPr>
              <a:t>Debe identificar las variables clave del estudio</a:t>
            </a:r>
          </a:p>
        </p:txBody>
      </p:sp>
      <p:sp>
        <p:nvSpPr>
          <p:cNvPr id="17412" name="Text Box 4"/>
          <p:cNvSpPr txBox="1">
            <a:spLocks noChangeArrowheads="1"/>
          </p:cNvSpPr>
          <p:nvPr/>
        </p:nvSpPr>
        <p:spPr bwMode="auto">
          <a:xfrm>
            <a:off x="1835150" y="4508500"/>
            <a:ext cx="5473700" cy="434975"/>
          </a:xfrm>
          <a:prstGeom prst="rect">
            <a:avLst/>
          </a:prstGeom>
          <a:solidFill>
            <a:schemeClr val="tx2"/>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74638" indent="-274638">
              <a:spcBef>
                <a:spcPct val="20000"/>
              </a:spcBef>
              <a:buClr>
                <a:schemeClr val="hlink"/>
              </a:buClr>
              <a:buSzPct val="120000"/>
              <a:buChar char="•"/>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9pPr>
          </a:lstStyle>
          <a:p>
            <a:pPr>
              <a:spcBef>
                <a:spcPct val="50000"/>
              </a:spcBef>
              <a:buClrTx/>
              <a:buSzTx/>
              <a:buFontTx/>
              <a:buChar char="-"/>
            </a:pPr>
            <a:r>
              <a:rPr lang="es-ES" sz="2000">
                <a:solidFill>
                  <a:schemeClr val="bg2"/>
                </a:solidFill>
              </a:rPr>
              <a:t>Especificar el carácter de la población</a:t>
            </a:r>
          </a:p>
        </p:txBody>
      </p:sp>
      <p:sp>
        <p:nvSpPr>
          <p:cNvPr id="17413" name="Text Box 5"/>
          <p:cNvSpPr txBox="1">
            <a:spLocks noChangeArrowheads="1"/>
          </p:cNvSpPr>
          <p:nvPr/>
        </p:nvSpPr>
        <p:spPr bwMode="auto">
          <a:xfrm>
            <a:off x="1835150" y="2997200"/>
            <a:ext cx="5473700" cy="434975"/>
          </a:xfrm>
          <a:prstGeom prst="rect">
            <a:avLst/>
          </a:prstGeom>
          <a:solidFill>
            <a:schemeClr val="tx2"/>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74638" indent="-274638">
              <a:spcBef>
                <a:spcPct val="20000"/>
              </a:spcBef>
              <a:buClr>
                <a:schemeClr val="hlink"/>
              </a:buClr>
              <a:buSzPct val="120000"/>
              <a:buChar char="•"/>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9pPr>
          </a:lstStyle>
          <a:p>
            <a:pPr>
              <a:spcBef>
                <a:spcPct val="50000"/>
              </a:spcBef>
              <a:buClrTx/>
              <a:buSzTx/>
              <a:buFontTx/>
              <a:buChar char="-"/>
            </a:pPr>
            <a:r>
              <a:rPr lang="es-ES" sz="2000">
                <a:solidFill>
                  <a:schemeClr val="bg2"/>
                </a:solidFill>
              </a:rPr>
              <a:t>Proposición </a:t>
            </a:r>
            <a:r>
              <a:rPr lang="es-ES" sz="2000">
                <a:solidFill>
                  <a:schemeClr val="bg2"/>
                </a:solidFill>
                <a:sym typeface="Wingdings" panose="05000000000000000000" pitchFamily="2" charset="2"/>
              </a:rPr>
              <a:t> sintetiza el problema </a:t>
            </a:r>
            <a:endParaRPr lang="es-ES" sz="2000">
              <a:solidFill>
                <a:schemeClr val="bg2"/>
              </a:solidFill>
            </a:endParaRPr>
          </a:p>
        </p:txBody>
      </p:sp>
      <p:sp>
        <p:nvSpPr>
          <p:cNvPr id="11270" name="Text Box 7"/>
          <p:cNvSpPr txBox="1">
            <a:spLocks noChangeArrowheads="1"/>
          </p:cNvSpPr>
          <p:nvPr/>
        </p:nvSpPr>
        <p:spPr bwMode="auto">
          <a:xfrm>
            <a:off x="1116013" y="1844675"/>
            <a:ext cx="72723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9pPr>
          </a:lstStyle>
          <a:p>
            <a:pPr>
              <a:spcBef>
                <a:spcPct val="50000"/>
              </a:spcBef>
              <a:buClrTx/>
              <a:buSzTx/>
              <a:buFontTx/>
              <a:buNone/>
            </a:pPr>
            <a:r>
              <a:rPr lang="es-ES" sz="2000"/>
              <a:t>Tema de investigación </a:t>
            </a:r>
            <a:r>
              <a:rPr lang="es-ES" sz="2000">
                <a:sym typeface="Wingdings" panose="05000000000000000000" pitchFamily="2" charset="2"/>
              </a:rPr>
              <a:t> nombre, configuración nominal</a:t>
            </a:r>
            <a:endParaRPr lang="es-ES" sz="2000"/>
          </a:p>
        </p:txBody>
      </p:sp>
    </p:spTree>
    <p:extLst>
      <p:ext uri="{BB962C8B-B14F-4D97-AF65-F5344CB8AC3E}">
        <p14:creationId xmlns:p14="http://schemas.microsoft.com/office/powerpoint/2010/main" val="1926740486"/>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7413"/>
                                        </p:tgtEl>
                                        <p:attrNameLst>
                                          <p:attrName>style.visibility</p:attrName>
                                        </p:attrNameLst>
                                      </p:cBhvr>
                                      <p:to>
                                        <p:strVal val="visible"/>
                                      </p:to>
                                    </p:set>
                                    <p:anim calcmode="lin" valueType="num">
                                      <p:cBhvr>
                                        <p:cTn id="7" dur="500" decel="50000" fill="hold">
                                          <p:stCondLst>
                                            <p:cond delay="0"/>
                                          </p:stCondLst>
                                        </p:cTn>
                                        <p:tgtEl>
                                          <p:spTgt spid="1741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741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7413"/>
                                        </p:tgtEl>
                                        <p:attrNameLst>
                                          <p:attrName>ppt_w</p:attrName>
                                        </p:attrNameLst>
                                      </p:cBhvr>
                                      <p:tavLst>
                                        <p:tav tm="0">
                                          <p:val>
                                            <p:strVal val="#ppt_w*.05"/>
                                          </p:val>
                                        </p:tav>
                                        <p:tav tm="100000">
                                          <p:val>
                                            <p:strVal val="#ppt_w"/>
                                          </p:val>
                                        </p:tav>
                                      </p:tavLst>
                                    </p:anim>
                                    <p:anim calcmode="lin" valueType="num">
                                      <p:cBhvr>
                                        <p:cTn id="10" dur="1000" fill="hold"/>
                                        <p:tgtEl>
                                          <p:spTgt spid="1741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741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741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741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741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17411"/>
                                        </p:tgtEl>
                                        <p:attrNameLst>
                                          <p:attrName>style.visibility</p:attrName>
                                        </p:attrNameLst>
                                      </p:cBhvr>
                                      <p:to>
                                        <p:strVal val="visible"/>
                                      </p:to>
                                    </p:set>
                                    <p:anim calcmode="lin" valueType="num">
                                      <p:cBhvr>
                                        <p:cTn id="19" dur="500" decel="50000" fill="hold">
                                          <p:stCondLst>
                                            <p:cond delay="0"/>
                                          </p:stCondLst>
                                        </p:cTn>
                                        <p:tgtEl>
                                          <p:spTgt spid="17411"/>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17411"/>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17411"/>
                                        </p:tgtEl>
                                        <p:attrNameLst>
                                          <p:attrName>ppt_w</p:attrName>
                                        </p:attrNameLst>
                                      </p:cBhvr>
                                      <p:tavLst>
                                        <p:tav tm="0">
                                          <p:val>
                                            <p:strVal val="#ppt_w*.05"/>
                                          </p:val>
                                        </p:tav>
                                        <p:tav tm="100000">
                                          <p:val>
                                            <p:strVal val="#ppt_w"/>
                                          </p:val>
                                        </p:tav>
                                      </p:tavLst>
                                    </p:anim>
                                    <p:anim calcmode="lin" valueType="num">
                                      <p:cBhvr>
                                        <p:cTn id="22" dur="1000" fill="hold"/>
                                        <p:tgtEl>
                                          <p:spTgt spid="17411"/>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17411"/>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17411"/>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17411"/>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1741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17412"/>
                                        </p:tgtEl>
                                        <p:attrNameLst>
                                          <p:attrName>style.visibility</p:attrName>
                                        </p:attrNameLst>
                                      </p:cBhvr>
                                      <p:to>
                                        <p:strVal val="visible"/>
                                      </p:to>
                                    </p:set>
                                    <p:anim calcmode="lin" valueType="num">
                                      <p:cBhvr>
                                        <p:cTn id="31" dur="500" decel="50000" fill="hold">
                                          <p:stCondLst>
                                            <p:cond delay="0"/>
                                          </p:stCondLst>
                                        </p:cTn>
                                        <p:tgtEl>
                                          <p:spTgt spid="17412"/>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17412"/>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17412"/>
                                        </p:tgtEl>
                                        <p:attrNameLst>
                                          <p:attrName>ppt_w</p:attrName>
                                        </p:attrNameLst>
                                      </p:cBhvr>
                                      <p:tavLst>
                                        <p:tav tm="0">
                                          <p:val>
                                            <p:strVal val="#ppt_w*.05"/>
                                          </p:val>
                                        </p:tav>
                                        <p:tav tm="100000">
                                          <p:val>
                                            <p:strVal val="#ppt_w"/>
                                          </p:val>
                                        </p:tav>
                                      </p:tavLst>
                                    </p:anim>
                                    <p:anim calcmode="lin" valueType="num">
                                      <p:cBhvr>
                                        <p:cTn id="34" dur="1000" fill="hold"/>
                                        <p:tgtEl>
                                          <p:spTgt spid="17412"/>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17412"/>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17412"/>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17412"/>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animBg="1"/>
      <p:bldP spid="17412" grpId="0" animBg="1"/>
      <p:bldP spid="1741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pie de página 4"/>
          <p:cNvSpPr>
            <a:spLocks noGrp="1"/>
          </p:cNvSpPr>
          <p:nvPr>
            <p:ph type="ftr" sz="quarter" idx="11"/>
          </p:nvPr>
        </p:nvSpPr>
        <p:spPr/>
        <p:txBody>
          <a:bodyPr/>
          <a:lstStyle/>
          <a:p>
            <a:pPr>
              <a:defRPr/>
            </a:pPr>
            <a:r>
              <a:rPr lang="es-ES" dirty="0" err="1" smtClean="0"/>
              <a:t>Dr.Alberto</a:t>
            </a:r>
            <a:r>
              <a:rPr lang="es-ES" dirty="0" smtClean="0"/>
              <a:t> Cáceres </a:t>
            </a:r>
            <a:r>
              <a:rPr lang="es-ES" dirty="0" err="1" smtClean="0"/>
              <a:t>Huambo</a:t>
            </a:r>
            <a:endParaRPr lang="es-ES" dirty="0"/>
          </a:p>
        </p:txBody>
      </p:sp>
      <p:sp>
        <p:nvSpPr>
          <p:cNvPr id="53250" name="Rectangle 2"/>
          <p:cNvSpPr>
            <a:spLocks noGrp="1" noChangeArrowheads="1"/>
          </p:cNvSpPr>
          <p:nvPr>
            <p:ph type="title"/>
          </p:nvPr>
        </p:nvSpPr>
        <p:spPr/>
        <p:txBody>
          <a:bodyPr/>
          <a:lstStyle/>
          <a:p>
            <a:pPr>
              <a:defRPr/>
            </a:pPr>
            <a:r>
              <a:rPr lang="es-ES"/>
              <a:t>Condiciones del enunciado</a:t>
            </a:r>
          </a:p>
        </p:txBody>
      </p:sp>
      <p:sp>
        <p:nvSpPr>
          <p:cNvPr id="53251" name="Rectangle 3"/>
          <p:cNvSpPr>
            <a:spLocks noGrp="1" noChangeArrowheads="1"/>
          </p:cNvSpPr>
          <p:nvPr>
            <p:ph type="body" idx="1"/>
          </p:nvPr>
        </p:nvSpPr>
        <p:spPr>
          <a:xfrm>
            <a:off x="684213" y="2708275"/>
            <a:ext cx="7772400" cy="2203450"/>
          </a:xfrm>
          <a:solidFill>
            <a:schemeClr val="accent1"/>
          </a:solidFill>
        </p:spPr>
        <p:txBody>
          <a:bodyPr/>
          <a:lstStyle/>
          <a:p>
            <a:pPr>
              <a:defRPr/>
            </a:pPr>
            <a:r>
              <a:rPr lang="es-ES"/>
              <a:t>Conciso </a:t>
            </a:r>
            <a:r>
              <a:rPr lang="es-ES">
                <a:sym typeface="Wingdings" panose="05000000000000000000" pitchFamily="2" charset="2"/>
              </a:rPr>
              <a:t> breve</a:t>
            </a:r>
          </a:p>
          <a:p>
            <a:pPr>
              <a:defRPr/>
            </a:pPr>
            <a:r>
              <a:rPr lang="es-ES">
                <a:sym typeface="Wingdings" panose="05000000000000000000" pitchFamily="2" charset="2"/>
              </a:rPr>
              <a:t>Claro  comprensible</a:t>
            </a:r>
          </a:p>
          <a:p>
            <a:pPr>
              <a:defRPr/>
            </a:pPr>
            <a:r>
              <a:rPr lang="es-ES">
                <a:sym typeface="Wingdings" panose="05000000000000000000" pitchFamily="2" charset="2"/>
              </a:rPr>
              <a:t>Integralidad  elementos estructurales</a:t>
            </a:r>
          </a:p>
          <a:p>
            <a:pPr>
              <a:buFont typeface="Wingdings" panose="05000000000000000000" pitchFamily="2" charset="2"/>
              <a:buNone/>
              <a:defRPr/>
            </a:pPr>
            <a:endParaRPr lang="es-ES"/>
          </a:p>
        </p:txBody>
      </p:sp>
    </p:spTree>
    <p:extLst>
      <p:ext uri="{BB962C8B-B14F-4D97-AF65-F5344CB8AC3E}">
        <p14:creationId xmlns:p14="http://schemas.microsoft.com/office/powerpoint/2010/main" val="3747549889"/>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3250"/>
                                        </p:tgtEl>
                                        <p:attrNameLst>
                                          <p:attrName>style.visibility</p:attrName>
                                        </p:attrNameLst>
                                      </p:cBhvr>
                                      <p:to>
                                        <p:strVal val="visible"/>
                                      </p:to>
                                    </p:set>
                                    <p:animEffect transition="in" filter="blinds(horizontal)">
                                      <p:cBhvr>
                                        <p:cTn id="7" dur="500"/>
                                        <p:tgtEl>
                                          <p:spTgt spid="5325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3251">
                                            <p:bg/>
                                          </p:spTgt>
                                        </p:tgtEl>
                                        <p:attrNameLst>
                                          <p:attrName>style.visibility</p:attrName>
                                        </p:attrNameLst>
                                      </p:cBhvr>
                                      <p:to>
                                        <p:strVal val="visible"/>
                                      </p:to>
                                    </p:set>
                                    <p:animEffect transition="in" filter="blinds(horizontal)">
                                      <p:cBhvr>
                                        <p:cTn id="10" dur="500"/>
                                        <p:tgtEl>
                                          <p:spTgt spid="53251">
                                            <p:bg/>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3251">
                                            <p:txEl>
                                              <p:pRg st="0" end="0"/>
                                            </p:txEl>
                                          </p:spTgt>
                                        </p:tgtEl>
                                        <p:attrNameLst>
                                          <p:attrName>style.visibility</p:attrName>
                                        </p:attrNameLst>
                                      </p:cBhvr>
                                      <p:to>
                                        <p:strVal val="visible"/>
                                      </p:to>
                                    </p:set>
                                    <p:animEffect transition="in" filter="blinds(horizontal)">
                                      <p:cBhvr>
                                        <p:cTn id="15" dur="500"/>
                                        <p:tgtEl>
                                          <p:spTgt spid="53251">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53251">
                                            <p:txEl>
                                              <p:pRg st="1" end="1"/>
                                            </p:txEl>
                                          </p:spTgt>
                                        </p:tgtEl>
                                        <p:attrNameLst>
                                          <p:attrName>style.visibility</p:attrName>
                                        </p:attrNameLst>
                                      </p:cBhvr>
                                      <p:to>
                                        <p:strVal val="visible"/>
                                      </p:to>
                                    </p:set>
                                    <p:animEffect transition="in" filter="blinds(horizontal)">
                                      <p:cBhvr>
                                        <p:cTn id="20" dur="500"/>
                                        <p:tgtEl>
                                          <p:spTgt spid="53251">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53251">
                                            <p:txEl>
                                              <p:pRg st="2" end="2"/>
                                            </p:txEl>
                                          </p:spTgt>
                                        </p:tgtEl>
                                        <p:attrNameLst>
                                          <p:attrName>style.visibility</p:attrName>
                                        </p:attrNameLst>
                                      </p:cBhvr>
                                      <p:to>
                                        <p:strVal val="visible"/>
                                      </p:to>
                                    </p:set>
                                    <p:animEffect transition="in" filter="blinds(horizontal)">
                                      <p:cBhvr>
                                        <p:cTn id="25" dur="500"/>
                                        <p:tgtEl>
                                          <p:spTgt spid="532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p:bldP spid="53251" grpId="0" build="p"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pie de página 4"/>
          <p:cNvSpPr>
            <a:spLocks noGrp="1"/>
          </p:cNvSpPr>
          <p:nvPr>
            <p:ph type="ftr" sz="quarter" idx="11"/>
          </p:nvPr>
        </p:nvSpPr>
        <p:spPr/>
        <p:txBody>
          <a:bodyPr/>
          <a:lstStyle/>
          <a:p>
            <a:pPr>
              <a:defRPr/>
            </a:pPr>
            <a:r>
              <a:rPr lang="es-ES" dirty="0" smtClean="0"/>
              <a:t>Dr. Alberto Cáceres </a:t>
            </a:r>
            <a:r>
              <a:rPr lang="es-ES" dirty="0" err="1" smtClean="0"/>
              <a:t>Huambo</a:t>
            </a:r>
            <a:endParaRPr lang="es-ES" dirty="0"/>
          </a:p>
        </p:txBody>
      </p:sp>
      <p:sp>
        <p:nvSpPr>
          <p:cNvPr id="49154" name="Rectangle 2"/>
          <p:cNvSpPr>
            <a:spLocks noGrp="1" noChangeArrowheads="1"/>
          </p:cNvSpPr>
          <p:nvPr>
            <p:ph type="title"/>
          </p:nvPr>
        </p:nvSpPr>
        <p:spPr>
          <a:xfrm>
            <a:off x="1150938" y="214313"/>
            <a:ext cx="7793037" cy="1127125"/>
          </a:xfrm>
        </p:spPr>
        <p:txBody>
          <a:bodyPr/>
          <a:lstStyle/>
          <a:p>
            <a:pPr>
              <a:defRPr/>
            </a:pPr>
            <a:r>
              <a:rPr lang="es-ES"/>
              <a:t>Tipos de enunciados</a:t>
            </a:r>
          </a:p>
        </p:txBody>
      </p:sp>
      <p:sp>
        <p:nvSpPr>
          <p:cNvPr id="49155" name="Rectangle 3"/>
          <p:cNvSpPr>
            <a:spLocks noGrp="1" noChangeArrowheads="1"/>
          </p:cNvSpPr>
          <p:nvPr>
            <p:ph type="body" idx="1"/>
          </p:nvPr>
        </p:nvSpPr>
        <p:spPr>
          <a:xfrm>
            <a:off x="1182688" y="1700213"/>
            <a:ext cx="7772400" cy="1728787"/>
          </a:xfrm>
          <a:solidFill>
            <a:schemeClr val="accent1"/>
          </a:solidFill>
        </p:spPr>
        <p:txBody>
          <a:bodyPr/>
          <a:lstStyle/>
          <a:p>
            <a:pPr>
              <a:defRPr/>
            </a:pPr>
            <a:r>
              <a:rPr lang="es-ES" sz="2400" dirty="0"/>
              <a:t>Enunciado proposicional o declarativo</a:t>
            </a:r>
          </a:p>
          <a:p>
            <a:pPr lvl="1" algn="just">
              <a:defRPr/>
            </a:pPr>
            <a:r>
              <a:rPr lang="es-ES" sz="2400" dirty="0"/>
              <a:t>Ejemplo: Frecuencia </a:t>
            </a:r>
            <a:r>
              <a:rPr lang="es-ES" sz="2400" dirty="0" smtClean="0"/>
              <a:t>de Ansiedad en pacientes del servicio de geriatría en </a:t>
            </a:r>
            <a:r>
              <a:rPr lang="es-ES" sz="2400" dirty="0"/>
              <a:t>el Hospital Honorio Delgado. Arequipa. </a:t>
            </a:r>
            <a:r>
              <a:rPr lang="es-ES" sz="2400" dirty="0" smtClean="0"/>
              <a:t>2018.</a:t>
            </a:r>
            <a:endParaRPr lang="es-ES" sz="2400" dirty="0"/>
          </a:p>
        </p:txBody>
      </p:sp>
      <p:sp>
        <p:nvSpPr>
          <p:cNvPr id="49156" name="Rectangle 4"/>
          <p:cNvSpPr>
            <a:spLocks noChangeArrowheads="1"/>
          </p:cNvSpPr>
          <p:nvPr/>
        </p:nvSpPr>
        <p:spPr bwMode="auto">
          <a:xfrm>
            <a:off x="1187450" y="3863975"/>
            <a:ext cx="7777163" cy="165258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120000"/>
              <a:buChar char="•"/>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cs typeface="Arial" panose="020B0604020202020204" pitchFamily="34" charset="0"/>
              </a:defRPr>
            </a:lvl9pPr>
          </a:lstStyle>
          <a:p>
            <a:pPr>
              <a:buClr>
                <a:schemeClr val="folHlink"/>
              </a:buClr>
              <a:buSzPct val="60000"/>
              <a:buFont typeface="Wingdings" panose="05000000000000000000" pitchFamily="2" charset="2"/>
              <a:buChar char="n"/>
            </a:pPr>
            <a:r>
              <a:rPr lang="es-ES" sz="2400"/>
              <a:t>Enunciado interrogatorio</a:t>
            </a:r>
          </a:p>
          <a:p>
            <a:pPr lvl="1">
              <a:buClr>
                <a:schemeClr val="hlink"/>
              </a:buClr>
              <a:buSzPct val="55000"/>
              <a:buFont typeface="Wingdings" panose="05000000000000000000" pitchFamily="2" charset="2"/>
              <a:buChar char="n"/>
            </a:pPr>
            <a:r>
              <a:rPr lang="es-ES" sz="2400"/>
              <a:t>Ejemplo: </a:t>
            </a:r>
            <a:r>
              <a:rPr lang="es-ES" sz="2000"/>
              <a:t>¿</a:t>
            </a:r>
            <a:r>
              <a:rPr lang="es-ES" sz="2400"/>
              <a:t>Cuál es la frecuencia de Ansiedad en pacientes del servicio de geriatría en el Hospital Honorio Delgado. Arequipa. 2018?</a:t>
            </a:r>
            <a:r>
              <a:rPr lang="es-ES" sz="2000"/>
              <a:t>. </a:t>
            </a:r>
          </a:p>
        </p:txBody>
      </p:sp>
    </p:spTree>
    <p:extLst>
      <p:ext uri="{BB962C8B-B14F-4D97-AF65-F5344CB8AC3E}">
        <p14:creationId xmlns:p14="http://schemas.microsoft.com/office/powerpoint/2010/main" val="1149784652"/>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box(in)">
                                      <p:cBhvr>
                                        <p:cTn id="7" dur="500"/>
                                        <p:tgtEl>
                                          <p:spTgt spid="491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9155">
                                            <p:bg/>
                                          </p:spTgt>
                                        </p:tgtEl>
                                        <p:attrNameLst>
                                          <p:attrName>style.visibility</p:attrName>
                                        </p:attrNameLst>
                                      </p:cBhvr>
                                      <p:to>
                                        <p:strVal val="visible"/>
                                      </p:to>
                                    </p:set>
                                    <p:animEffect transition="in" filter="blinds(horizontal)">
                                      <p:cBhvr>
                                        <p:cTn id="12" dur="500"/>
                                        <p:tgtEl>
                                          <p:spTgt spid="49155">
                                            <p:bg/>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9155">
                                            <p:txEl>
                                              <p:pRg st="0" end="0"/>
                                            </p:txEl>
                                          </p:spTgt>
                                        </p:tgtEl>
                                        <p:attrNameLst>
                                          <p:attrName>style.visibility</p:attrName>
                                        </p:attrNameLst>
                                      </p:cBhvr>
                                      <p:to>
                                        <p:strVal val="visible"/>
                                      </p:to>
                                    </p:set>
                                    <p:animEffect transition="in" filter="blinds(horizontal)">
                                      <p:cBhvr>
                                        <p:cTn id="17" dur="500"/>
                                        <p:tgtEl>
                                          <p:spTgt spid="49155">
                                            <p:txEl>
                                              <p:pRg st="0" end="0"/>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49155">
                                            <p:txEl>
                                              <p:pRg st="1" end="1"/>
                                            </p:txEl>
                                          </p:spTgt>
                                        </p:tgtEl>
                                        <p:attrNameLst>
                                          <p:attrName>style.visibility</p:attrName>
                                        </p:attrNameLst>
                                      </p:cBhvr>
                                      <p:to>
                                        <p:strVal val="visible"/>
                                      </p:to>
                                    </p:set>
                                    <p:animEffect transition="in" filter="blinds(horizontal)">
                                      <p:cBhvr>
                                        <p:cTn id="20" dur="500"/>
                                        <p:tgtEl>
                                          <p:spTgt spid="49155">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49156"/>
                                        </p:tgtEl>
                                        <p:attrNameLst>
                                          <p:attrName>style.visibility</p:attrName>
                                        </p:attrNameLst>
                                      </p:cBhvr>
                                      <p:to>
                                        <p:strVal val="visible"/>
                                      </p:to>
                                    </p:set>
                                    <p:animEffect transition="in" filter="checkerboard(across)">
                                      <p:cBhvr>
                                        <p:cTn id="25" dur="500"/>
                                        <p:tgtEl>
                                          <p:spTgt spid="49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p:bldP spid="49155" grpId="0" build="p" animBg="1"/>
      <p:bldP spid="4915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63" y="2571750"/>
            <a:ext cx="8229600" cy="1143000"/>
          </a:xfrm>
        </p:spPr>
        <p:txBody>
          <a:bodyPr/>
          <a:lstStyle/>
          <a:p>
            <a:pPr>
              <a:defRPr/>
            </a:pPr>
            <a:r>
              <a:rPr lang="es-ES" dirty="0" smtClean="0"/>
              <a:t>JUSTIFICACION DEL PROBLEMA</a:t>
            </a:r>
            <a:endParaRPr lang="es-ES_tradnl" dirty="0"/>
          </a:p>
        </p:txBody>
      </p:sp>
      <p:sp>
        <p:nvSpPr>
          <p:cNvPr id="4" name="3 Marcador de pie de página"/>
          <p:cNvSpPr>
            <a:spLocks noGrp="1"/>
          </p:cNvSpPr>
          <p:nvPr>
            <p:ph type="ftr" sz="quarter" idx="11"/>
          </p:nvPr>
        </p:nvSpPr>
        <p:spPr/>
        <p:txBody>
          <a:bodyPr/>
          <a:lstStyle/>
          <a:p>
            <a:pPr>
              <a:defRPr/>
            </a:pPr>
            <a:r>
              <a:rPr lang="es-ES_tradnl" smtClean="0"/>
              <a:t>Dr. Alberto Cáceres Huambo</a:t>
            </a:r>
            <a:endParaRPr lang="es-ES_tradnl"/>
          </a:p>
        </p:txBody>
      </p:sp>
    </p:spTree>
    <p:extLst>
      <p:ext uri="{BB962C8B-B14F-4D97-AF65-F5344CB8AC3E}">
        <p14:creationId xmlns:p14="http://schemas.microsoft.com/office/powerpoint/2010/main" val="213358678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857250" y="500063"/>
            <a:ext cx="7772400" cy="642937"/>
          </a:xfrm>
        </p:spPr>
        <p:txBody>
          <a:bodyPr>
            <a:normAutofit/>
          </a:bodyPr>
          <a:lstStyle/>
          <a:p>
            <a:pPr>
              <a:defRPr/>
            </a:pPr>
            <a:r>
              <a:rPr lang="en-US" sz="2400" b="1" dirty="0" smtClean="0"/>
              <a:t>Criterios para calificar un problema</a:t>
            </a:r>
            <a:endParaRPr lang="es-ES_tradnl" sz="2400" b="1" dirty="0"/>
          </a:p>
        </p:txBody>
      </p:sp>
      <p:sp>
        <p:nvSpPr>
          <p:cNvPr id="3" name="2 Subtítulo"/>
          <p:cNvSpPr>
            <a:spLocks noGrp="1"/>
          </p:cNvSpPr>
          <p:nvPr>
            <p:ph type="subTitle" idx="1"/>
          </p:nvPr>
        </p:nvSpPr>
        <p:spPr>
          <a:xfrm>
            <a:off x="714375" y="1071563"/>
            <a:ext cx="7715250" cy="5429250"/>
          </a:xfrm>
        </p:spPr>
        <p:txBody>
          <a:bodyPr>
            <a:noAutofit/>
          </a:bodyPr>
          <a:lstStyle/>
          <a:p>
            <a:pPr algn="just">
              <a:lnSpc>
                <a:spcPct val="150000"/>
              </a:lnSpc>
              <a:defRPr/>
            </a:pPr>
            <a:r>
              <a:rPr lang="es-ES_tradnl" sz="1800" b="1" dirty="0" smtClean="0">
                <a:latin typeface="Arial" pitchFamily="34" charset="0"/>
              </a:rPr>
              <a:t>Relevancia</a:t>
            </a:r>
            <a:r>
              <a:rPr lang="en-US" sz="1800" b="1" dirty="0" smtClean="0">
                <a:latin typeface="Arial" pitchFamily="34" charset="0"/>
              </a:rPr>
              <a:t>  Cientifica: </a:t>
            </a:r>
            <a:r>
              <a:rPr lang="en-US" sz="1800" dirty="0" err="1" smtClean="0">
                <a:latin typeface="Arial" pitchFamily="34" charset="0"/>
              </a:rPr>
              <a:t>Qué</a:t>
            </a:r>
            <a:r>
              <a:rPr lang="en-US" sz="1800" dirty="0" smtClean="0">
                <a:latin typeface="Arial" pitchFamily="34" charset="0"/>
              </a:rPr>
              <a:t> nuevos conocimientos aporta a la solucion de </a:t>
            </a:r>
            <a:r>
              <a:rPr lang="en-US" sz="1800" dirty="0" err="1" smtClean="0">
                <a:latin typeface="Arial" pitchFamily="34" charset="0"/>
              </a:rPr>
              <a:t>este</a:t>
            </a:r>
            <a:r>
              <a:rPr lang="en-US" sz="1800" dirty="0" smtClean="0">
                <a:latin typeface="Arial" pitchFamily="34" charset="0"/>
              </a:rPr>
              <a:t> </a:t>
            </a:r>
            <a:r>
              <a:rPr lang="en-US" sz="1800" dirty="0" err="1" smtClean="0">
                <a:latin typeface="Arial" pitchFamily="34" charset="0"/>
              </a:rPr>
              <a:t>problema</a:t>
            </a:r>
            <a:r>
              <a:rPr lang="en-US" sz="1800" dirty="0" smtClean="0">
                <a:latin typeface="Arial" pitchFamily="34" charset="0"/>
              </a:rPr>
              <a:t>? Para responder a esta </a:t>
            </a:r>
            <a:r>
              <a:rPr lang="en-US" sz="1800" dirty="0" err="1" smtClean="0">
                <a:latin typeface="Arial" pitchFamily="34" charset="0"/>
              </a:rPr>
              <a:t>pregunta</a:t>
            </a:r>
            <a:r>
              <a:rPr lang="en-US" sz="1800" dirty="0" smtClean="0">
                <a:latin typeface="Arial" pitchFamily="34" charset="0"/>
              </a:rPr>
              <a:t> </a:t>
            </a:r>
            <a:r>
              <a:rPr lang="en-US" sz="1800" dirty="0" err="1" smtClean="0">
                <a:latin typeface="Arial" pitchFamily="34" charset="0"/>
              </a:rPr>
              <a:t>es</a:t>
            </a:r>
            <a:r>
              <a:rPr lang="en-US" sz="1800" dirty="0" smtClean="0">
                <a:latin typeface="Arial" pitchFamily="34" charset="0"/>
              </a:rPr>
              <a:t> indispensable tomar en cuenta los conocimientos que ya existen respecto al </a:t>
            </a:r>
            <a:r>
              <a:rPr lang="en-US" sz="1800" dirty="0" err="1" smtClean="0">
                <a:latin typeface="Arial" pitchFamily="34" charset="0"/>
              </a:rPr>
              <a:t>área</a:t>
            </a:r>
            <a:r>
              <a:rPr lang="en-US" sz="1800" dirty="0" smtClean="0">
                <a:latin typeface="Arial" pitchFamily="34" charset="0"/>
              </a:rPr>
              <a:t> de fenomenos estudiados. </a:t>
            </a:r>
          </a:p>
          <a:p>
            <a:pPr algn="just">
              <a:lnSpc>
                <a:spcPct val="150000"/>
              </a:lnSpc>
              <a:defRPr/>
            </a:pPr>
            <a:r>
              <a:rPr lang="en-US" sz="1800" b="1" dirty="0" smtClean="0">
                <a:latin typeface="Arial" pitchFamily="34" charset="0"/>
              </a:rPr>
              <a:t>Relevancia Humana:</a:t>
            </a:r>
            <a:r>
              <a:rPr lang="en-US" sz="1800" dirty="0" smtClean="0">
                <a:latin typeface="Arial" pitchFamily="34" charset="0"/>
              </a:rPr>
              <a:t> </a:t>
            </a:r>
            <a:r>
              <a:rPr lang="en-US" sz="1800" dirty="0" err="1" smtClean="0">
                <a:latin typeface="Arial" pitchFamily="34" charset="0"/>
              </a:rPr>
              <a:t>Qué</a:t>
            </a:r>
            <a:r>
              <a:rPr lang="en-US" sz="1800" dirty="0" smtClean="0">
                <a:latin typeface="Arial" pitchFamily="34" charset="0"/>
              </a:rPr>
              <a:t> significado  puede tener para esta comunidad o para el </a:t>
            </a:r>
            <a:r>
              <a:rPr lang="en-US" sz="1800" dirty="0" err="1" smtClean="0">
                <a:latin typeface="Arial" pitchFamily="34" charset="0"/>
              </a:rPr>
              <a:t>mundo</a:t>
            </a:r>
            <a:r>
              <a:rPr lang="en-US" sz="1800" dirty="0" smtClean="0">
                <a:latin typeface="Arial" pitchFamily="34" charset="0"/>
              </a:rPr>
              <a:t>, la investigacion que voy a emprender? Es cierto que este criterio va intimamente ligado a la investigacion aplicada y no a la investigacion pura.  Pero esta ultima unicamente  es aconsejable llevarla a cabo cuando el investigador lleva ya muchos años de experiencia en investigaciones. Respecto a la relevancia </a:t>
            </a:r>
            <a:r>
              <a:rPr lang="es-ES_tradnl" sz="1800" noProof="1" smtClean="0">
                <a:latin typeface="Arial" pitchFamily="34" charset="0"/>
              </a:rPr>
              <a:t>humana</a:t>
            </a:r>
            <a:r>
              <a:rPr lang="en-US" sz="1800" dirty="0" smtClean="0">
                <a:latin typeface="Arial" pitchFamily="34" charset="0"/>
              </a:rPr>
              <a:t> es muy importante recordar los </a:t>
            </a:r>
            <a:r>
              <a:rPr lang="en-US" sz="1800" dirty="0" err="1" smtClean="0">
                <a:latin typeface="Arial" pitchFamily="34" charset="0"/>
              </a:rPr>
              <a:t>aspectos</a:t>
            </a:r>
            <a:r>
              <a:rPr lang="en-US" sz="1800" dirty="0" smtClean="0">
                <a:latin typeface="Arial" pitchFamily="34" charset="0"/>
              </a:rPr>
              <a:t> </a:t>
            </a:r>
            <a:r>
              <a:rPr lang="en-US" sz="1800" dirty="0" err="1">
                <a:latin typeface="Arial" pitchFamily="34" charset="0"/>
              </a:rPr>
              <a:t>é</a:t>
            </a:r>
            <a:r>
              <a:rPr lang="en-US" sz="1800" dirty="0" err="1" smtClean="0">
                <a:latin typeface="Arial" pitchFamily="34" charset="0"/>
              </a:rPr>
              <a:t>ticos</a:t>
            </a:r>
            <a:r>
              <a:rPr lang="en-US" sz="1800" dirty="0" smtClean="0">
                <a:latin typeface="Arial" pitchFamily="34" charset="0"/>
              </a:rPr>
              <a:t> mencionados. Tratemos de que nuestras investigaciones sean de utilidad particularmente para las masas desvalidas.   </a:t>
            </a:r>
            <a:endParaRPr lang="es-ES_tradnl" sz="1800" dirty="0">
              <a:latin typeface="Arial" pitchFamily="34" charset="0"/>
            </a:endParaRPr>
          </a:p>
        </p:txBody>
      </p:sp>
      <p:sp>
        <p:nvSpPr>
          <p:cNvPr id="4" name="3 Marcador de pie de página"/>
          <p:cNvSpPr>
            <a:spLocks noGrp="1"/>
          </p:cNvSpPr>
          <p:nvPr>
            <p:ph type="ftr" sz="quarter" idx="10"/>
          </p:nvPr>
        </p:nvSpPr>
        <p:spPr>
          <a:xfrm>
            <a:off x="6019800" y="6400800"/>
            <a:ext cx="2667000" cy="320675"/>
          </a:xfrm>
        </p:spPr>
        <p:txBody>
          <a:bodyPr/>
          <a:lstStyle/>
          <a:p>
            <a:pPr algn="r">
              <a:defRPr/>
            </a:pPr>
            <a:r>
              <a:rPr lang="es-ES_tradnl" dirty="0" smtClean="0"/>
              <a:t>Dr. Alberto Cáceres </a:t>
            </a:r>
            <a:r>
              <a:rPr lang="es-ES_tradnl" dirty="0" err="1" smtClean="0"/>
              <a:t>Huambo</a:t>
            </a:r>
            <a:endParaRPr lang="es-ES_tradnl" dirty="0"/>
          </a:p>
        </p:txBody>
      </p:sp>
    </p:spTree>
    <p:extLst>
      <p:ext uri="{BB962C8B-B14F-4D97-AF65-F5344CB8AC3E}">
        <p14:creationId xmlns:p14="http://schemas.microsoft.com/office/powerpoint/2010/main" val="196970115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28625" y="642938"/>
            <a:ext cx="8229600" cy="5083175"/>
          </a:xfrm>
        </p:spPr>
        <p:txBody>
          <a:bodyPr anchor="t">
            <a:normAutofit/>
          </a:bodyPr>
          <a:lstStyle/>
          <a:p>
            <a:pPr algn="just">
              <a:lnSpc>
                <a:spcPct val="150000"/>
              </a:lnSpc>
              <a:defRPr/>
            </a:pPr>
            <a:r>
              <a:rPr lang="en-US" sz="2000" b="1" dirty="0" smtClean="0">
                <a:latin typeface="Arial" pitchFamily="34" charset="0"/>
              </a:rPr>
              <a:t>Relevancia Contemporánea: </a:t>
            </a:r>
            <a:r>
              <a:rPr lang="en-US" sz="2000" dirty="0" smtClean="0">
                <a:latin typeface="Arial" pitchFamily="34" charset="0"/>
              </a:rPr>
              <a:t>En algunas disciplinas es frecuente </a:t>
            </a:r>
            <a:r>
              <a:rPr lang="es-ES_tradnl" sz="2000" dirty="0" smtClean="0">
                <a:latin typeface="Arial" pitchFamily="34" charset="0"/>
              </a:rPr>
              <a:t>escoger</a:t>
            </a:r>
            <a:r>
              <a:rPr lang="en-US" sz="2000" dirty="0" smtClean="0">
                <a:latin typeface="Arial" pitchFamily="34" charset="0"/>
              </a:rPr>
              <a:t> para estudio, y a veces es mas facil, problemas de epocas lejanas que no tienen incidencia en la epoca contemporanea. A veces, problemas de sociedades </a:t>
            </a:r>
            <a:r>
              <a:rPr lang="en-US" sz="2000" dirty="0" err="1" smtClean="0">
                <a:latin typeface="Arial" pitchFamily="34" charset="0"/>
              </a:rPr>
              <a:t>antiguas</a:t>
            </a:r>
            <a:r>
              <a:rPr lang="en-US" sz="2000" dirty="0" smtClean="0">
                <a:latin typeface="Arial" pitchFamily="34" charset="0"/>
              </a:rPr>
              <a:t> </a:t>
            </a:r>
            <a:r>
              <a:rPr lang="en-US" sz="2000" dirty="0" err="1" smtClean="0">
                <a:latin typeface="Arial" pitchFamily="34" charset="0"/>
              </a:rPr>
              <a:t>tienen</a:t>
            </a:r>
            <a:r>
              <a:rPr lang="en-US" sz="2000" dirty="0" smtClean="0">
                <a:latin typeface="Arial" pitchFamily="34" charset="0"/>
              </a:rPr>
              <a:t> gran relevancia para resolver los problemas de nuestra epoca. Pero las ciencias sociales que están en etapa de nacimiento o de renacimiento, tienen enormes posibilidades de </a:t>
            </a:r>
            <a:r>
              <a:rPr lang="en-US" sz="2000" dirty="0" err="1" smtClean="0">
                <a:latin typeface="Arial" pitchFamily="34" charset="0"/>
              </a:rPr>
              <a:t>aplicación</a:t>
            </a:r>
            <a:r>
              <a:rPr lang="en-US" sz="2000" dirty="0" smtClean="0">
                <a:latin typeface="Arial" pitchFamily="34" charset="0"/>
              </a:rPr>
              <a:t> social (</a:t>
            </a:r>
            <a:r>
              <a:rPr lang="en-US" sz="2000" dirty="0" err="1" smtClean="0">
                <a:latin typeface="Arial" pitchFamily="34" charset="0"/>
              </a:rPr>
              <a:t>Paredes</a:t>
            </a:r>
            <a:r>
              <a:rPr lang="en-US" sz="2000" dirty="0" smtClean="0">
                <a:latin typeface="Arial" pitchFamily="34" charset="0"/>
              </a:rPr>
              <a:t>, 2004). </a:t>
            </a:r>
            <a:endParaRPr lang="es-ES_tradnl" sz="2000" dirty="0">
              <a:latin typeface="Arial" pitchFamily="34" charset="0"/>
            </a:endParaRPr>
          </a:p>
        </p:txBody>
      </p:sp>
      <p:sp>
        <p:nvSpPr>
          <p:cNvPr id="3" name="2 Marcador de pie de página"/>
          <p:cNvSpPr>
            <a:spLocks noGrp="1"/>
          </p:cNvSpPr>
          <p:nvPr>
            <p:ph type="ftr" sz="quarter" idx="11"/>
          </p:nvPr>
        </p:nvSpPr>
        <p:spPr/>
        <p:txBody>
          <a:bodyPr/>
          <a:lstStyle/>
          <a:p>
            <a:pPr>
              <a:defRPr/>
            </a:pPr>
            <a:r>
              <a:rPr lang="es-ES_tradnl" smtClean="0"/>
              <a:t>Dr. Alberto Cáceres Huambo</a:t>
            </a:r>
            <a:endParaRPr lang="es-ES_tradnl"/>
          </a:p>
        </p:txBody>
      </p:sp>
    </p:spTree>
    <p:extLst>
      <p:ext uri="{BB962C8B-B14F-4D97-AF65-F5344CB8AC3E}">
        <p14:creationId xmlns:p14="http://schemas.microsoft.com/office/powerpoint/2010/main" val="180726254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857250" y="500063"/>
            <a:ext cx="7772400" cy="642937"/>
          </a:xfrm>
        </p:spPr>
        <p:txBody>
          <a:bodyPr>
            <a:normAutofit fontScale="90000"/>
          </a:bodyPr>
          <a:lstStyle/>
          <a:p>
            <a:pPr>
              <a:defRPr/>
            </a:pPr>
            <a:r>
              <a:rPr lang="en-US" sz="2400" b="1" dirty="0" smtClean="0"/>
              <a:t>Criterios para </a:t>
            </a:r>
            <a:r>
              <a:rPr lang="en-US" sz="2400" b="1" dirty="0" err="1"/>
              <a:t>e</a:t>
            </a:r>
            <a:r>
              <a:rPr lang="en-US" sz="2400" b="1" dirty="0" err="1" smtClean="0"/>
              <a:t>valuar</a:t>
            </a:r>
            <a:r>
              <a:rPr lang="en-US" sz="2400" b="1" dirty="0" smtClean="0"/>
              <a:t> la </a:t>
            </a:r>
            <a:r>
              <a:rPr lang="en-US" sz="2400" b="1" dirty="0" err="1" smtClean="0"/>
              <a:t>importancia</a:t>
            </a:r>
            <a:r>
              <a:rPr lang="en-US" sz="2400" b="1" dirty="0" smtClean="0"/>
              <a:t> </a:t>
            </a:r>
            <a:r>
              <a:rPr lang="en-US" sz="2400" b="1" dirty="0" err="1" smtClean="0"/>
              <a:t>potencial</a:t>
            </a:r>
            <a:r>
              <a:rPr lang="en-US" sz="2400" b="1" dirty="0" smtClean="0"/>
              <a:t> de </a:t>
            </a:r>
            <a:r>
              <a:rPr lang="en-US" sz="2400" b="1" dirty="0" err="1" smtClean="0"/>
              <a:t>una</a:t>
            </a:r>
            <a:r>
              <a:rPr lang="en-US" sz="2400" b="1" dirty="0" smtClean="0"/>
              <a:t> </a:t>
            </a:r>
            <a:r>
              <a:rPr lang="en-US" sz="2400" b="1" dirty="0" err="1" smtClean="0"/>
              <a:t>investigación</a:t>
            </a:r>
            <a:r>
              <a:rPr lang="en-US" sz="2400" b="1" dirty="0" smtClean="0"/>
              <a:t> (Hernández – </a:t>
            </a:r>
            <a:r>
              <a:rPr lang="en-US" sz="2400" b="1" dirty="0" err="1" smtClean="0"/>
              <a:t>Sampieri</a:t>
            </a:r>
            <a:r>
              <a:rPr lang="en-US" sz="2400" b="1" dirty="0" smtClean="0"/>
              <a:t>, 2016)</a:t>
            </a:r>
            <a:endParaRPr lang="es-ES_tradnl" sz="2400" b="1" dirty="0"/>
          </a:p>
        </p:txBody>
      </p:sp>
      <p:sp>
        <p:nvSpPr>
          <p:cNvPr id="3" name="2 Subtítulo"/>
          <p:cNvSpPr>
            <a:spLocks noGrp="1"/>
          </p:cNvSpPr>
          <p:nvPr>
            <p:ph type="subTitle" idx="1"/>
          </p:nvPr>
        </p:nvSpPr>
        <p:spPr>
          <a:xfrm>
            <a:off x="714375" y="1071563"/>
            <a:ext cx="7715250" cy="5429250"/>
          </a:xfrm>
        </p:spPr>
        <p:txBody>
          <a:bodyPr>
            <a:noAutofit/>
          </a:bodyPr>
          <a:lstStyle/>
          <a:p>
            <a:pPr algn="just">
              <a:lnSpc>
                <a:spcPct val="150000"/>
              </a:lnSpc>
              <a:defRPr/>
            </a:pPr>
            <a:r>
              <a:rPr lang="es-PE" sz="1800" dirty="0"/>
              <a:t>• Conveniencia. ¿Qué tan conveniente es la investigación?; esto es, ¿para qué sirve? </a:t>
            </a:r>
            <a:endParaRPr lang="es-PE" sz="1800" dirty="0" smtClean="0"/>
          </a:p>
          <a:p>
            <a:pPr algn="just">
              <a:lnSpc>
                <a:spcPct val="150000"/>
              </a:lnSpc>
              <a:defRPr/>
            </a:pPr>
            <a:endParaRPr lang="es-PE" sz="1800" dirty="0" smtClean="0"/>
          </a:p>
          <a:p>
            <a:pPr algn="just">
              <a:lnSpc>
                <a:spcPct val="150000"/>
              </a:lnSpc>
              <a:defRPr/>
            </a:pPr>
            <a:r>
              <a:rPr lang="es-PE" sz="1800" dirty="0" smtClean="0"/>
              <a:t>• </a:t>
            </a:r>
            <a:r>
              <a:rPr lang="es-PE" sz="1800" dirty="0"/>
              <a:t>Relevancia social. ¿Cuál es su trascendencia para la sociedad?, ¿quiénes se beneficiarán con los resultados de la investigación?, ¿de qué modo? En resumen, ¿qué alcance o proyección social tiene? </a:t>
            </a:r>
            <a:endParaRPr lang="es-PE" sz="1800" dirty="0" smtClean="0"/>
          </a:p>
          <a:p>
            <a:pPr algn="just">
              <a:lnSpc>
                <a:spcPct val="150000"/>
              </a:lnSpc>
              <a:defRPr/>
            </a:pPr>
            <a:endParaRPr lang="es-PE" sz="1800" dirty="0" smtClean="0"/>
          </a:p>
          <a:p>
            <a:pPr algn="just">
              <a:lnSpc>
                <a:spcPct val="150000"/>
              </a:lnSpc>
              <a:defRPr/>
            </a:pPr>
            <a:r>
              <a:rPr lang="es-PE" sz="1800" dirty="0" smtClean="0"/>
              <a:t>• </a:t>
            </a:r>
            <a:r>
              <a:rPr lang="es-PE" sz="1800" dirty="0"/>
              <a:t>Implicaciones prácticas. ¿Ayudará a resolver algún problema real?, ¿tiene implicaciones trascendentales para una amplia gama de problemas prácticos? </a:t>
            </a:r>
            <a:endParaRPr lang="es-PE" sz="1800" dirty="0" smtClean="0"/>
          </a:p>
          <a:p>
            <a:pPr algn="just">
              <a:lnSpc>
                <a:spcPct val="150000"/>
              </a:lnSpc>
              <a:defRPr/>
            </a:pPr>
            <a:endParaRPr lang="es-ES_tradnl" sz="1800" dirty="0">
              <a:latin typeface="Arial" pitchFamily="34" charset="0"/>
            </a:endParaRPr>
          </a:p>
        </p:txBody>
      </p:sp>
      <p:sp>
        <p:nvSpPr>
          <p:cNvPr id="4" name="3 Marcador de pie de página"/>
          <p:cNvSpPr>
            <a:spLocks noGrp="1"/>
          </p:cNvSpPr>
          <p:nvPr>
            <p:ph type="ftr" sz="quarter" idx="10"/>
          </p:nvPr>
        </p:nvSpPr>
        <p:spPr>
          <a:xfrm>
            <a:off x="6019800" y="6400800"/>
            <a:ext cx="2667000" cy="320675"/>
          </a:xfrm>
        </p:spPr>
        <p:txBody>
          <a:bodyPr/>
          <a:lstStyle/>
          <a:p>
            <a:pPr algn="r">
              <a:defRPr/>
            </a:pPr>
            <a:r>
              <a:rPr lang="es-ES_tradnl" dirty="0" smtClean="0"/>
              <a:t>Dr. Alberto Cáceres </a:t>
            </a:r>
            <a:r>
              <a:rPr lang="es-ES_tradnl" dirty="0" err="1" smtClean="0"/>
              <a:t>Huambo</a:t>
            </a:r>
            <a:endParaRPr lang="es-ES_tradnl" dirty="0"/>
          </a:p>
        </p:txBody>
      </p:sp>
    </p:spTree>
    <p:extLst>
      <p:ext uri="{BB962C8B-B14F-4D97-AF65-F5344CB8AC3E}">
        <p14:creationId xmlns:p14="http://schemas.microsoft.com/office/powerpoint/2010/main" val="237123038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857250" y="500063"/>
            <a:ext cx="7772400" cy="642937"/>
          </a:xfrm>
        </p:spPr>
        <p:txBody>
          <a:bodyPr>
            <a:normAutofit fontScale="90000"/>
          </a:bodyPr>
          <a:lstStyle/>
          <a:p>
            <a:pPr>
              <a:defRPr/>
            </a:pPr>
            <a:r>
              <a:rPr lang="en-US" sz="2400" b="1" dirty="0" err="1"/>
              <a:t>Criterios</a:t>
            </a:r>
            <a:r>
              <a:rPr lang="en-US" sz="2400" b="1" dirty="0"/>
              <a:t> para </a:t>
            </a:r>
            <a:r>
              <a:rPr lang="en-US" sz="2400" b="1" dirty="0" err="1"/>
              <a:t>evaluar</a:t>
            </a:r>
            <a:r>
              <a:rPr lang="en-US" sz="2400" b="1" dirty="0"/>
              <a:t> la </a:t>
            </a:r>
            <a:r>
              <a:rPr lang="en-US" sz="2400" b="1" dirty="0" err="1"/>
              <a:t>importancia</a:t>
            </a:r>
            <a:r>
              <a:rPr lang="en-US" sz="2400" b="1" dirty="0"/>
              <a:t> </a:t>
            </a:r>
            <a:r>
              <a:rPr lang="en-US" sz="2400" b="1" dirty="0" err="1"/>
              <a:t>potencial</a:t>
            </a:r>
            <a:r>
              <a:rPr lang="en-US" sz="2400" b="1" dirty="0"/>
              <a:t> de </a:t>
            </a:r>
            <a:r>
              <a:rPr lang="en-US" sz="2400" b="1" dirty="0" err="1"/>
              <a:t>una</a:t>
            </a:r>
            <a:r>
              <a:rPr lang="en-US" sz="2400" b="1" dirty="0"/>
              <a:t> </a:t>
            </a:r>
            <a:r>
              <a:rPr lang="en-US" sz="2400" b="1" dirty="0" err="1" smtClean="0"/>
              <a:t>investigación</a:t>
            </a:r>
            <a:r>
              <a:rPr lang="en-US" sz="2400" b="1" dirty="0" smtClean="0"/>
              <a:t> </a:t>
            </a:r>
            <a:r>
              <a:rPr lang="en-US" sz="2400" b="1" dirty="0"/>
              <a:t>(Hernández – </a:t>
            </a:r>
            <a:r>
              <a:rPr lang="en-US" sz="2400" b="1" dirty="0" err="1"/>
              <a:t>Sampieri</a:t>
            </a:r>
            <a:r>
              <a:rPr lang="en-US" sz="2400" b="1" dirty="0"/>
              <a:t>, 2016)</a:t>
            </a:r>
            <a:endParaRPr lang="es-ES_tradnl" sz="2400" b="1" dirty="0"/>
          </a:p>
        </p:txBody>
      </p:sp>
      <p:sp>
        <p:nvSpPr>
          <p:cNvPr id="3" name="2 Subtítulo"/>
          <p:cNvSpPr>
            <a:spLocks noGrp="1"/>
          </p:cNvSpPr>
          <p:nvPr>
            <p:ph type="subTitle" idx="1"/>
          </p:nvPr>
        </p:nvSpPr>
        <p:spPr>
          <a:xfrm>
            <a:off x="714375" y="1071563"/>
            <a:ext cx="7715250" cy="5429250"/>
          </a:xfrm>
        </p:spPr>
        <p:txBody>
          <a:bodyPr>
            <a:noAutofit/>
          </a:bodyPr>
          <a:lstStyle/>
          <a:p>
            <a:pPr algn="just">
              <a:lnSpc>
                <a:spcPct val="150000"/>
              </a:lnSpc>
              <a:defRPr/>
            </a:pPr>
            <a:r>
              <a:rPr lang="es-PE" sz="1650" dirty="0" smtClean="0"/>
              <a:t>• </a:t>
            </a:r>
            <a:r>
              <a:rPr lang="es-PE" sz="1650" dirty="0"/>
              <a:t>Valor teórico. Con la investigación, ¿se llenará algún vacío de conocimiento?, ¿se podrán generalizar los resultados a principios más amplios?, ¿la información que se obtenga puede servir para revisar, desarrollar o apoyar una teoría?, ¿se podrá conocer en mayor medida el comportamiento de una o de diversas variables o la relación entre ellas?, ¿se ofrece la posibilidad de una exploración fructífera de algún fenómeno o ambiente?, ¿qué se espera saber con los resultados que no se sabía antes?, ¿se pueden sugerir ideas, recomendaciones o hipótesis para futuros estudios? </a:t>
            </a:r>
            <a:endParaRPr lang="es-PE" sz="1650" dirty="0" smtClean="0"/>
          </a:p>
          <a:p>
            <a:pPr algn="just">
              <a:lnSpc>
                <a:spcPct val="150000"/>
              </a:lnSpc>
              <a:defRPr/>
            </a:pPr>
            <a:endParaRPr lang="es-PE" sz="1650" dirty="0" smtClean="0"/>
          </a:p>
          <a:p>
            <a:pPr algn="just">
              <a:lnSpc>
                <a:spcPct val="150000"/>
              </a:lnSpc>
              <a:defRPr/>
            </a:pPr>
            <a:r>
              <a:rPr lang="es-PE" sz="1650" dirty="0" smtClean="0"/>
              <a:t>• </a:t>
            </a:r>
            <a:r>
              <a:rPr lang="es-PE" sz="1650" dirty="0"/>
              <a:t>Utilidad metodológica. ¿La investigación puede ayudar a crear un nuevo instrumento para recolectar o analizar datos?, ¿contribuye a la definición de un concepto, variable o relación entre variables?, ¿pueden lograrse con ella mejoras en la forma de experimentar con una o más variables?, ¿sugiere cómo estudiar más adecuadamente una población?</a:t>
            </a:r>
            <a:endParaRPr lang="es-ES_tradnl" sz="1650" dirty="0">
              <a:latin typeface="Arial" pitchFamily="34" charset="0"/>
            </a:endParaRPr>
          </a:p>
        </p:txBody>
      </p:sp>
      <p:sp>
        <p:nvSpPr>
          <p:cNvPr id="4" name="3 Marcador de pie de página"/>
          <p:cNvSpPr>
            <a:spLocks noGrp="1"/>
          </p:cNvSpPr>
          <p:nvPr>
            <p:ph type="ftr" sz="quarter" idx="10"/>
          </p:nvPr>
        </p:nvSpPr>
        <p:spPr>
          <a:xfrm>
            <a:off x="6019800" y="6400800"/>
            <a:ext cx="2667000" cy="320675"/>
          </a:xfrm>
        </p:spPr>
        <p:txBody>
          <a:bodyPr/>
          <a:lstStyle/>
          <a:p>
            <a:pPr algn="r">
              <a:defRPr/>
            </a:pPr>
            <a:r>
              <a:rPr lang="es-ES_tradnl" dirty="0" smtClean="0"/>
              <a:t>Dr. Alberto Cáceres </a:t>
            </a:r>
            <a:r>
              <a:rPr lang="es-ES_tradnl" dirty="0" err="1" smtClean="0"/>
              <a:t>Huambo</a:t>
            </a:r>
            <a:endParaRPr lang="es-ES_tradnl" dirty="0"/>
          </a:p>
        </p:txBody>
      </p:sp>
    </p:spTree>
    <p:extLst>
      <p:ext uri="{BB962C8B-B14F-4D97-AF65-F5344CB8AC3E}">
        <p14:creationId xmlns:p14="http://schemas.microsoft.com/office/powerpoint/2010/main" val="4559714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9264" y="0"/>
            <a:ext cx="6624736" cy="6773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uadroTexto 1"/>
          <p:cNvSpPr txBox="1"/>
          <p:nvPr/>
        </p:nvSpPr>
        <p:spPr>
          <a:xfrm>
            <a:off x="89640" y="1772816"/>
            <a:ext cx="2411760" cy="2800767"/>
          </a:xfrm>
          <a:prstGeom prst="rect">
            <a:avLst/>
          </a:prstGeom>
          <a:noFill/>
        </p:spPr>
        <p:txBody>
          <a:bodyPr wrap="square" rtlCol="0">
            <a:spAutoFit/>
          </a:bodyPr>
          <a:lstStyle/>
          <a:p>
            <a:pPr algn="ctr"/>
            <a:r>
              <a:rPr lang="es-PE" sz="4400" dirty="0" smtClean="0"/>
              <a:t>EL METODO DE LA CIENCIA</a:t>
            </a:r>
            <a:endParaRPr lang="es-PE" sz="4400" dirty="0"/>
          </a:p>
        </p:txBody>
      </p:sp>
    </p:spTree>
    <p:extLst>
      <p:ext uri="{BB962C8B-B14F-4D97-AF65-F5344CB8AC3E}">
        <p14:creationId xmlns:p14="http://schemas.microsoft.com/office/powerpoint/2010/main" val="22885332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457200" y="316652"/>
            <a:ext cx="8229600" cy="11997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s-ES" altLang="es-ES_tradnl" sz="3600" dirty="0" smtClean="0">
                <a:effectLst/>
              </a:rPr>
              <a:t>DISEÑO Y TIPOS DE  INVESTIGACION</a:t>
            </a:r>
            <a:endParaRPr lang="es-ES_tradnl" altLang="es-ES_tradnl" sz="3600" dirty="0" smtClean="0">
              <a:effectLst/>
            </a:endParaRPr>
          </a:p>
        </p:txBody>
      </p:sp>
      <p:sp>
        <p:nvSpPr>
          <p:cNvPr id="5123" name="Rectangle 3"/>
          <p:cNvSpPr>
            <a:spLocks noGrp="1" noChangeArrowheads="1"/>
          </p:cNvSpPr>
          <p:nvPr>
            <p:ph type="body" idx="4294967295"/>
          </p:nvPr>
        </p:nvSpPr>
        <p:spPr>
          <a:xfrm>
            <a:off x="457200" y="1447800"/>
            <a:ext cx="8229600" cy="50775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lnSpc>
                <a:spcPct val="90000"/>
              </a:lnSpc>
              <a:buFontTx/>
              <a:buNone/>
            </a:pPr>
            <a:r>
              <a:rPr lang="es-ES" altLang="es-ES_tradnl" sz="2800" dirty="0" smtClean="0">
                <a:effectLst/>
              </a:rPr>
              <a:t>	Un diseño de investigación puede ser experimental o no experimental (experimental y observacional); algunas veces es suficiente clasificarlo de esta manera.</a:t>
            </a:r>
          </a:p>
          <a:p>
            <a:pPr algn="just">
              <a:lnSpc>
                <a:spcPct val="90000"/>
              </a:lnSpc>
              <a:buFontTx/>
              <a:buNone/>
            </a:pPr>
            <a:endParaRPr lang="es-ES" altLang="es-ES_tradnl" sz="2800" dirty="0" smtClean="0">
              <a:effectLst/>
            </a:endParaRPr>
          </a:p>
          <a:p>
            <a:pPr algn="just">
              <a:lnSpc>
                <a:spcPct val="90000"/>
              </a:lnSpc>
              <a:buFontTx/>
              <a:buNone/>
            </a:pPr>
            <a:r>
              <a:rPr lang="es-ES" altLang="es-ES_tradnl" sz="2800" dirty="0" smtClean="0">
                <a:effectLst/>
              </a:rPr>
              <a:t>	Otras veces es suficiente indicar el tipo de investigación que es diferente al tipo de estudio.</a:t>
            </a:r>
          </a:p>
          <a:p>
            <a:pPr algn="just">
              <a:lnSpc>
                <a:spcPct val="90000"/>
              </a:lnSpc>
              <a:buFontTx/>
              <a:buNone/>
            </a:pPr>
            <a:r>
              <a:rPr lang="es-ES" altLang="es-ES_tradnl" sz="2800" dirty="0" smtClean="0">
                <a:effectLst/>
              </a:rPr>
              <a:t>	</a:t>
            </a:r>
          </a:p>
          <a:p>
            <a:pPr algn="just">
              <a:lnSpc>
                <a:spcPct val="90000"/>
              </a:lnSpc>
              <a:buFontTx/>
              <a:buNone/>
            </a:pPr>
            <a:r>
              <a:rPr lang="es-ES" altLang="es-ES_tradnl" sz="2800" dirty="0" smtClean="0">
                <a:effectLst/>
              </a:rPr>
              <a:t>	El tipo de investigación se refiere a la investigación básica, investigación aplicada (campo, laboratorio, etc.) y desarrollo experimental.</a:t>
            </a:r>
            <a:endParaRPr lang="es-ES_tradnl" altLang="es-ES_tradnl" sz="2800" dirty="0" smtClean="0">
              <a:effectLst/>
            </a:endParaRPr>
          </a:p>
        </p:txBody>
      </p:sp>
      <p:sp>
        <p:nvSpPr>
          <p:cNvPr id="4" name="3 Marcador de pie de página"/>
          <p:cNvSpPr>
            <a:spLocks noGrp="1"/>
          </p:cNvSpPr>
          <p:nvPr>
            <p:ph type="ftr" sz="quarter" idx="11"/>
          </p:nvPr>
        </p:nvSpPr>
        <p:spPr>
          <a:xfrm>
            <a:off x="3124200" y="6381327"/>
            <a:ext cx="2895600" cy="340147"/>
          </a:xfrm>
        </p:spPr>
        <p:txBody>
          <a:bodyPr/>
          <a:lstStyle/>
          <a:p>
            <a:pPr>
              <a:defRPr/>
            </a:pPr>
            <a:r>
              <a:rPr lang="es-ES" dirty="0" smtClean="0">
                <a:solidFill>
                  <a:srgbClr val="FFFFFF"/>
                </a:solidFill>
              </a:rPr>
              <a:t>Dr. Alberto Cáceres </a:t>
            </a:r>
            <a:r>
              <a:rPr lang="es-ES" dirty="0" err="1" smtClean="0">
                <a:solidFill>
                  <a:srgbClr val="FFFFFF"/>
                </a:solidFill>
              </a:rPr>
              <a:t>Huambo</a:t>
            </a:r>
            <a:endParaRPr lang="es-ES" dirty="0">
              <a:solidFill>
                <a:srgbClr val="FFFFFF"/>
              </a:solidFill>
            </a:endParaRPr>
          </a:p>
        </p:txBody>
      </p:sp>
    </p:spTree>
    <p:extLst>
      <p:ext uri="{BB962C8B-B14F-4D97-AF65-F5344CB8AC3E}">
        <p14:creationId xmlns:p14="http://schemas.microsoft.com/office/powerpoint/2010/main" val="24527483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_tradnl" sz="2800" dirty="0" smtClean="0"/>
              <a:t>NOCIONES BASICAS SOBRE INVESTIGACION Y DESARROLLO EXPERIMENTAL</a:t>
            </a:r>
            <a:endParaRPr lang="es-ES_tradnl" sz="2800" dirty="0"/>
          </a:p>
        </p:txBody>
      </p:sp>
      <p:sp>
        <p:nvSpPr>
          <p:cNvPr id="3" name="2 Marcador de contenido"/>
          <p:cNvSpPr>
            <a:spLocks noGrp="1"/>
          </p:cNvSpPr>
          <p:nvPr>
            <p:ph idx="1"/>
          </p:nvPr>
        </p:nvSpPr>
        <p:spPr>
          <a:xfrm>
            <a:off x="457200" y="1556792"/>
            <a:ext cx="8229600" cy="4752528"/>
          </a:xfrm>
        </p:spPr>
        <p:txBody>
          <a:bodyPr/>
          <a:lstStyle/>
          <a:p>
            <a:pPr marL="0" indent="0" algn="just">
              <a:buNone/>
            </a:pPr>
            <a:r>
              <a:rPr lang="es-ES_tradnl" sz="2000" dirty="0">
                <a:effectLst/>
              </a:rPr>
              <a:t>A través de la historia la investigación surge como una ventana hacia el descubrimiento de nuevas ideas o conocimientos con el fin de un bien común como es el desarrollo del ser humano con lo que respecta al conocimiento, dentro de las investigación y desarrollo experimental, podemos encontrar la investigación Básica, la investigación Aplicada y Desarrollo experimental siendo que la investigación Básica se refiere en adquirir nuevo entendimiento y conocimiento científico y no esta dirigida hacia aplicaciones practicas y especificas, lo que hace es producir nuevas hipótesis, teorías y genera leyes, mientras que la investigación Aplicada es una investigación dirigida a conseguir conocimientos científicos o tecnológico, pero se dirige hacia fines practico o un objetivo. En cambio el Desarrollo experimental es el uso del conocimiento científico para producir materiales, aparatos, productos, procesos, sistema o servicios nuevos o sustancialmente mejorado.</a:t>
            </a:r>
            <a:endParaRPr lang="es-ES_tradnl" sz="2000" dirty="0"/>
          </a:p>
        </p:txBody>
      </p:sp>
      <p:sp>
        <p:nvSpPr>
          <p:cNvPr id="4" name="3 Marcador de pie de página"/>
          <p:cNvSpPr>
            <a:spLocks noGrp="1"/>
          </p:cNvSpPr>
          <p:nvPr>
            <p:ph type="ftr" sz="quarter" idx="11"/>
          </p:nvPr>
        </p:nvSpPr>
        <p:spPr/>
        <p:txBody>
          <a:bodyPr/>
          <a:lstStyle/>
          <a:p>
            <a:pPr>
              <a:defRPr/>
            </a:pPr>
            <a:r>
              <a:rPr lang="es-ES" smtClean="0">
                <a:solidFill>
                  <a:srgbClr val="FFFFFF"/>
                </a:solidFill>
              </a:rPr>
              <a:t>Dr. Alberto Cáceres Huambo</a:t>
            </a:r>
            <a:endParaRPr lang="es-ES">
              <a:solidFill>
                <a:srgbClr val="FFFFFF"/>
              </a:solidFill>
            </a:endParaRPr>
          </a:p>
        </p:txBody>
      </p:sp>
    </p:spTree>
    <p:extLst>
      <p:ext uri="{BB962C8B-B14F-4D97-AF65-F5344CB8AC3E}">
        <p14:creationId xmlns:p14="http://schemas.microsoft.com/office/powerpoint/2010/main" val="15797789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p:txBody>
          <a:bodyPr/>
          <a:lstStyle/>
          <a:p>
            <a:pPr>
              <a:defRPr/>
            </a:pPr>
            <a:r>
              <a:rPr lang="es-ES" smtClean="0">
                <a:solidFill>
                  <a:srgbClr val="FFFFFF"/>
                </a:solidFill>
              </a:rPr>
              <a:t>Dr. Alberto Cáceres Huambo</a:t>
            </a:r>
            <a:endParaRPr lang="es-ES">
              <a:solidFill>
                <a:srgbClr val="FFFFFF"/>
              </a:solidFill>
            </a:endParaRPr>
          </a:p>
        </p:txBody>
      </p:sp>
      <p:pic>
        <p:nvPicPr>
          <p:cNvPr id="5" name="4 Imagen" descr="http://cmap.upb.edu.co/rid=1HQNLFDK5-1LJ7S5B-VY/nociones%20b%C3%A1sicas%20sobre%20inivestigacion%20y%20desarrollo%20experimmental.cmap?rid=1HQNLFDK5-1LJ7S5B-VY&amp;partName=htmljpe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p:spPr>
      </p:pic>
    </p:spTree>
    <p:extLst>
      <p:ext uri="{BB962C8B-B14F-4D97-AF65-F5344CB8AC3E}">
        <p14:creationId xmlns:p14="http://schemas.microsoft.com/office/powerpoint/2010/main" val="10279653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_tradnl" dirty="0" smtClean="0"/>
              <a:t>INVESTIGACION BASICA</a:t>
            </a:r>
            <a:endParaRPr lang="es-ES_tradnl" dirty="0"/>
          </a:p>
        </p:txBody>
      </p:sp>
      <p:sp>
        <p:nvSpPr>
          <p:cNvPr id="3" name="2 Marcador de contenido"/>
          <p:cNvSpPr>
            <a:spLocks noGrp="1"/>
          </p:cNvSpPr>
          <p:nvPr>
            <p:ph idx="1"/>
          </p:nvPr>
        </p:nvSpPr>
        <p:spPr/>
        <p:txBody>
          <a:bodyPr/>
          <a:lstStyle/>
          <a:p>
            <a:pPr marL="0" indent="0" algn="just">
              <a:buNone/>
            </a:pPr>
            <a:r>
              <a:rPr lang="es-ES_tradnl" dirty="0" smtClean="0">
                <a:effectLst/>
              </a:rPr>
              <a:t>La </a:t>
            </a:r>
            <a:r>
              <a:rPr lang="es-ES_tradnl" dirty="0">
                <a:effectLst/>
              </a:rPr>
              <a:t>básica llamada también investigación pura o fundamental, es trabajada en su mayor tiempo en los laboratorios. Su principal aporte lo hace al conocimiento científico, explorando axial nuevas teorías y trasformar las ya existentes. </a:t>
            </a:r>
            <a:endParaRPr lang="es-ES_tradnl" dirty="0"/>
          </a:p>
        </p:txBody>
      </p:sp>
      <p:sp>
        <p:nvSpPr>
          <p:cNvPr id="4" name="3 Marcador de pie de página"/>
          <p:cNvSpPr>
            <a:spLocks noGrp="1"/>
          </p:cNvSpPr>
          <p:nvPr>
            <p:ph type="ftr" sz="quarter" idx="11"/>
          </p:nvPr>
        </p:nvSpPr>
        <p:spPr/>
        <p:txBody>
          <a:bodyPr/>
          <a:lstStyle/>
          <a:p>
            <a:pPr>
              <a:defRPr/>
            </a:pPr>
            <a:r>
              <a:rPr lang="es-ES" dirty="0" smtClean="0">
                <a:solidFill>
                  <a:srgbClr val="FFFFFF"/>
                </a:solidFill>
              </a:rPr>
              <a:t>Dr. Alberto Cáceres </a:t>
            </a:r>
            <a:r>
              <a:rPr lang="es-ES" dirty="0" err="1" smtClean="0">
                <a:solidFill>
                  <a:srgbClr val="FFFFFF"/>
                </a:solidFill>
              </a:rPr>
              <a:t>Huambo</a:t>
            </a:r>
            <a:endParaRPr lang="es-ES" dirty="0">
              <a:solidFill>
                <a:srgbClr val="FFFFFF"/>
              </a:solidFill>
            </a:endParaRPr>
          </a:p>
        </p:txBody>
      </p:sp>
    </p:spTree>
    <p:extLst>
      <p:ext uri="{BB962C8B-B14F-4D97-AF65-F5344CB8AC3E}">
        <p14:creationId xmlns:p14="http://schemas.microsoft.com/office/powerpoint/2010/main" val="38391480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céano">
  <a:themeElements>
    <a:clrScheme name="Océano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éano">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éano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éano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éano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éano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éano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éano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éano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éano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225</TotalTime>
  <Words>2055</Words>
  <Application>Microsoft Office PowerPoint</Application>
  <PresentationFormat>Presentación en pantalla (4:3)</PresentationFormat>
  <Paragraphs>412</Paragraphs>
  <Slides>49</Slides>
  <Notes>7</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49</vt:i4>
      </vt:variant>
    </vt:vector>
  </HeadingPairs>
  <TitlesOfParts>
    <vt:vector size="58" baseType="lpstr">
      <vt:lpstr>Arial</vt:lpstr>
      <vt:lpstr>Arial Black</vt:lpstr>
      <vt:lpstr>Bookman Old Style</vt:lpstr>
      <vt:lpstr>Calibri</vt:lpstr>
      <vt:lpstr>Copperplate Gothic Light</vt:lpstr>
      <vt:lpstr>Tahoma</vt:lpstr>
      <vt:lpstr>Times New Roman</vt:lpstr>
      <vt:lpstr>Wingdings</vt:lpstr>
      <vt:lpstr>Océano</vt:lpstr>
      <vt:lpstr>UNIVERSIDAD NACIONAL DE SAN AGUSTIN</vt:lpstr>
      <vt:lpstr>Ciencia</vt:lpstr>
      <vt:lpstr>Tecnología</vt:lpstr>
      <vt:lpstr>Diferencia entre Ciencia y Tecnología</vt:lpstr>
      <vt:lpstr>Presentación de PowerPoint</vt:lpstr>
      <vt:lpstr>DISEÑO Y TIPOS DE  INVESTIGACION</vt:lpstr>
      <vt:lpstr>NOCIONES BASICAS SOBRE INVESTIGACION Y DESARROLLO EXPERIMENTAL</vt:lpstr>
      <vt:lpstr>Presentación de PowerPoint</vt:lpstr>
      <vt:lpstr>INVESTIGACION BASICA</vt:lpstr>
      <vt:lpstr>Presentación de PowerPoint</vt:lpstr>
      <vt:lpstr>INVESTIGACION APLICADA</vt:lpstr>
      <vt:lpstr>Presentación de PowerPoint</vt:lpstr>
      <vt:lpstr>DESARROLLO EXPERIMENTAL</vt:lpstr>
      <vt:lpstr>Presentación de PowerPoint</vt:lpstr>
      <vt:lpstr>NIVELES DE INVESTIGACION</vt:lpstr>
      <vt:lpstr>CRITERIOS DE CLASICACION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EXPERIMENTALES  (Hernández, 2006)</vt:lpstr>
      <vt:lpstr>PRE EXPERIMENTOS</vt:lpstr>
      <vt:lpstr>CUASIEXPERIMENTO</vt:lpstr>
      <vt:lpstr>EXPERIMENTO PURO</vt:lpstr>
      <vt:lpstr>EXPERIMENTO PURO</vt:lpstr>
      <vt:lpstr>ENFOQUE DE LA INVESTIGACION</vt:lpstr>
      <vt:lpstr>Enfoque cuantitativo (características)</vt:lpstr>
      <vt:lpstr>Enfoque cualitativo (características)</vt:lpstr>
      <vt:lpstr>Presentación de PowerPoint</vt:lpstr>
      <vt:lpstr>Presentación de PowerPoint</vt:lpstr>
      <vt:lpstr>Presentación de PowerPoint</vt:lpstr>
      <vt:lpstr>IDENTIFICACION DEL PROBLEMA</vt:lpstr>
      <vt:lpstr>Presentación de PowerPoint</vt:lpstr>
      <vt:lpstr>FORMULACION DEL PROBLEMA O ENUNCIADO DEL PROBLEMA</vt:lpstr>
      <vt:lpstr>Presentación de PowerPoint</vt:lpstr>
      <vt:lpstr>Condiciones del enunciado</vt:lpstr>
      <vt:lpstr>Tipos de enunciados</vt:lpstr>
      <vt:lpstr>JUSTIFICACION DEL PROBLEMA</vt:lpstr>
      <vt:lpstr>Criterios para calificar un problema</vt:lpstr>
      <vt:lpstr>Relevancia Contemporánea: En algunas disciplinas es frecuente escoger para estudio, y a veces es mas facil, problemas de epocas lejanas que no tienen incidencia en la epoca contemporanea. A veces, problemas de sociedades antiguas tienen gran relevancia para resolver los problemas de nuestra epoca. Pero las ciencias sociales que están en etapa de nacimiento o de renacimiento, tienen enormes posibilidades de aplicación social (Paredes, 2004). </vt:lpstr>
      <vt:lpstr>Criterios para evaluar la importancia potencial de una investigación (Hernández – Sampieri, 2016)</vt:lpstr>
      <vt:lpstr>Criterios para evaluar la importancia potencial de una investigación (Hernández – Sampieri, 2016)</vt:lpstr>
    </vt:vector>
  </TitlesOfParts>
  <Company>Windows uE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UNIVERSIDAD NACIONAL DE SAN AGUSTIN</dc:title>
  <dc:creator>WinuE</dc:creator>
  <cp:lastModifiedBy>ALBERTO</cp:lastModifiedBy>
  <cp:revision>18</cp:revision>
  <dcterms:created xsi:type="dcterms:W3CDTF">2014-05-12T16:09:10Z</dcterms:created>
  <dcterms:modified xsi:type="dcterms:W3CDTF">2018-04-20T13:09:56Z</dcterms:modified>
</cp:coreProperties>
</file>