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sldIdLst>
    <p:sldId id="317" r:id="rId2"/>
    <p:sldId id="315" r:id="rId3"/>
    <p:sldId id="316" r:id="rId4"/>
    <p:sldId id="319" r:id="rId5"/>
    <p:sldId id="321" r:id="rId6"/>
    <p:sldId id="322" r:id="rId7"/>
    <p:sldId id="323" r:id="rId8"/>
    <p:sldId id="324" r:id="rId9"/>
    <p:sldId id="320" r:id="rId10"/>
    <p:sldId id="318" r:id="rId11"/>
    <p:sldId id="325" r:id="rId12"/>
    <p:sldId id="308" r:id="rId13"/>
    <p:sldId id="326" r:id="rId14"/>
    <p:sldId id="309" r:id="rId15"/>
    <p:sldId id="310" r:id="rId16"/>
    <p:sldId id="264" r:id="rId17"/>
    <p:sldId id="265" r:id="rId18"/>
    <p:sldId id="266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x="9144000" cy="5715000" type="screen16x10"/>
  <p:notesSz cx="9144000" cy="5715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CB1B77-F59C-4C73-9610-98105B792CEA}" type="doc">
      <dgm:prSet loTypeId="urn:microsoft.com/office/officeart/2005/8/layout/hProcess9" loCatId="process" qsTypeId="urn:microsoft.com/office/officeart/2009/2/quickstyle/3d8" qsCatId="3D" csTypeId="urn:microsoft.com/office/officeart/2005/8/colors/accent1_5" csCatId="accent1" phldr="1"/>
      <dgm:spPr/>
    </dgm:pt>
    <dgm:pt modelId="{8DAD4BF0-331D-4831-ACD1-232173DCE6F7}">
      <dgm:prSet phldrT="[Texto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s-PE" dirty="0" smtClean="0"/>
            <a:t>Calidad</a:t>
          </a:r>
          <a:endParaRPr lang="es-PE" dirty="0"/>
        </a:p>
      </dgm:t>
    </dgm:pt>
    <dgm:pt modelId="{AA60ECCB-FB6E-4E06-865E-AD0F18B125E4}" type="parTrans" cxnId="{97B61F97-D373-4038-A03B-E41C3036D44D}">
      <dgm:prSet/>
      <dgm:spPr/>
      <dgm:t>
        <a:bodyPr/>
        <a:lstStyle/>
        <a:p>
          <a:endParaRPr lang="es-PE"/>
        </a:p>
      </dgm:t>
    </dgm:pt>
    <dgm:pt modelId="{7CE0B80C-3B04-4BB2-8034-3967178A0894}" type="sibTrans" cxnId="{97B61F97-D373-4038-A03B-E41C3036D44D}">
      <dgm:prSet/>
      <dgm:spPr/>
      <dgm:t>
        <a:bodyPr/>
        <a:lstStyle/>
        <a:p>
          <a:endParaRPr lang="es-PE"/>
        </a:p>
      </dgm:t>
    </dgm:pt>
    <dgm:pt modelId="{299A65AB-1DD7-48FB-BC25-6FF210E9EEA0}">
      <dgm:prSet phldrT="[Texto]"/>
      <dgm:spPr/>
      <dgm:t>
        <a:bodyPr/>
        <a:lstStyle/>
        <a:p>
          <a:r>
            <a:rPr lang="es-PE" dirty="0" smtClean="0"/>
            <a:t>Satisfacción</a:t>
          </a:r>
          <a:endParaRPr lang="es-PE" dirty="0"/>
        </a:p>
      </dgm:t>
    </dgm:pt>
    <dgm:pt modelId="{DCEAC59C-679D-4DDB-955B-80B5AFB8D011}" type="parTrans" cxnId="{1FDAEFF7-D268-4599-A489-7F4AC58E4644}">
      <dgm:prSet/>
      <dgm:spPr/>
      <dgm:t>
        <a:bodyPr/>
        <a:lstStyle/>
        <a:p>
          <a:endParaRPr lang="es-PE"/>
        </a:p>
      </dgm:t>
    </dgm:pt>
    <dgm:pt modelId="{ED654EC8-C0FE-427B-AFFA-609F9EB8B4FA}" type="sibTrans" cxnId="{1FDAEFF7-D268-4599-A489-7F4AC58E4644}">
      <dgm:prSet/>
      <dgm:spPr/>
      <dgm:t>
        <a:bodyPr/>
        <a:lstStyle/>
        <a:p>
          <a:endParaRPr lang="es-PE"/>
        </a:p>
      </dgm:t>
    </dgm:pt>
    <dgm:pt modelId="{725613B0-B3B7-48A0-A6C7-2818132D5A8F}">
      <dgm:prSet phldrT="[Texto]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es-PE" dirty="0" smtClean="0"/>
            <a:t>Confianza</a:t>
          </a:r>
          <a:endParaRPr lang="es-PE" dirty="0"/>
        </a:p>
      </dgm:t>
    </dgm:pt>
    <dgm:pt modelId="{3319B411-47A4-41F9-AF37-A7062341EDC4}" type="parTrans" cxnId="{EAACB0C9-3FD8-4B07-9381-2F4B6BDA2EE3}">
      <dgm:prSet/>
      <dgm:spPr/>
      <dgm:t>
        <a:bodyPr/>
        <a:lstStyle/>
        <a:p>
          <a:endParaRPr lang="es-PE"/>
        </a:p>
      </dgm:t>
    </dgm:pt>
    <dgm:pt modelId="{65915AE3-67C1-4FD9-A184-FC1DD986C198}" type="sibTrans" cxnId="{EAACB0C9-3FD8-4B07-9381-2F4B6BDA2EE3}">
      <dgm:prSet/>
      <dgm:spPr/>
      <dgm:t>
        <a:bodyPr/>
        <a:lstStyle/>
        <a:p>
          <a:endParaRPr lang="es-PE"/>
        </a:p>
      </dgm:t>
    </dgm:pt>
    <dgm:pt modelId="{2C637915-4FF4-45D3-9C95-6516CFC14CEC}" type="pres">
      <dgm:prSet presAssocID="{8BCB1B77-F59C-4C73-9610-98105B792CEA}" presName="CompostProcess" presStyleCnt="0">
        <dgm:presLayoutVars>
          <dgm:dir/>
          <dgm:resizeHandles val="exact"/>
        </dgm:presLayoutVars>
      </dgm:prSet>
      <dgm:spPr/>
    </dgm:pt>
    <dgm:pt modelId="{FB9A4CBD-3E21-4EFF-8FCD-1F57B61F1759}" type="pres">
      <dgm:prSet presAssocID="{8BCB1B77-F59C-4C73-9610-98105B792CEA}" presName="arrow" presStyleLbl="bgShp" presStyleIdx="0" presStyleCnt="1"/>
      <dgm:spPr/>
    </dgm:pt>
    <dgm:pt modelId="{E55A6B13-CF82-45FE-8B64-9EEFB6A4DFA1}" type="pres">
      <dgm:prSet presAssocID="{8BCB1B77-F59C-4C73-9610-98105B792CEA}" presName="linearProcess" presStyleCnt="0"/>
      <dgm:spPr/>
    </dgm:pt>
    <dgm:pt modelId="{88250977-7032-436D-8246-E6AAFE5F03CE}" type="pres">
      <dgm:prSet presAssocID="{8DAD4BF0-331D-4831-ACD1-232173DCE6F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96281F3-271D-4320-9F47-96627A85D824}" type="pres">
      <dgm:prSet presAssocID="{7CE0B80C-3B04-4BB2-8034-3967178A0894}" presName="sibTrans" presStyleCnt="0"/>
      <dgm:spPr/>
    </dgm:pt>
    <dgm:pt modelId="{8EEE76F1-3A00-44F6-B3E6-6BE0A7207577}" type="pres">
      <dgm:prSet presAssocID="{299A65AB-1DD7-48FB-BC25-6FF210E9EEA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D3B4604-6778-4FCA-A956-0245B60F8F95}" type="pres">
      <dgm:prSet presAssocID="{ED654EC8-C0FE-427B-AFFA-609F9EB8B4FA}" presName="sibTrans" presStyleCnt="0"/>
      <dgm:spPr/>
    </dgm:pt>
    <dgm:pt modelId="{C8709E1D-477E-4056-A75E-317D7EFC36CE}" type="pres">
      <dgm:prSet presAssocID="{725613B0-B3B7-48A0-A6C7-2818132D5A8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DB95CC4E-59E6-4D24-9971-49EF869F8307}" type="presOf" srcId="{8BCB1B77-F59C-4C73-9610-98105B792CEA}" destId="{2C637915-4FF4-45D3-9C95-6516CFC14CEC}" srcOrd="0" destOrd="0" presId="urn:microsoft.com/office/officeart/2005/8/layout/hProcess9"/>
    <dgm:cxn modelId="{EAACB0C9-3FD8-4B07-9381-2F4B6BDA2EE3}" srcId="{8BCB1B77-F59C-4C73-9610-98105B792CEA}" destId="{725613B0-B3B7-48A0-A6C7-2818132D5A8F}" srcOrd="2" destOrd="0" parTransId="{3319B411-47A4-41F9-AF37-A7062341EDC4}" sibTransId="{65915AE3-67C1-4FD9-A184-FC1DD986C198}"/>
    <dgm:cxn modelId="{3AD4BDB2-42A3-497D-B493-88F7702E185D}" type="presOf" srcId="{299A65AB-1DD7-48FB-BC25-6FF210E9EEA0}" destId="{8EEE76F1-3A00-44F6-B3E6-6BE0A7207577}" srcOrd="0" destOrd="0" presId="urn:microsoft.com/office/officeart/2005/8/layout/hProcess9"/>
    <dgm:cxn modelId="{C07B8968-7A5E-48E2-AD17-2E46AF67860F}" type="presOf" srcId="{725613B0-B3B7-48A0-A6C7-2818132D5A8F}" destId="{C8709E1D-477E-4056-A75E-317D7EFC36CE}" srcOrd="0" destOrd="0" presId="urn:microsoft.com/office/officeart/2005/8/layout/hProcess9"/>
    <dgm:cxn modelId="{1FDAEFF7-D268-4599-A489-7F4AC58E4644}" srcId="{8BCB1B77-F59C-4C73-9610-98105B792CEA}" destId="{299A65AB-1DD7-48FB-BC25-6FF210E9EEA0}" srcOrd="1" destOrd="0" parTransId="{DCEAC59C-679D-4DDB-955B-80B5AFB8D011}" sibTransId="{ED654EC8-C0FE-427B-AFFA-609F9EB8B4FA}"/>
    <dgm:cxn modelId="{963EF2C0-AE7D-4531-B5AE-F6BDD269D8AE}" type="presOf" srcId="{8DAD4BF0-331D-4831-ACD1-232173DCE6F7}" destId="{88250977-7032-436D-8246-E6AAFE5F03CE}" srcOrd="0" destOrd="0" presId="urn:microsoft.com/office/officeart/2005/8/layout/hProcess9"/>
    <dgm:cxn modelId="{97B61F97-D373-4038-A03B-E41C3036D44D}" srcId="{8BCB1B77-F59C-4C73-9610-98105B792CEA}" destId="{8DAD4BF0-331D-4831-ACD1-232173DCE6F7}" srcOrd="0" destOrd="0" parTransId="{AA60ECCB-FB6E-4E06-865E-AD0F18B125E4}" sibTransId="{7CE0B80C-3B04-4BB2-8034-3967178A0894}"/>
    <dgm:cxn modelId="{5CBD77B6-D960-41EF-8CE6-6A40E3208D80}" type="presParOf" srcId="{2C637915-4FF4-45D3-9C95-6516CFC14CEC}" destId="{FB9A4CBD-3E21-4EFF-8FCD-1F57B61F1759}" srcOrd="0" destOrd="0" presId="urn:microsoft.com/office/officeart/2005/8/layout/hProcess9"/>
    <dgm:cxn modelId="{440A46B4-109E-4F04-A1DA-524D73BF5427}" type="presParOf" srcId="{2C637915-4FF4-45D3-9C95-6516CFC14CEC}" destId="{E55A6B13-CF82-45FE-8B64-9EEFB6A4DFA1}" srcOrd="1" destOrd="0" presId="urn:microsoft.com/office/officeart/2005/8/layout/hProcess9"/>
    <dgm:cxn modelId="{5DC96E7E-86C6-441E-91CE-22A3E9B40E4E}" type="presParOf" srcId="{E55A6B13-CF82-45FE-8B64-9EEFB6A4DFA1}" destId="{88250977-7032-436D-8246-E6AAFE5F03CE}" srcOrd="0" destOrd="0" presId="urn:microsoft.com/office/officeart/2005/8/layout/hProcess9"/>
    <dgm:cxn modelId="{F2D2E326-03F4-4B0A-82B2-D7AE96DD62A9}" type="presParOf" srcId="{E55A6B13-CF82-45FE-8B64-9EEFB6A4DFA1}" destId="{396281F3-271D-4320-9F47-96627A85D824}" srcOrd="1" destOrd="0" presId="urn:microsoft.com/office/officeart/2005/8/layout/hProcess9"/>
    <dgm:cxn modelId="{E9FC0B98-6189-425F-8187-A8676ED91FE9}" type="presParOf" srcId="{E55A6B13-CF82-45FE-8B64-9EEFB6A4DFA1}" destId="{8EEE76F1-3A00-44F6-B3E6-6BE0A7207577}" srcOrd="2" destOrd="0" presId="urn:microsoft.com/office/officeart/2005/8/layout/hProcess9"/>
    <dgm:cxn modelId="{69F254CD-ECFE-4165-969B-866CC2241699}" type="presParOf" srcId="{E55A6B13-CF82-45FE-8B64-9EEFB6A4DFA1}" destId="{DD3B4604-6778-4FCA-A956-0245B60F8F95}" srcOrd="3" destOrd="0" presId="urn:microsoft.com/office/officeart/2005/8/layout/hProcess9"/>
    <dgm:cxn modelId="{58C79AE8-8057-4D65-9493-562436739B69}" type="presParOf" srcId="{E55A6B13-CF82-45FE-8B64-9EEFB6A4DFA1}" destId="{C8709E1D-477E-4056-A75E-317D7EFC36C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D90EB-D971-4C05-BDE7-347DCB538D18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3768AC5-F0B7-4B14-A7C5-FF90218CA95D}">
      <dgm:prSet phldrT="[Texto]"/>
      <dgm:spPr/>
      <dgm:t>
        <a:bodyPr/>
        <a:lstStyle/>
        <a:p>
          <a:r>
            <a:rPr lang="es-ES" dirty="0" smtClean="0"/>
            <a:t>Autoridades</a:t>
          </a:r>
          <a:endParaRPr lang="es-ES" dirty="0"/>
        </a:p>
      </dgm:t>
    </dgm:pt>
    <dgm:pt modelId="{10B941D6-950C-45A9-8B27-3F9391A31D9E}" type="parTrans" cxnId="{03E2127F-7EA3-4869-8B17-B302F60BAA07}">
      <dgm:prSet/>
      <dgm:spPr/>
      <dgm:t>
        <a:bodyPr/>
        <a:lstStyle/>
        <a:p>
          <a:endParaRPr lang="es-ES"/>
        </a:p>
      </dgm:t>
    </dgm:pt>
    <dgm:pt modelId="{5061C71D-9129-46B4-ACB1-D240B0E83823}" type="sibTrans" cxnId="{03E2127F-7EA3-4869-8B17-B302F60BAA07}">
      <dgm:prSet/>
      <dgm:spPr/>
      <dgm:t>
        <a:bodyPr/>
        <a:lstStyle/>
        <a:p>
          <a:endParaRPr lang="es-ES"/>
        </a:p>
      </dgm:t>
    </dgm:pt>
    <dgm:pt modelId="{DC64E8A1-C6B7-4889-BC96-BF87F3C85D39}">
      <dgm:prSet phldrT="[Texto]"/>
      <dgm:spPr/>
      <dgm:t>
        <a:bodyPr/>
        <a:lstStyle/>
        <a:p>
          <a:r>
            <a:rPr lang="es-ES" dirty="0" smtClean="0"/>
            <a:t>Anuncia la política</a:t>
          </a:r>
          <a:endParaRPr lang="es-ES" dirty="0"/>
        </a:p>
      </dgm:t>
    </dgm:pt>
    <dgm:pt modelId="{C73F73DD-58BE-4D6E-A479-FC5D8B35F728}" type="parTrans" cxnId="{E7EFB1F2-1ED8-44F2-B63E-FB0B8860B1BE}">
      <dgm:prSet/>
      <dgm:spPr/>
      <dgm:t>
        <a:bodyPr/>
        <a:lstStyle/>
        <a:p>
          <a:endParaRPr lang="es-ES"/>
        </a:p>
      </dgm:t>
    </dgm:pt>
    <dgm:pt modelId="{F25B22D1-F2B7-4720-9EA9-B29C2772C8B8}" type="sibTrans" cxnId="{E7EFB1F2-1ED8-44F2-B63E-FB0B8860B1BE}">
      <dgm:prSet/>
      <dgm:spPr/>
      <dgm:t>
        <a:bodyPr/>
        <a:lstStyle/>
        <a:p>
          <a:endParaRPr lang="es-ES"/>
        </a:p>
      </dgm:t>
    </dgm:pt>
    <dgm:pt modelId="{3C7F378D-8271-4403-8D21-E9F93377DE8B}">
      <dgm:prSet phldrT="[Texto]"/>
      <dgm:spPr/>
      <dgm:t>
        <a:bodyPr/>
        <a:lstStyle/>
        <a:p>
          <a:r>
            <a:rPr lang="es-ES" dirty="0" smtClean="0"/>
            <a:t>Mandos medios</a:t>
          </a:r>
          <a:endParaRPr lang="es-ES" dirty="0"/>
        </a:p>
      </dgm:t>
    </dgm:pt>
    <dgm:pt modelId="{6F63C0FF-8EF1-4108-81BB-5FECE5D0D606}" type="parTrans" cxnId="{672358EE-A6DD-4B1E-A0E0-ACC2755D2796}">
      <dgm:prSet/>
      <dgm:spPr/>
      <dgm:t>
        <a:bodyPr/>
        <a:lstStyle/>
        <a:p>
          <a:endParaRPr lang="es-ES"/>
        </a:p>
      </dgm:t>
    </dgm:pt>
    <dgm:pt modelId="{68064FBB-CCF3-48C7-AAED-45EF25535F8C}" type="sibTrans" cxnId="{672358EE-A6DD-4B1E-A0E0-ACC2755D2796}">
      <dgm:prSet/>
      <dgm:spPr/>
      <dgm:t>
        <a:bodyPr/>
        <a:lstStyle/>
        <a:p>
          <a:endParaRPr lang="es-ES"/>
        </a:p>
      </dgm:t>
    </dgm:pt>
    <dgm:pt modelId="{EAE60C7B-7D5C-4786-89FF-18DD492D1031}">
      <dgm:prSet phldrT="[Texto]"/>
      <dgm:spPr/>
      <dgm:t>
        <a:bodyPr/>
        <a:lstStyle/>
        <a:p>
          <a:r>
            <a:rPr lang="es-ES" dirty="0" smtClean="0"/>
            <a:t>Cumplen y hacen cumplir el programa</a:t>
          </a:r>
          <a:endParaRPr lang="es-ES" dirty="0"/>
        </a:p>
      </dgm:t>
    </dgm:pt>
    <dgm:pt modelId="{4E8F6FB5-7704-4EA7-8054-C5FFDF638367}" type="parTrans" cxnId="{9063044E-A07C-444D-8DCA-CA90E115B46E}">
      <dgm:prSet/>
      <dgm:spPr/>
      <dgm:t>
        <a:bodyPr/>
        <a:lstStyle/>
        <a:p>
          <a:endParaRPr lang="es-ES"/>
        </a:p>
      </dgm:t>
    </dgm:pt>
    <dgm:pt modelId="{E3461B8F-7114-4C42-BA22-077C7EE73E9D}" type="sibTrans" cxnId="{9063044E-A07C-444D-8DCA-CA90E115B46E}">
      <dgm:prSet/>
      <dgm:spPr/>
      <dgm:t>
        <a:bodyPr/>
        <a:lstStyle/>
        <a:p>
          <a:endParaRPr lang="es-ES"/>
        </a:p>
      </dgm:t>
    </dgm:pt>
    <dgm:pt modelId="{2A7E8719-BFB5-4F82-B2E8-0014FF5B744D}">
      <dgm:prSet phldrT="[Texto]"/>
      <dgm:spPr/>
      <dgm:t>
        <a:bodyPr/>
        <a:lstStyle/>
        <a:p>
          <a:r>
            <a:rPr lang="es-ES" dirty="0" smtClean="0"/>
            <a:t>Niveles operativos</a:t>
          </a:r>
          <a:endParaRPr lang="es-ES" dirty="0"/>
        </a:p>
      </dgm:t>
    </dgm:pt>
    <dgm:pt modelId="{CF26C48A-1B4D-45E8-BA62-38E45A15A9BA}" type="parTrans" cxnId="{3A2795B6-8E1E-4D27-B6B1-F66C1515E54D}">
      <dgm:prSet/>
      <dgm:spPr/>
      <dgm:t>
        <a:bodyPr/>
        <a:lstStyle/>
        <a:p>
          <a:endParaRPr lang="es-ES"/>
        </a:p>
      </dgm:t>
    </dgm:pt>
    <dgm:pt modelId="{D19D7EFC-36AA-4336-882A-A7F656784CA2}" type="sibTrans" cxnId="{3A2795B6-8E1E-4D27-B6B1-F66C1515E54D}">
      <dgm:prSet/>
      <dgm:spPr/>
      <dgm:t>
        <a:bodyPr/>
        <a:lstStyle/>
        <a:p>
          <a:endParaRPr lang="es-ES"/>
        </a:p>
      </dgm:t>
    </dgm:pt>
    <dgm:pt modelId="{731E5B3E-821A-4C73-BF6A-2C297BCE502F}">
      <dgm:prSet phldrT="[Texto]"/>
      <dgm:spPr/>
      <dgm:t>
        <a:bodyPr/>
        <a:lstStyle/>
        <a:p>
          <a:r>
            <a:rPr lang="es-ES" dirty="0" smtClean="0"/>
            <a:t>Mantienen el cuidado y nivel de calidad</a:t>
          </a:r>
          <a:endParaRPr lang="es-ES" dirty="0"/>
        </a:p>
      </dgm:t>
    </dgm:pt>
    <dgm:pt modelId="{CB844361-3725-4247-AF59-821300EC28E3}" type="parTrans" cxnId="{4420F3B2-A5D8-4E6D-89D2-61DF057CBE8E}">
      <dgm:prSet/>
      <dgm:spPr/>
      <dgm:t>
        <a:bodyPr/>
        <a:lstStyle/>
        <a:p>
          <a:endParaRPr lang="es-ES"/>
        </a:p>
      </dgm:t>
    </dgm:pt>
    <dgm:pt modelId="{B937AD4E-42BF-4515-9790-A5904904DCFC}" type="sibTrans" cxnId="{4420F3B2-A5D8-4E6D-89D2-61DF057CBE8E}">
      <dgm:prSet/>
      <dgm:spPr/>
      <dgm:t>
        <a:bodyPr/>
        <a:lstStyle/>
        <a:p>
          <a:endParaRPr lang="es-ES"/>
        </a:p>
      </dgm:t>
    </dgm:pt>
    <dgm:pt modelId="{93ED0503-DB7D-4AB8-B3A8-1F84B18BDEDB}">
      <dgm:prSet phldrT="[Texto]"/>
      <dgm:spPr/>
      <dgm:t>
        <a:bodyPr/>
        <a:lstStyle/>
        <a:p>
          <a:r>
            <a:rPr lang="es-ES" dirty="0" smtClean="0"/>
            <a:t>Brinda los recursos necesarios</a:t>
          </a:r>
          <a:endParaRPr lang="es-ES" dirty="0"/>
        </a:p>
      </dgm:t>
    </dgm:pt>
    <dgm:pt modelId="{EB450994-876C-4881-B0E0-F4C112B33669}" type="parTrans" cxnId="{002AEBB3-681C-42FB-9DB4-B64A9B8C1B3B}">
      <dgm:prSet/>
      <dgm:spPr/>
      <dgm:t>
        <a:bodyPr/>
        <a:lstStyle/>
        <a:p>
          <a:endParaRPr lang="es-ES"/>
        </a:p>
      </dgm:t>
    </dgm:pt>
    <dgm:pt modelId="{D902C8BE-AACB-468E-BFA8-3386B6212858}" type="sibTrans" cxnId="{002AEBB3-681C-42FB-9DB4-B64A9B8C1B3B}">
      <dgm:prSet/>
      <dgm:spPr/>
      <dgm:t>
        <a:bodyPr/>
        <a:lstStyle/>
        <a:p>
          <a:endParaRPr lang="es-ES"/>
        </a:p>
      </dgm:t>
    </dgm:pt>
    <dgm:pt modelId="{348D6C1A-3DC7-4B7F-BD21-F9B2555C7C31}">
      <dgm:prSet phldrT="[Texto]"/>
      <dgm:spPr/>
      <dgm:t>
        <a:bodyPr/>
        <a:lstStyle/>
        <a:p>
          <a:r>
            <a:rPr lang="es-ES" dirty="0" smtClean="0"/>
            <a:t>Da respaldo al programa</a:t>
          </a:r>
          <a:endParaRPr lang="es-ES" dirty="0"/>
        </a:p>
      </dgm:t>
    </dgm:pt>
    <dgm:pt modelId="{6E884F8A-D4F6-4BEB-96CF-D8A0FB0A66A6}" type="parTrans" cxnId="{975C1C80-9519-4DCA-AE24-8BBE9FBA3329}">
      <dgm:prSet/>
      <dgm:spPr/>
      <dgm:t>
        <a:bodyPr/>
        <a:lstStyle/>
        <a:p>
          <a:endParaRPr lang="es-ES"/>
        </a:p>
      </dgm:t>
    </dgm:pt>
    <dgm:pt modelId="{6225AC85-6A2E-4FDB-8099-E16836921E96}" type="sibTrans" cxnId="{975C1C80-9519-4DCA-AE24-8BBE9FBA3329}">
      <dgm:prSet/>
      <dgm:spPr/>
      <dgm:t>
        <a:bodyPr/>
        <a:lstStyle/>
        <a:p>
          <a:endParaRPr lang="es-ES"/>
        </a:p>
      </dgm:t>
    </dgm:pt>
    <dgm:pt modelId="{D04D836F-922C-41E2-9211-20ECB4A74DB3}" type="pres">
      <dgm:prSet presAssocID="{334D90EB-D971-4C05-BDE7-347DCB538D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3993162-7693-4330-A359-8C16ADDE881A}" type="pres">
      <dgm:prSet presAssocID="{D3768AC5-F0B7-4B14-A7C5-FF90218CA95D}" presName="linNode" presStyleCnt="0"/>
      <dgm:spPr/>
      <dgm:t>
        <a:bodyPr/>
        <a:lstStyle/>
        <a:p>
          <a:endParaRPr lang="es-PE"/>
        </a:p>
      </dgm:t>
    </dgm:pt>
    <dgm:pt modelId="{91FC4D58-ACC3-41CA-8F81-C05F527EB9C6}" type="pres">
      <dgm:prSet presAssocID="{D3768AC5-F0B7-4B14-A7C5-FF90218CA95D}" presName="parentText" presStyleLbl="node1" presStyleIdx="0" presStyleCnt="3" custLinFactNeighborX="-3418" custLinFactNeighborY="83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29D6F3-1F85-4E05-A843-054E8F5607D8}" type="pres">
      <dgm:prSet presAssocID="{D3768AC5-F0B7-4B14-A7C5-FF90218CA95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FDC679-D662-4040-ADEB-55E7A24519E2}" type="pres">
      <dgm:prSet presAssocID="{5061C71D-9129-46B4-ACB1-D240B0E83823}" presName="sp" presStyleCnt="0"/>
      <dgm:spPr/>
      <dgm:t>
        <a:bodyPr/>
        <a:lstStyle/>
        <a:p>
          <a:endParaRPr lang="es-PE"/>
        </a:p>
      </dgm:t>
    </dgm:pt>
    <dgm:pt modelId="{1E2168AA-6CBE-4054-8F24-D8CB1D47ACA3}" type="pres">
      <dgm:prSet presAssocID="{3C7F378D-8271-4403-8D21-E9F93377DE8B}" presName="linNode" presStyleCnt="0"/>
      <dgm:spPr/>
      <dgm:t>
        <a:bodyPr/>
        <a:lstStyle/>
        <a:p>
          <a:endParaRPr lang="es-PE"/>
        </a:p>
      </dgm:t>
    </dgm:pt>
    <dgm:pt modelId="{05982F7D-9D6C-4248-AB25-7D48F5EFF357}" type="pres">
      <dgm:prSet presAssocID="{3C7F378D-8271-4403-8D21-E9F93377DE8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7AE9EA-8AF9-4E8B-A5F4-5CEE7C222A65}" type="pres">
      <dgm:prSet presAssocID="{3C7F378D-8271-4403-8D21-E9F93377DE8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909DD6-24ED-44F8-91D8-214C370342C6}" type="pres">
      <dgm:prSet presAssocID="{68064FBB-CCF3-48C7-AAED-45EF25535F8C}" presName="sp" presStyleCnt="0"/>
      <dgm:spPr/>
      <dgm:t>
        <a:bodyPr/>
        <a:lstStyle/>
        <a:p>
          <a:endParaRPr lang="es-PE"/>
        </a:p>
      </dgm:t>
    </dgm:pt>
    <dgm:pt modelId="{F09AE94A-4549-4BA7-B65C-AF05FF3FAD63}" type="pres">
      <dgm:prSet presAssocID="{2A7E8719-BFB5-4F82-B2E8-0014FF5B744D}" presName="linNode" presStyleCnt="0"/>
      <dgm:spPr/>
      <dgm:t>
        <a:bodyPr/>
        <a:lstStyle/>
        <a:p>
          <a:endParaRPr lang="es-PE"/>
        </a:p>
      </dgm:t>
    </dgm:pt>
    <dgm:pt modelId="{4CDA7D4E-5433-40A4-9D41-F64BAD4B0C64}" type="pres">
      <dgm:prSet presAssocID="{2A7E8719-BFB5-4F82-B2E8-0014FF5B744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4751CA-39DC-4A55-BB4D-6A7F169D0C9F}" type="pres">
      <dgm:prSet presAssocID="{2A7E8719-BFB5-4F82-B2E8-0014FF5B744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7B3E32B-07D9-491E-80E2-50B6713AAFBF}" type="presOf" srcId="{2A7E8719-BFB5-4F82-B2E8-0014FF5B744D}" destId="{4CDA7D4E-5433-40A4-9D41-F64BAD4B0C64}" srcOrd="0" destOrd="0" presId="urn:microsoft.com/office/officeart/2005/8/layout/vList5"/>
    <dgm:cxn modelId="{9063044E-A07C-444D-8DCA-CA90E115B46E}" srcId="{3C7F378D-8271-4403-8D21-E9F93377DE8B}" destId="{EAE60C7B-7D5C-4786-89FF-18DD492D1031}" srcOrd="0" destOrd="0" parTransId="{4E8F6FB5-7704-4EA7-8054-C5FFDF638367}" sibTransId="{E3461B8F-7114-4C42-BA22-077C7EE73E9D}"/>
    <dgm:cxn modelId="{A9FAD6DF-D1A7-4986-AFFE-EC44DAE2FEBD}" type="presOf" srcId="{DC64E8A1-C6B7-4889-BC96-BF87F3C85D39}" destId="{D229D6F3-1F85-4E05-A843-054E8F5607D8}" srcOrd="0" destOrd="0" presId="urn:microsoft.com/office/officeart/2005/8/layout/vList5"/>
    <dgm:cxn modelId="{039E81A8-34B2-4EBB-A307-B8A05BBECF6D}" type="presOf" srcId="{D3768AC5-F0B7-4B14-A7C5-FF90218CA95D}" destId="{91FC4D58-ACC3-41CA-8F81-C05F527EB9C6}" srcOrd="0" destOrd="0" presId="urn:microsoft.com/office/officeart/2005/8/layout/vList5"/>
    <dgm:cxn modelId="{5BBFE628-B356-462C-AF27-40AB50B764EF}" type="presOf" srcId="{3C7F378D-8271-4403-8D21-E9F93377DE8B}" destId="{05982F7D-9D6C-4248-AB25-7D48F5EFF357}" srcOrd="0" destOrd="0" presId="urn:microsoft.com/office/officeart/2005/8/layout/vList5"/>
    <dgm:cxn modelId="{975C1C80-9519-4DCA-AE24-8BBE9FBA3329}" srcId="{D3768AC5-F0B7-4B14-A7C5-FF90218CA95D}" destId="{348D6C1A-3DC7-4B7F-BD21-F9B2555C7C31}" srcOrd="2" destOrd="0" parTransId="{6E884F8A-D4F6-4BEB-96CF-D8A0FB0A66A6}" sibTransId="{6225AC85-6A2E-4FDB-8099-E16836921E96}"/>
    <dgm:cxn modelId="{002AEBB3-681C-42FB-9DB4-B64A9B8C1B3B}" srcId="{D3768AC5-F0B7-4B14-A7C5-FF90218CA95D}" destId="{93ED0503-DB7D-4AB8-B3A8-1F84B18BDEDB}" srcOrd="1" destOrd="0" parTransId="{EB450994-876C-4881-B0E0-F4C112B33669}" sibTransId="{D902C8BE-AACB-468E-BFA8-3386B6212858}"/>
    <dgm:cxn modelId="{3A2795B6-8E1E-4D27-B6B1-F66C1515E54D}" srcId="{334D90EB-D971-4C05-BDE7-347DCB538D18}" destId="{2A7E8719-BFB5-4F82-B2E8-0014FF5B744D}" srcOrd="2" destOrd="0" parTransId="{CF26C48A-1B4D-45E8-BA62-38E45A15A9BA}" sibTransId="{D19D7EFC-36AA-4336-882A-A7F656784CA2}"/>
    <dgm:cxn modelId="{4420F3B2-A5D8-4E6D-89D2-61DF057CBE8E}" srcId="{2A7E8719-BFB5-4F82-B2E8-0014FF5B744D}" destId="{731E5B3E-821A-4C73-BF6A-2C297BCE502F}" srcOrd="0" destOrd="0" parTransId="{CB844361-3725-4247-AF59-821300EC28E3}" sibTransId="{B937AD4E-42BF-4515-9790-A5904904DCFC}"/>
    <dgm:cxn modelId="{05B3B6AB-3F1E-4191-B4D8-3A1E8080D697}" type="presOf" srcId="{731E5B3E-821A-4C73-BF6A-2C297BCE502F}" destId="{E04751CA-39DC-4A55-BB4D-6A7F169D0C9F}" srcOrd="0" destOrd="0" presId="urn:microsoft.com/office/officeart/2005/8/layout/vList5"/>
    <dgm:cxn modelId="{BD12FCEE-ECD0-4F3D-A236-339086F3DDC5}" type="presOf" srcId="{348D6C1A-3DC7-4B7F-BD21-F9B2555C7C31}" destId="{D229D6F3-1F85-4E05-A843-054E8F5607D8}" srcOrd="0" destOrd="2" presId="urn:microsoft.com/office/officeart/2005/8/layout/vList5"/>
    <dgm:cxn modelId="{5D2DA201-D89A-4EF6-86BA-14518ADDFB95}" type="presOf" srcId="{93ED0503-DB7D-4AB8-B3A8-1F84B18BDEDB}" destId="{D229D6F3-1F85-4E05-A843-054E8F5607D8}" srcOrd="0" destOrd="1" presId="urn:microsoft.com/office/officeart/2005/8/layout/vList5"/>
    <dgm:cxn modelId="{BA530037-AD60-4EE7-A95E-E6A0BCAEB2AC}" type="presOf" srcId="{EAE60C7B-7D5C-4786-89FF-18DD492D1031}" destId="{F97AE9EA-8AF9-4E8B-A5F4-5CEE7C222A65}" srcOrd="0" destOrd="0" presId="urn:microsoft.com/office/officeart/2005/8/layout/vList5"/>
    <dgm:cxn modelId="{672358EE-A6DD-4B1E-A0E0-ACC2755D2796}" srcId="{334D90EB-D971-4C05-BDE7-347DCB538D18}" destId="{3C7F378D-8271-4403-8D21-E9F93377DE8B}" srcOrd="1" destOrd="0" parTransId="{6F63C0FF-8EF1-4108-81BB-5FECE5D0D606}" sibTransId="{68064FBB-CCF3-48C7-AAED-45EF25535F8C}"/>
    <dgm:cxn modelId="{03E2127F-7EA3-4869-8B17-B302F60BAA07}" srcId="{334D90EB-D971-4C05-BDE7-347DCB538D18}" destId="{D3768AC5-F0B7-4B14-A7C5-FF90218CA95D}" srcOrd="0" destOrd="0" parTransId="{10B941D6-950C-45A9-8B27-3F9391A31D9E}" sibTransId="{5061C71D-9129-46B4-ACB1-D240B0E83823}"/>
    <dgm:cxn modelId="{E7EFB1F2-1ED8-44F2-B63E-FB0B8860B1BE}" srcId="{D3768AC5-F0B7-4B14-A7C5-FF90218CA95D}" destId="{DC64E8A1-C6B7-4889-BC96-BF87F3C85D39}" srcOrd="0" destOrd="0" parTransId="{C73F73DD-58BE-4D6E-A479-FC5D8B35F728}" sibTransId="{F25B22D1-F2B7-4720-9EA9-B29C2772C8B8}"/>
    <dgm:cxn modelId="{92D5A600-95A0-43CB-BFE4-7EBC47DA3BD0}" type="presOf" srcId="{334D90EB-D971-4C05-BDE7-347DCB538D18}" destId="{D04D836F-922C-41E2-9211-20ECB4A74DB3}" srcOrd="0" destOrd="0" presId="urn:microsoft.com/office/officeart/2005/8/layout/vList5"/>
    <dgm:cxn modelId="{48836ED7-C9A6-4A23-AAA2-AA69E5C40E3D}" type="presParOf" srcId="{D04D836F-922C-41E2-9211-20ECB4A74DB3}" destId="{93993162-7693-4330-A359-8C16ADDE881A}" srcOrd="0" destOrd="0" presId="urn:microsoft.com/office/officeart/2005/8/layout/vList5"/>
    <dgm:cxn modelId="{EB027130-89C5-4E77-9691-E1208EAA5556}" type="presParOf" srcId="{93993162-7693-4330-A359-8C16ADDE881A}" destId="{91FC4D58-ACC3-41CA-8F81-C05F527EB9C6}" srcOrd="0" destOrd="0" presId="urn:microsoft.com/office/officeart/2005/8/layout/vList5"/>
    <dgm:cxn modelId="{55DDF16F-DAD1-4C6F-A567-D69B251E15AA}" type="presParOf" srcId="{93993162-7693-4330-A359-8C16ADDE881A}" destId="{D229D6F3-1F85-4E05-A843-054E8F5607D8}" srcOrd="1" destOrd="0" presId="urn:microsoft.com/office/officeart/2005/8/layout/vList5"/>
    <dgm:cxn modelId="{0A7C12E5-F6A7-464A-B26A-7C5C4748CB9D}" type="presParOf" srcId="{D04D836F-922C-41E2-9211-20ECB4A74DB3}" destId="{BEFDC679-D662-4040-ADEB-55E7A24519E2}" srcOrd="1" destOrd="0" presId="urn:microsoft.com/office/officeart/2005/8/layout/vList5"/>
    <dgm:cxn modelId="{A01120F8-A5CB-4BAD-A32F-A36C852A6755}" type="presParOf" srcId="{D04D836F-922C-41E2-9211-20ECB4A74DB3}" destId="{1E2168AA-6CBE-4054-8F24-D8CB1D47ACA3}" srcOrd="2" destOrd="0" presId="urn:microsoft.com/office/officeart/2005/8/layout/vList5"/>
    <dgm:cxn modelId="{E6E1F8D6-FEE8-4762-8AE3-B421DAC71FEF}" type="presParOf" srcId="{1E2168AA-6CBE-4054-8F24-D8CB1D47ACA3}" destId="{05982F7D-9D6C-4248-AB25-7D48F5EFF357}" srcOrd="0" destOrd="0" presId="urn:microsoft.com/office/officeart/2005/8/layout/vList5"/>
    <dgm:cxn modelId="{C154E82F-2FF5-4B65-A555-181774561C0B}" type="presParOf" srcId="{1E2168AA-6CBE-4054-8F24-D8CB1D47ACA3}" destId="{F97AE9EA-8AF9-4E8B-A5F4-5CEE7C222A65}" srcOrd="1" destOrd="0" presId="urn:microsoft.com/office/officeart/2005/8/layout/vList5"/>
    <dgm:cxn modelId="{8EDD1D78-5DD4-42FC-B13B-0604C597E2F1}" type="presParOf" srcId="{D04D836F-922C-41E2-9211-20ECB4A74DB3}" destId="{05909DD6-24ED-44F8-91D8-214C370342C6}" srcOrd="3" destOrd="0" presId="urn:microsoft.com/office/officeart/2005/8/layout/vList5"/>
    <dgm:cxn modelId="{92E5259C-BF45-476D-9BB3-643B729694AC}" type="presParOf" srcId="{D04D836F-922C-41E2-9211-20ECB4A74DB3}" destId="{F09AE94A-4549-4BA7-B65C-AF05FF3FAD63}" srcOrd="4" destOrd="0" presId="urn:microsoft.com/office/officeart/2005/8/layout/vList5"/>
    <dgm:cxn modelId="{A2D2341E-DC12-4B92-BD1B-7C38E8EEB032}" type="presParOf" srcId="{F09AE94A-4549-4BA7-B65C-AF05FF3FAD63}" destId="{4CDA7D4E-5433-40A4-9D41-F64BAD4B0C64}" srcOrd="0" destOrd="0" presId="urn:microsoft.com/office/officeart/2005/8/layout/vList5"/>
    <dgm:cxn modelId="{D7C962A9-2697-47FD-9626-980AA73E003D}" type="presParOf" srcId="{F09AE94A-4549-4BA7-B65C-AF05FF3FAD63}" destId="{E04751CA-39DC-4A55-BB4D-6A7F169D0C9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4E21E1-50CD-4D48-94A6-2B8BB4BBA749}" type="doc">
      <dgm:prSet loTypeId="urn:microsoft.com/office/officeart/2005/8/layout/pyramid3" loCatId="pyramid" qsTypeId="urn:microsoft.com/office/officeart/2005/8/quickstyle/simple1" qsCatId="simple" csTypeId="urn:microsoft.com/office/officeart/2005/8/colors/colorful5" csCatId="colorful" phldr="1"/>
      <dgm:spPr/>
    </dgm:pt>
    <dgm:pt modelId="{23ABFAFB-753E-4D7F-95CB-828137914F65}">
      <dgm:prSet phldrT="[Texto]" custT="1"/>
      <dgm:spPr/>
      <dgm:t>
        <a:bodyPr/>
        <a:lstStyle/>
        <a:p>
          <a:r>
            <a:rPr lang="es-PE" sz="2400" dirty="0" smtClean="0"/>
            <a:t>PEI</a:t>
          </a:r>
          <a:endParaRPr lang="es-PE" sz="2400" dirty="0"/>
        </a:p>
      </dgm:t>
    </dgm:pt>
    <dgm:pt modelId="{F57166F0-5F8F-42DD-B0F3-C602F228FECF}" type="parTrans" cxnId="{F4FD19EE-C324-4E7D-B5C5-F15F6CC645A3}">
      <dgm:prSet/>
      <dgm:spPr/>
      <dgm:t>
        <a:bodyPr/>
        <a:lstStyle/>
        <a:p>
          <a:endParaRPr lang="es-PE" sz="1600"/>
        </a:p>
      </dgm:t>
    </dgm:pt>
    <dgm:pt modelId="{93C8EA4D-174E-4AAC-8728-9C131CE53029}" type="sibTrans" cxnId="{F4FD19EE-C324-4E7D-B5C5-F15F6CC645A3}">
      <dgm:prSet/>
      <dgm:spPr/>
      <dgm:t>
        <a:bodyPr/>
        <a:lstStyle/>
        <a:p>
          <a:endParaRPr lang="es-PE" sz="1600"/>
        </a:p>
      </dgm:t>
    </dgm:pt>
    <dgm:pt modelId="{47785A66-0167-40AF-8730-8502EACFDC1C}">
      <dgm:prSet phldrT="[Texto]" custT="1"/>
      <dgm:spPr/>
      <dgm:t>
        <a:bodyPr/>
        <a:lstStyle/>
        <a:p>
          <a:r>
            <a:rPr lang="es-PE" sz="2400" dirty="0" smtClean="0"/>
            <a:t>Visión y Misión</a:t>
          </a:r>
          <a:endParaRPr lang="es-PE" sz="2400" dirty="0"/>
        </a:p>
      </dgm:t>
    </dgm:pt>
    <dgm:pt modelId="{A6D37863-A25A-46DF-AD14-C923C8C74DD1}" type="parTrans" cxnId="{E45F533D-1AEA-447E-957C-562943E8B4FE}">
      <dgm:prSet/>
      <dgm:spPr/>
      <dgm:t>
        <a:bodyPr/>
        <a:lstStyle/>
        <a:p>
          <a:endParaRPr lang="es-PE" sz="1600"/>
        </a:p>
      </dgm:t>
    </dgm:pt>
    <dgm:pt modelId="{2D2C4A0A-CFEA-49DB-962A-2C3CC5167E67}" type="sibTrans" cxnId="{E45F533D-1AEA-447E-957C-562943E8B4FE}">
      <dgm:prSet/>
      <dgm:spPr/>
      <dgm:t>
        <a:bodyPr/>
        <a:lstStyle/>
        <a:p>
          <a:endParaRPr lang="es-PE" sz="1600"/>
        </a:p>
      </dgm:t>
    </dgm:pt>
    <dgm:pt modelId="{2FED0B47-A1AF-4C61-AFB0-DD1B2F5DFC3B}">
      <dgm:prSet phldrT="[Texto]" custT="1"/>
      <dgm:spPr/>
      <dgm:t>
        <a:bodyPr/>
        <a:lstStyle/>
        <a:p>
          <a:r>
            <a:rPr lang="es-PE" sz="2400" dirty="0" smtClean="0"/>
            <a:t>Propósitos del P.E.</a:t>
          </a:r>
          <a:endParaRPr lang="es-PE" sz="2400" dirty="0"/>
        </a:p>
      </dgm:t>
    </dgm:pt>
    <dgm:pt modelId="{CA7F200F-3846-4E20-9380-C6E9614FA866}" type="parTrans" cxnId="{F7991659-0893-4B7A-AE19-5BD288A88376}">
      <dgm:prSet/>
      <dgm:spPr/>
      <dgm:t>
        <a:bodyPr/>
        <a:lstStyle/>
        <a:p>
          <a:endParaRPr lang="es-PE" sz="1600"/>
        </a:p>
      </dgm:t>
    </dgm:pt>
    <dgm:pt modelId="{1441E8E4-D136-4C3F-A4BE-0CB27C3B58E7}" type="sibTrans" cxnId="{F7991659-0893-4B7A-AE19-5BD288A88376}">
      <dgm:prSet/>
      <dgm:spPr/>
      <dgm:t>
        <a:bodyPr/>
        <a:lstStyle/>
        <a:p>
          <a:endParaRPr lang="es-PE" sz="1600"/>
        </a:p>
      </dgm:t>
    </dgm:pt>
    <dgm:pt modelId="{B16F42B7-1103-4AEE-AB47-C3E29D9C3DC8}" type="pres">
      <dgm:prSet presAssocID="{8C4E21E1-50CD-4D48-94A6-2B8BB4BBA749}" presName="Name0" presStyleCnt="0">
        <dgm:presLayoutVars>
          <dgm:dir/>
          <dgm:animLvl val="lvl"/>
          <dgm:resizeHandles val="exact"/>
        </dgm:presLayoutVars>
      </dgm:prSet>
      <dgm:spPr/>
    </dgm:pt>
    <dgm:pt modelId="{EC6C631B-BB5C-4ECD-801E-35327701E6A0}" type="pres">
      <dgm:prSet presAssocID="{23ABFAFB-753E-4D7F-95CB-828137914F65}" presName="Name8" presStyleCnt="0"/>
      <dgm:spPr/>
    </dgm:pt>
    <dgm:pt modelId="{79ED4654-75E4-43C8-9818-9040F439ADE8}" type="pres">
      <dgm:prSet presAssocID="{23ABFAFB-753E-4D7F-95CB-828137914F65}" presName="level" presStyleLbl="node1" presStyleIdx="0" presStyleCnt="3" custLinFactY="-109935" custLinFactNeighborX="-1504" custLinFactNeighborY="-20000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191544A-A071-4B2C-ADC1-C0BF2AC5473B}" type="pres">
      <dgm:prSet presAssocID="{23ABFAFB-753E-4D7F-95CB-828137914F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DC96C41-78C5-4A55-869D-0DC3E45BB4C3}" type="pres">
      <dgm:prSet presAssocID="{47785A66-0167-40AF-8730-8502EACFDC1C}" presName="Name8" presStyleCnt="0"/>
      <dgm:spPr/>
    </dgm:pt>
    <dgm:pt modelId="{CEBEEB19-CD8C-405F-A395-D5228864F907}" type="pres">
      <dgm:prSet presAssocID="{47785A66-0167-40AF-8730-8502EACFDC1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1CDD45B-7D8E-4536-9007-9F0377E09E5A}" type="pres">
      <dgm:prSet presAssocID="{47785A66-0167-40AF-8730-8502EACFDC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567646D-97E2-4B30-8344-515D9C78E229}" type="pres">
      <dgm:prSet presAssocID="{2FED0B47-A1AF-4C61-AFB0-DD1B2F5DFC3B}" presName="Name8" presStyleCnt="0"/>
      <dgm:spPr/>
    </dgm:pt>
    <dgm:pt modelId="{76BCB022-FC60-4720-B139-FBA64967FC0C}" type="pres">
      <dgm:prSet presAssocID="{2FED0B47-A1AF-4C61-AFB0-DD1B2F5DFC3B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8A217CF-63CE-4A73-8B2E-C8935BE8899A}" type="pres">
      <dgm:prSet presAssocID="{2FED0B47-A1AF-4C61-AFB0-DD1B2F5DFC3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57857772-016A-428A-AA00-CD306EA82F31}" type="presOf" srcId="{47785A66-0167-40AF-8730-8502EACFDC1C}" destId="{CEBEEB19-CD8C-405F-A395-D5228864F907}" srcOrd="0" destOrd="0" presId="urn:microsoft.com/office/officeart/2005/8/layout/pyramid3"/>
    <dgm:cxn modelId="{6940682C-35BD-48B1-A37C-9571D599CDB2}" type="presOf" srcId="{2FED0B47-A1AF-4C61-AFB0-DD1B2F5DFC3B}" destId="{76BCB022-FC60-4720-B139-FBA64967FC0C}" srcOrd="0" destOrd="0" presId="urn:microsoft.com/office/officeart/2005/8/layout/pyramid3"/>
    <dgm:cxn modelId="{5375E5BE-5584-4477-9A50-648159C42A31}" type="presOf" srcId="{23ABFAFB-753E-4D7F-95CB-828137914F65}" destId="{9191544A-A071-4B2C-ADC1-C0BF2AC5473B}" srcOrd="1" destOrd="0" presId="urn:microsoft.com/office/officeart/2005/8/layout/pyramid3"/>
    <dgm:cxn modelId="{F29CBA54-CADD-4DCB-AE09-B12AFCB46515}" type="presOf" srcId="{47785A66-0167-40AF-8730-8502EACFDC1C}" destId="{E1CDD45B-7D8E-4536-9007-9F0377E09E5A}" srcOrd="1" destOrd="0" presId="urn:microsoft.com/office/officeart/2005/8/layout/pyramid3"/>
    <dgm:cxn modelId="{F4FD19EE-C324-4E7D-B5C5-F15F6CC645A3}" srcId="{8C4E21E1-50CD-4D48-94A6-2B8BB4BBA749}" destId="{23ABFAFB-753E-4D7F-95CB-828137914F65}" srcOrd="0" destOrd="0" parTransId="{F57166F0-5F8F-42DD-B0F3-C602F228FECF}" sibTransId="{93C8EA4D-174E-4AAC-8728-9C131CE53029}"/>
    <dgm:cxn modelId="{BAEF604F-411B-4CA4-8686-417C4738CE22}" type="presOf" srcId="{2FED0B47-A1AF-4C61-AFB0-DD1B2F5DFC3B}" destId="{B8A217CF-63CE-4A73-8B2E-C8935BE8899A}" srcOrd="1" destOrd="0" presId="urn:microsoft.com/office/officeart/2005/8/layout/pyramid3"/>
    <dgm:cxn modelId="{C04EB36B-DA26-418F-AB3B-E26FB6CB2A49}" type="presOf" srcId="{8C4E21E1-50CD-4D48-94A6-2B8BB4BBA749}" destId="{B16F42B7-1103-4AEE-AB47-C3E29D9C3DC8}" srcOrd="0" destOrd="0" presId="urn:microsoft.com/office/officeart/2005/8/layout/pyramid3"/>
    <dgm:cxn modelId="{F7991659-0893-4B7A-AE19-5BD288A88376}" srcId="{8C4E21E1-50CD-4D48-94A6-2B8BB4BBA749}" destId="{2FED0B47-A1AF-4C61-AFB0-DD1B2F5DFC3B}" srcOrd="2" destOrd="0" parTransId="{CA7F200F-3846-4E20-9380-C6E9614FA866}" sibTransId="{1441E8E4-D136-4C3F-A4BE-0CB27C3B58E7}"/>
    <dgm:cxn modelId="{D3C8AAAB-35A3-4D66-BEC0-439E2C122194}" type="presOf" srcId="{23ABFAFB-753E-4D7F-95CB-828137914F65}" destId="{79ED4654-75E4-43C8-9818-9040F439ADE8}" srcOrd="0" destOrd="0" presId="urn:microsoft.com/office/officeart/2005/8/layout/pyramid3"/>
    <dgm:cxn modelId="{E45F533D-1AEA-447E-957C-562943E8B4FE}" srcId="{8C4E21E1-50CD-4D48-94A6-2B8BB4BBA749}" destId="{47785A66-0167-40AF-8730-8502EACFDC1C}" srcOrd="1" destOrd="0" parTransId="{A6D37863-A25A-46DF-AD14-C923C8C74DD1}" sibTransId="{2D2C4A0A-CFEA-49DB-962A-2C3CC5167E67}"/>
    <dgm:cxn modelId="{849F824A-66E6-4529-8145-F7255B895DEB}" type="presParOf" srcId="{B16F42B7-1103-4AEE-AB47-C3E29D9C3DC8}" destId="{EC6C631B-BB5C-4ECD-801E-35327701E6A0}" srcOrd="0" destOrd="0" presId="urn:microsoft.com/office/officeart/2005/8/layout/pyramid3"/>
    <dgm:cxn modelId="{A1EAF3E6-8B09-4C3F-9264-537EE7755A8B}" type="presParOf" srcId="{EC6C631B-BB5C-4ECD-801E-35327701E6A0}" destId="{79ED4654-75E4-43C8-9818-9040F439ADE8}" srcOrd="0" destOrd="0" presId="urn:microsoft.com/office/officeart/2005/8/layout/pyramid3"/>
    <dgm:cxn modelId="{C4E05A78-ED1D-4ABA-8FF3-FBEC1C67C1EA}" type="presParOf" srcId="{EC6C631B-BB5C-4ECD-801E-35327701E6A0}" destId="{9191544A-A071-4B2C-ADC1-C0BF2AC5473B}" srcOrd="1" destOrd="0" presId="urn:microsoft.com/office/officeart/2005/8/layout/pyramid3"/>
    <dgm:cxn modelId="{3072AA77-5440-49B5-ABFE-27C3641D9B25}" type="presParOf" srcId="{B16F42B7-1103-4AEE-AB47-C3E29D9C3DC8}" destId="{5DC96C41-78C5-4A55-869D-0DC3E45BB4C3}" srcOrd="1" destOrd="0" presId="urn:microsoft.com/office/officeart/2005/8/layout/pyramid3"/>
    <dgm:cxn modelId="{FE86E9C1-CC63-4707-9372-6763B190C616}" type="presParOf" srcId="{5DC96C41-78C5-4A55-869D-0DC3E45BB4C3}" destId="{CEBEEB19-CD8C-405F-A395-D5228864F907}" srcOrd="0" destOrd="0" presId="urn:microsoft.com/office/officeart/2005/8/layout/pyramid3"/>
    <dgm:cxn modelId="{BB4C66C1-3F3D-416A-88D8-B0209C436622}" type="presParOf" srcId="{5DC96C41-78C5-4A55-869D-0DC3E45BB4C3}" destId="{E1CDD45B-7D8E-4536-9007-9F0377E09E5A}" srcOrd="1" destOrd="0" presId="urn:microsoft.com/office/officeart/2005/8/layout/pyramid3"/>
    <dgm:cxn modelId="{B32AEED0-6891-46ED-A412-364CAC32F1AA}" type="presParOf" srcId="{B16F42B7-1103-4AEE-AB47-C3E29D9C3DC8}" destId="{E567646D-97E2-4B30-8344-515D9C78E229}" srcOrd="2" destOrd="0" presId="urn:microsoft.com/office/officeart/2005/8/layout/pyramid3"/>
    <dgm:cxn modelId="{7C54718F-D1FC-4793-B31D-7B683D3E81D7}" type="presParOf" srcId="{E567646D-97E2-4B30-8344-515D9C78E229}" destId="{76BCB022-FC60-4720-B139-FBA64967FC0C}" srcOrd="0" destOrd="0" presId="urn:microsoft.com/office/officeart/2005/8/layout/pyramid3"/>
    <dgm:cxn modelId="{01DF5CE1-B13D-49A3-9E07-DF3A0B4EAEE5}" type="presParOf" srcId="{E567646D-97E2-4B30-8344-515D9C78E229}" destId="{B8A217CF-63CE-4A73-8B2E-C8935BE8899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A4CBD-3E21-4EFF-8FCD-1F57B61F1759}">
      <dsp:nvSpPr>
        <dsp:cNvPr id="0" name=""/>
        <dsp:cNvSpPr/>
      </dsp:nvSpPr>
      <dsp:spPr>
        <a:xfrm>
          <a:off x="557955" y="0"/>
          <a:ext cx="6323495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250977-7032-436D-8246-E6AAFE5F03CE}">
      <dsp:nvSpPr>
        <dsp:cNvPr id="0" name=""/>
        <dsp:cNvSpPr/>
      </dsp:nvSpPr>
      <dsp:spPr>
        <a:xfrm>
          <a:off x="238" y="1219199"/>
          <a:ext cx="2359406" cy="1625600"/>
        </a:xfrm>
        <a:prstGeom prst="roundRect">
          <a:avLst/>
        </a:prstGeom>
        <a:solidFill>
          <a:srgbClr val="92D050">
            <a:alpha val="9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kern="1200" dirty="0" smtClean="0"/>
            <a:t>Calidad</a:t>
          </a:r>
          <a:endParaRPr lang="es-PE" sz="2900" kern="1200" dirty="0"/>
        </a:p>
      </dsp:txBody>
      <dsp:txXfrm>
        <a:off x="79593" y="1298554"/>
        <a:ext cx="2200696" cy="1466890"/>
      </dsp:txXfrm>
    </dsp:sp>
    <dsp:sp modelId="{8EEE76F1-3A00-44F6-B3E6-6BE0A7207577}">
      <dsp:nvSpPr>
        <dsp:cNvPr id="0" name=""/>
        <dsp:cNvSpPr/>
      </dsp:nvSpPr>
      <dsp:spPr>
        <a:xfrm>
          <a:off x="2539999" y="1219199"/>
          <a:ext cx="2359406" cy="1625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kern="1200" dirty="0" smtClean="0"/>
            <a:t>Satisfacción</a:t>
          </a:r>
          <a:endParaRPr lang="es-PE" sz="2900" kern="1200" dirty="0"/>
        </a:p>
      </dsp:txBody>
      <dsp:txXfrm>
        <a:off x="2619354" y="1298554"/>
        <a:ext cx="2200696" cy="1466890"/>
      </dsp:txXfrm>
    </dsp:sp>
    <dsp:sp modelId="{C8709E1D-477E-4056-A75E-317D7EFC36CE}">
      <dsp:nvSpPr>
        <dsp:cNvPr id="0" name=""/>
        <dsp:cNvSpPr/>
      </dsp:nvSpPr>
      <dsp:spPr>
        <a:xfrm>
          <a:off x="5079760" y="1219199"/>
          <a:ext cx="2359406" cy="1625600"/>
        </a:xfrm>
        <a:prstGeom prst="roundRect">
          <a:avLst/>
        </a:prstGeom>
        <a:solidFill>
          <a:srgbClr val="7030A0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kern="1200" dirty="0" smtClean="0"/>
            <a:t>Confianza</a:t>
          </a:r>
          <a:endParaRPr lang="es-PE" sz="2900" kern="1200" dirty="0"/>
        </a:p>
      </dsp:txBody>
      <dsp:txXfrm>
        <a:off x="5159115" y="1298554"/>
        <a:ext cx="2200696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9D6F3-1F85-4E05-A843-054E8F5607D8}">
      <dsp:nvSpPr>
        <dsp:cNvPr id="0" name=""/>
        <dsp:cNvSpPr/>
      </dsp:nvSpPr>
      <dsp:spPr>
        <a:xfrm rot="5400000">
          <a:off x="2716053" y="-970418"/>
          <a:ext cx="785812" cy="2926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Anuncia la política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Brinda los recursos necesarios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Da respaldo al programa</a:t>
          </a:r>
          <a:endParaRPr lang="es-ES" sz="1200" kern="1200" dirty="0"/>
        </a:p>
      </dsp:txBody>
      <dsp:txXfrm rot="-5400000">
        <a:off x="1645919" y="138076"/>
        <a:ext cx="2887720" cy="709092"/>
      </dsp:txXfrm>
    </dsp:sp>
    <dsp:sp modelId="{91FC4D58-ACC3-41CA-8F81-C05F527EB9C6}">
      <dsp:nvSpPr>
        <dsp:cNvPr id="0" name=""/>
        <dsp:cNvSpPr/>
      </dsp:nvSpPr>
      <dsp:spPr>
        <a:xfrm>
          <a:off x="0" y="9660"/>
          <a:ext cx="1645920" cy="9822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Autoridades</a:t>
          </a:r>
          <a:endParaRPr lang="es-ES" sz="1800" kern="1200" dirty="0"/>
        </a:p>
      </dsp:txBody>
      <dsp:txXfrm>
        <a:off x="47950" y="57610"/>
        <a:ext cx="1550020" cy="886365"/>
      </dsp:txXfrm>
    </dsp:sp>
    <dsp:sp modelId="{F97AE9EA-8AF9-4E8B-A5F4-5CEE7C222A65}">
      <dsp:nvSpPr>
        <dsp:cNvPr id="0" name=""/>
        <dsp:cNvSpPr/>
      </dsp:nvSpPr>
      <dsp:spPr>
        <a:xfrm rot="5400000">
          <a:off x="2716053" y="60959"/>
          <a:ext cx="785812" cy="2926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Cumplen y hacen cumplir el programa</a:t>
          </a:r>
          <a:endParaRPr lang="es-ES" sz="1200" kern="1200" dirty="0"/>
        </a:p>
      </dsp:txBody>
      <dsp:txXfrm rot="-5400000">
        <a:off x="1645919" y="1169453"/>
        <a:ext cx="2887720" cy="709092"/>
      </dsp:txXfrm>
    </dsp:sp>
    <dsp:sp modelId="{05982F7D-9D6C-4248-AB25-7D48F5EFF357}">
      <dsp:nvSpPr>
        <dsp:cNvPr id="0" name=""/>
        <dsp:cNvSpPr/>
      </dsp:nvSpPr>
      <dsp:spPr>
        <a:xfrm>
          <a:off x="0" y="1032867"/>
          <a:ext cx="1645920" cy="9822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Mandos medios</a:t>
          </a:r>
          <a:endParaRPr lang="es-ES" sz="1800" kern="1200" dirty="0"/>
        </a:p>
      </dsp:txBody>
      <dsp:txXfrm>
        <a:off x="47950" y="1080817"/>
        <a:ext cx="1550020" cy="886365"/>
      </dsp:txXfrm>
    </dsp:sp>
    <dsp:sp modelId="{E04751CA-39DC-4A55-BB4D-6A7F169D0C9F}">
      <dsp:nvSpPr>
        <dsp:cNvPr id="0" name=""/>
        <dsp:cNvSpPr/>
      </dsp:nvSpPr>
      <dsp:spPr>
        <a:xfrm rot="5400000">
          <a:off x="2716053" y="1092338"/>
          <a:ext cx="785812" cy="29260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Mantienen el cuidado y nivel de calidad</a:t>
          </a:r>
          <a:endParaRPr lang="es-ES" sz="1200" kern="1200" dirty="0"/>
        </a:p>
      </dsp:txBody>
      <dsp:txXfrm rot="-5400000">
        <a:off x="1645919" y="2200832"/>
        <a:ext cx="2887720" cy="709092"/>
      </dsp:txXfrm>
    </dsp:sp>
    <dsp:sp modelId="{4CDA7D4E-5433-40A4-9D41-F64BAD4B0C64}">
      <dsp:nvSpPr>
        <dsp:cNvPr id="0" name=""/>
        <dsp:cNvSpPr/>
      </dsp:nvSpPr>
      <dsp:spPr>
        <a:xfrm>
          <a:off x="0" y="2064246"/>
          <a:ext cx="1645920" cy="9822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Niveles operativos</a:t>
          </a:r>
          <a:endParaRPr lang="es-ES" sz="1800" kern="1200" dirty="0"/>
        </a:p>
      </dsp:txBody>
      <dsp:txXfrm>
        <a:off x="47950" y="2112196"/>
        <a:ext cx="1550020" cy="886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D4654-75E4-43C8-9818-9040F439ADE8}">
      <dsp:nvSpPr>
        <dsp:cNvPr id="0" name=""/>
        <dsp:cNvSpPr/>
      </dsp:nvSpPr>
      <dsp:spPr>
        <a:xfrm rot="10800000">
          <a:off x="0" y="0"/>
          <a:ext cx="6172199" cy="1124165"/>
        </a:xfrm>
        <a:prstGeom prst="trapezoid">
          <a:avLst>
            <a:gd name="adj" fmla="val 9150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PEI</a:t>
          </a:r>
          <a:endParaRPr lang="es-PE" sz="2400" kern="1200" dirty="0"/>
        </a:p>
      </dsp:txBody>
      <dsp:txXfrm rot="-10800000">
        <a:off x="1080134" y="0"/>
        <a:ext cx="4011930" cy="1124165"/>
      </dsp:txXfrm>
    </dsp:sp>
    <dsp:sp modelId="{CEBEEB19-CD8C-405F-A395-D5228864F907}">
      <dsp:nvSpPr>
        <dsp:cNvPr id="0" name=""/>
        <dsp:cNvSpPr/>
      </dsp:nvSpPr>
      <dsp:spPr>
        <a:xfrm rot="10800000">
          <a:off x="1028699" y="1124165"/>
          <a:ext cx="4114800" cy="1124165"/>
        </a:xfrm>
        <a:prstGeom prst="trapezoid">
          <a:avLst>
            <a:gd name="adj" fmla="val 91508"/>
          </a:avLst>
        </a:prstGeom>
        <a:solidFill>
          <a:schemeClr val="accent5">
            <a:hueOff val="3517239"/>
            <a:satOff val="-28349"/>
            <a:lumOff val="804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Visión y Misión</a:t>
          </a:r>
          <a:endParaRPr lang="es-PE" sz="2400" kern="1200" dirty="0"/>
        </a:p>
      </dsp:txBody>
      <dsp:txXfrm rot="-10800000">
        <a:off x="1748789" y="1124165"/>
        <a:ext cx="2674620" cy="1124165"/>
      </dsp:txXfrm>
    </dsp:sp>
    <dsp:sp modelId="{76BCB022-FC60-4720-B139-FBA64967FC0C}">
      <dsp:nvSpPr>
        <dsp:cNvPr id="0" name=""/>
        <dsp:cNvSpPr/>
      </dsp:nvSpPr>
      <dsp:spPr>
        <a:xfrm rot="10800000">
          <a:off x="2057399" y="2248331"/>
          <a:ext cx="2057400" cy="1124165"/>
        </a:xfrm>
        <a:prstGeom prst="trapezoid">
          <a:avLst>
            <a:gd name="adj" fmla="val 91508"/>
          </a:avLst>
        </a:prstGeom>
        <a:solidFill>
          <a:schemeClr val="accent5">
            <a:hueOff val="7034478"/>
            <a:satOff val="-56698"/>
            <a:lumOff val="1607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Propósitos del P.E.</a:t>
          </a:r>
          <a:endParaRPr lang="es-PE" sz="2400" kern="1200" dirty="0"/>
        </a:p>
      </dsp:txBody>
      <dsp:txXfrm rot="-10800000">
        <a:off x="2057399" y="2248331"/>
        <a:ext cx="2057400" cy="1124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8001"/>
            <a:ext cx="7772400" cy="35560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27500"/>
            <a:ext cx="6400800" cy="10160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3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78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3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12/7/2017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081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143000"/>
            <a:ext cx="7772400" cy="2087563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90636"/>
            <a:ext cx="7772400" cy="943239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270250"/>
            <a:ext cx="84772" cy="7064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270250"/>
            <a:ext cx="84772" cy="7064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270250"/>
            <a:ext cx="84772" cy="7064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43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333500"/>
            <a:ext cx="4041648" cy="37719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6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4040188" cy="5080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333500"/>
            <a:ext cx="4041775" cy="5080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844040"/>
            <a:ext cx="4041648" cy="326136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844041"/>
            <a:ext cx="4041648" cy="3260989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0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60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9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22250"/>
            <a:ext cx="3008313" cy="17462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27542"/>
            <a:ext cx="4995863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2032000"/>
            <a:ext cx="3008313" cy="3073136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6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90500"/>
            <a:ext cx="5711824" cy="7461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952500"/>
            <a:ext cx="6054724" cy="378420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841875"/>
            <a:ext cx="5711824" cy="4445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33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5296959"/>
            <a:ext cx="2085975" cy="30427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CC466ACF-0F16-AD4F-AE0B-2D3A9D635ED2}" type="datetimeFigureOut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07/12/2017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5296959"/>
            <a:ext cx="2847975" cy="304271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5296959"/>
            <a:ext cx="561975" cy="304271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743010B1-FC33-514D-8FF6-F6E36E4A2EAC}" type="slidenum">
              <a:rPr lang="es-E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5416154"/>
            <a:ext cx="84772" cy="7064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5416154"/>
            <a:ext cx="84772" cy="7064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bertocaceresh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95600" y="508001"/>
            <a:ext cx="5562600" cy="977899"/>
          </a:xfrm>
        </p:spPr>
        <p:txBody>
          <a:bodyPr/>
          <a:lstStyle/>
          <a:p>
            <a:r>
              <a:rPr lang="es-PE" sz="1800" dirty="0" smtClean="0"/>
              <a:t>UNIVERSIDAD NACIONAL DE SAN AGUSTIN</a:t>
            </a:r>
            <a:br>
              <a:rPr lang="es-PE" sz="1800" dirty="0" smtClean="0"/>
            </a:br>
            <a:r>
              <a:rPr lang="es-PE" sz="1800" dirty="0" smtClean="0"/>
              <a:t>UNIDAD DE POS GRADO</a:t>
            </a:r>
            <a:br>
              <a:rPr lang="es-PE" sz="1800" dirty="0" smtClean="0"/>
            </a:br>
            <a:r>
              <a:rPr lang="es-PE" sz="1800" dirty="0" smtClean="0"/>
              <a:t>FACULTAD DE EDUCACION</a:t>
            </a:r>
            <a:endParaRPr lang="es-PE" sz="1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2400300"/>
            <a:ext cx="6400800" cy="609600"/>
          </a:xfrm>
        </p:spPr>
        <p:txBody>
          <a:bodyPr/>
          <a:lstStyle/>
          <a:p>
            <a:r>
              <a:rPr lang="es-PE" dirty="0" smtClean="0"/>
              <a:t>CALIDAD Y ACREDITACION</a:t>
            </a:r>
            <a:endParaRPr lang="es-PE" dirty="0"/>
          </a:p>
        </p:txBody>
      </p:sp>
      <p:pic>
        <p:nvPicPr>
          <p:cNvPr id="1028" name="Picture 4" descr="Resultado de imagen para UN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9" y="508001"/>
            <a:ext cx="3038711" cy="97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1752600" y="3695700"/>
            <a:ext cx="64008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es-PE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828800" y="3619500"/>
            <a:ext cx="64008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s-PE" i="1" dirty="0" smtClean="0"/>
              <a:t>Dr. Alberto Cáceres </a:t>
            </a:r>
            <a:r>
              <a:rPr lang="es-PE" i="1" dirty="0" err="1" smtClean="0"/>
              <a:t>Huambo</a:t>
            </a:r>
            <a:endParaRPr lang="es-PE" i="1" dirty="0" smtClean="0"/>
          </a:p>
          <a:p>
            <a:pPr>
              <a:lnSpc>
                <a:spcPct val="80000"/>
              </a:lnSpc>
              <a:defRPr/>
            </a:pPr>
            <a:r>
              <a:rPr lang="en-US" dirty="0" err="1"/>
              <a:t>Docente</a:t>
            </a:r>
            <a:r>
              <a:rPr lang="en-US" dirty="0"/>
              <a:t> REGINA: 12919</a:t>
            </a:r>
          </a:p>
          <a:p>
            <a:pPr>
              <a:lnSpc>
                <a:spcPct val="80000"/>
              </a:lnSpc>
              <a:defRPr/>
            </a:pPr>
            <a:r>
              <a:rPr lang="en-US" dirty="0" smtClean="0"/>
              <a:t>UNMSM-UPCH-UNSA</a:t>
            </a:r>
            <a:endParaRPr lang="en-US" dirty="0"/>
          </a:p>
          <a:p>
            <a:pPr>
              <a:lnSpc>
                <a:spcPct val="80000"/>
              </a:lnSpc>
              <a:defRPr/>
            </a:pPr>
            <a:r>
              <a:rPr lang="en-US" dirty="0">
                <a:hlinkClick r:id="rId3"/>
              </a:rPr>
              <a:t>albertocaceresh@gmail.com</a:t>
            </a:r>
            <a:endParaRPr lang="en-US" dirty="0"/>
          </a:p>
          <a:p>
            <a:pPr>
              <a:lnSpc>
                <a:spcPct val="80000"/>
              </a:lnSpc>
              <a:defRPr/>
            </a:pPr>
            <a:r>
              <a:rPr lang="en-US" dirty="0"/>
              <a:t>www.estadisticaparalainvestigacion.com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054-959644237</a:t>
            </a:r>
            <a:endParaRPr lang="es-PE" i="1" dirty="0"/>
          </a:p>
        </p:txBody>
      </p:sp>
    </p:spTree>
    <p:extLst>
      <p:ext uri="{BB962C8B-B14F-4D97-AF65-F5344CB8AC3E}">
        <p14:creationId xmlns:p14="http://schemas.microsoft.com/office/powerpoint/2010/main" val="412618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838200"/>
          </a:xfrm>
        </p:spPr>
        <p:txBody>
          <a:bodyPr/>
          <a:lstStyle/>
          <a:p>
            <a:r>
              <a:rPr lang="es-PE" sz="2400" dirty="0" smtClean="0"/>
              <a:t>ASEGURAMIENTO </a:t>
            </a:r>
            <a:r>
              <a:rPr lang="es-PE" sz="2400" dirty="0" smtClean="0"/>
              <a:t>DE LA CALIDAD</a:t>
            </a:r>
            <a:endParaRPr lang="es-PE" sz="2400" dirty="0"/>
          </a:p>
        </p:txBody>
      </p:sp>
      <p:sp>
        <p:nvSpPr>
          <p:cNvPr id="5" name="Elipse 4"/>
          <p:cNvSpPr/>
          <p:nvPr/>
        </p:nvSpPr>
        <p:spPr>
          <a:xfrm>
            <a:off x="3200400" y="1333500"/>
            <a:ext cx="3124200" cy="16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/>
              <a:t>ASEGURAMIENTO DE LA CALIDAD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1295400" y="4000500"/>
            <a:ext cx="1905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Control de calidad</a:t>
            </a:r>
          </a:p>
          <a:p>
            <a:pPr algn="ctr"/>
            <a:r>
              <a:rPr lang="es-PE" sz="1700" dirty="0" smtClean="0"/>
              <a:t>(Licenciamiento)</a:t>
            </a:r>
            <a:endParaRPr lang="es-PE" sz="17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3810000" y="4000500"/>
            <a:ext cx="1905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Garantía de la calidad</a:t>
            </a:r>
          </a:p>
          <a:p>
            <a:pPr algn="ctr"/>
            <a:r>
              <a:rPr lang="es-PE" dirty="0" smtClean="0"/>
              <a:t>(Acreditación)</a:t>
            </a:r>
            <a:endParaRPr lang="es-PE" dirty="0"/>
          </a:p>
        </p:txBody>
      </p:sp>
      <p:sp>
        <p:nvSpPr>
          <p:cNvPr id="8" name="Rectángulo redondeado 7"/>
          <p:cNvSpPr/>
          <p:nvPr/>
        </p:nvSpPr>
        <p:spPr>
          <a:xfrm>
            <a:off x="6400800" y="4000500"/>
            <a:ext cx="1905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Mejoramiento de la calidad</a:t>
            </a:r>
          </a:p>
          <a:p>
            <a:pPr algn="ctr"/>
            <a:r>
              <a:rPr lang="es-PE" sz="1100" dirty="0" smtClean="0"/>
              <a:t>(Mejoramiento continuo)</a:t>
            </a:r>
            <a:endParaRPr lang="es-PE" sz="1100" dirty="0"/>
          </a:p>
        </p:txBody>
      </p:sp>
      <p:sp>
        <p:nvSpPr>
          <p:cNvPr id="9" name="Flecha abajo 8"/>
          <p:cNvSpPr/>
          <p:nvPr/>
        </p:nvSpPr>
        <p:spPr>
          <a:xfrm>
            <a:off x="4572000" y="3086100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Flecha curvada hacia la derecha 14"/>
          <p:cNvSpPr/>
          <p:nvPr/>
        </p:nvSpPr>
        <p:spPr>
          <a:xfrm>
            <a:off x="457200" y="1714500"/>
            <a:ext cx="1866900" cy="22860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6" name="Flecha curvada hacia la izquierda 15"/>
          <p:cNvSpPr/>
          <p:nvPr/>
        </p:nvSpPr>
        <p:spPr>
          <a:xfrm>
            <a:off x="7010400" y="1714500"/>
            <a:ext cx="1676400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94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642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4720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436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10784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5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501640"/>
            <a:ext cx="9144000" cy="213359"/>
          </a:xfrm>
          <a:custGeom>
            <a:avLst/>
            <a:gdLst/>
            <a:ahLst/>
            <a:cxnLst/>
            <a:rect l="l" t="t" r="r" b="b"/>
            <a:pathLst>
              <a:path w="9144000" h="213359">
                <a:moveTo>
                  <a:pt x="9144000" y="213359"/>
                </a:moveTo>
                <a:lnTo>
                  <a:pt x="9144000" y="0"/>
                </a:lnTo>
                <a:lnTo>
                  <a:pt x="0" y="0"/>
                </a:lnTo>
                <a:lnTo>
                  <a:pt x="0" y="213359"/>
                </a:lnTo>
                <a:lnTo>
                  <a:pt x="9144000" y="213359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26641" y="1235684"/>
            <a:ext cx="6336665" cy="2750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3175" algn="ctr">
              <a:lnSpc>
                <a:spcPct val="100099"/>
              </a:lnSpc>
              <a:tabLst>
                <a:tab pos="4329430" algn="l"/>
              </a:tabLst>
            </a:pPr>
            <a:r>
              <a:rPr sz="6000" b="1" dirty="0" smtClean="0">
                <a:solidFill>
                  <a:srgbClr val="755E0D"/>
                </a:solidFill>
                <a:latin typeface="Arial"/>
                <a:cs typeface="Arial"/>
              </a:rPr>
              <a:t>Nuevo </a:t>
            </a:r>
            <a:r>
              <a:rPr sz="6000" b="1" dirty="0" smtClean="0">
                <a:solidFill>
                  <a:srgbClr val="755E0D"/>
                </a:solidFill>
                <a:latin typeface="Arial"/>
                <a:cs typeface="Arial"/>
              </a:rPr>
              <a:t>Modelo de Acreditación</a:t>
            </a:r>
            <a:endParaRPr sz="6000" dirty="0">
              <a:latin typeface="Arial"/>
              <a:cs typeface="Arial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2198" t="5456" r="58166" b="4484"/>
          <a:stretch/>
        </p:blipFill>
        <p:spPr>
          <a:xfrm>
            <a:off x="229405" y="190500"/>
            <a:ext cx="853481" cy="98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/>
          <p:cNvGrpSpPr/>
          <p:nvPr/>
        </p:nvGrpSpPr>
        <p:grpSpPr>
          <a:xfrm>
            <a:off x="0" y="5287316"/>
            <a:ext cx="9144000" cy="427684"/>
            <a:chOff x="-2061" y="5301426"/>
            <a:chExt cx="9160172" cy="427685"/>
          </a:xfrm>
        </p:grpSpPr>
        <p:sp>
          <p:nvSpPr>
            <p:cNvPr id="3" name="Rectángulo 2"/>
            <p:cNvSpPr/>
            <p:nvPr/>
          </p:nvSpPr>
          <p:spPr>
            <a:xfrm>
              <a:off x="1837982" y="5301426"/>
              <a:ext cx="1800000" cy="196026"/>
            </a:xfrm>
            <a:prstGeom prst="rect">
              <a:avLst/>
            </a:prstGeom>
            <a:solidFill>
              <a:srgbClr val="0076B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7358111" y="5301426"/>
              <a:ext cx="1800000" cy="196026"/>
            </a:xfrm>
            <a:prstGeom prst="rect">
              <a:avLst/>
            </a:prstGeom>
            <a:solidFill>
              <a:srgbClr val="5A5A5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3678025" y="5301426"/>
              <a:ext cx="1800000" cy="196026"/>
            </a:xfrm>
            <a:prstGeom prst="rect">
              <a:avLst/>
            </a:prstGeom>
            <a:solidFill>
              <a:srgbClr val="ABCB2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518068" y="5301426"/>
              <a:ext cx="1800000" cy="196026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-2061" y="5301427"/>
              <a:ext cx="1800000" cy="196026"/>
            </a:xfrm>
            <a:prstGeom prst="rect">
              <a:avLst/>
            </a:prstGeom>
            <a:solidFill>
              <a:srgbClr val="1D386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0" y="5489222"/>
              <a:ext cx="9158111" cy="239889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2" name="22 CuadroTexto"/>
          <p:cNvSpPr txBox="1"/>
          <p:nvPr/>
        </p:nvSpPr>
        <p:spPr>
          <a:xfrm>
            <a:off x="457200" y="115385"/>
            <a:ext cx="7456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Lógica</a:t>
            </a:r>
            <a:r>
              <a:rPr lang="es-PE" dirty="0" smtClean="0">
                <a:solidFill>
                  <a:srgbClr val="9F0926"/>
                </a:solidFill>
                <a:latin typeface="Arial Narrow"/>
                <a:cs typeface="Arial Narrow"/>
              </a:rPr>
              <a:t> 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del 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Modelo 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de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 Acreditación 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para programas de estudios de educación superior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1702749" y="1624310"/>
            <a:ext cx="2844062" cy="432000"/>
          </a:xfrm>
          <a:prstGeom prst="roundRect">
            <a:avLst/>
          </a:prstGeom>
          <a:solidFill>
            <a:srgbClr val="007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Misión y visión institucional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4597190" y="1624310"/>
            <a:ext cx="2844062" cy="432000"/>
          </a:xfrm>
          <a:prstGeom prst="roundRect">
            <a:avLst/>
          </a:prstGeom>
          <a:solidFill>
            <a:srgbClr val="007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latin typeface="Arial Narrow" panose="020B0606020202030204" pitchFamily="34" charset="0"/>
              </a:rPr>
              <a:t>Entorno laboral Grupos de interés</a:t>
            </a:r>
            <a:endParaRPr lang="es-MX" sz="1600" dirty="0">
              <a:latin typeface="Arial Narrow" panose="020B0606020202030204" pitchFamily="34" charset="0"/>
            </a:endParaRPr>
          </a:p>
        </p:txBody>
      </p:sp>
      <p:sp>
        <p:nvSpPr>
          <p:cNvPr id="41" name="Rectángulo redondeado 40"/>
          <p:cNvSpPr/>
          <p:nvPr/>
        </p:nvSpPr>
        <p:spPr>
          <a:xfrm>
            <a:off x="3798858" y="2144776"/>
            <a:ext cx="1596663" cy="432000"/>
          </a:xfrm>
          <a:prstGeom prst="roundRect">
            <a:avLst/>
          </a:prstGeom>
          <a:solidFill>
            <a:srgbClr val="9F0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Perfil de egreso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702749" y="2676212"/>
            <a:ext cx="5738503" cy="1278785"/>
          </a:xfrm>
          <a:prstGeom prst="roundRect">
            <a:avLst>
              <a:gd name="adj" fmla="val 9678"/>
            </a:avLst>
          </a:prstGeom>
          <a:noFill/>
          <a:ln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2" name="Rectángulo redondeado 41"/>
          <p:cNvSpPr/>
          <p:nvPr/>
        </p:nvSpPr>
        <p:spPr>
          <a:xfrm>
            <a:off x="1861984" y="2854422"/>
            <a:ext cx="1415129" cy="922361"/>
          </a:xfrm>
          <a:prstGeom prst="roundRect">
            <a:avLst/>
          </a:prstGeom>
          <a:solidFill>
            <a:srgbClr val="ABC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err="1" smtClean="0">
                <a:latin typeface="Arial Narrow" panose="020B0606020202030204" pitchFamily="34" charset="0"/>
              </a:rPr>
              <a:t>Responsabili</a:t>
            </a:r>
            <a:r>
              <a:rPr lang="es-PE" dirty="0" smtClean="0">
                <a:latin typeface="Arial Narrow" panose="020B0606020202030204" pitchFamily="34" charset="0"/>
              </a:rPr>
              <a:t>-dad Social Universitaria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3855805" y="2854422"/>
            <a:ext cx="1415129" cy="922361"/>
          </a:xfrm>
          <a:prstGeom prst="roundRect">
            <a:avLst/>
          </a:prstGeom>
          <a:solidFill>
            <a:srgbClr val="ABC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Proceso enseñanza y aprendizaje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5849626" y="2854422"/>
            <a:ext cx="1415129" cy="922361"/>
          </a:xfrm>
          <a:prstGeom prst="roundRect">
            <a:avLst/>
          </a:prstGeom>
          <a:solidFill>
            <a:srgbClr val="ABC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Investigación e innovación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2644972" y="4061765"/>
            <a:ext cx="1596663" cy="432000"/>
          </a:xfrm>
          <a:prstGeom prst="roundRect">
            <a:avLst/>
          </a:prstGeom>
          <a:solidFill>
            <a:srgbClr val="9F0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Docentes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54" name="Rectángulo redondeado 53"/>
          <p:cNvSpPr/>
          <p:nvPr/>
        </p:nvSpPr>
        <p:spPr>
          <a:xfrm>
            <a:off x="5134936" y="4061220"/>
            <a:ext cx="1596663" cy="432000"/>
          </a:xfrm>
          <a:prstGeom prst="roundRect">
            <a:avLst/>
          </a:prstGeom>
          <a:solidFill>
            <a:srgbClr val="9F0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Estudiantes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55" name="Rectángulo redondeado 54"/>
          <p:cNvSpPr/>
          <p:nvPr/>
        </p:nvSpPr>
        <p:spPr>
          <a:xfrm>
            <a:off x="1702748" y="4629895"/>
            <a:ext cx="5738504" cy="432000"/>
          </a:xfrm>
          <a:prstGeom prst="roundRect">
            <a:avLst/>
          </a:prstGeom>
          <a:solidFill>
            <a:srgbClr val="1D3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atin typeface="Arial Narrow" panose="020B0606020202030204" pitchFamily="34" charset="0"/>
              </a:rPr>
              <a:t>Soporte institucional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6362110" y="2348415"/>
            <a:ext cx="107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i="1" dirty="0" smtClean="0">
                <a:solidFill>
                  <a:srgbClr val="5A5A59"/>
                </a:solidFill>
                <a:latin typeface="Arial Narrow"/>
                <a:cs typeface="Arial Narrow"/>
              </a:rPr>
              <a:t>Formación</a:t>
            </a:r>
            <a:endParaRPr lang="es-MX" i="1" dirty="0">
              <a:solidFill>
                <a:srgbClr val="5A5A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0" grpId="0" animBg="1"/>
      <p:bldP spid="41" grpId="0" animBg="1"/>
      <p:bldP spid="10" grpId="0" animBg="1"/>
      <p:bldP spid="42" grpId="0" animBg="1"/>
      <p:bldP spid="43" grpId="0" animBg="1"/>
      <p:bldP spid="52" grpId="0" animBg="1"/>
      <p:bldP spid="53" grpId="0" animBg="1"/>
      <p:bldP spid="54" grpId="0" animBg="1"/>
      <p:bldP spid="55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2160" y="635256"/>
            <a:ext cx="5659415" cy="527603"/>
          </a:xfrm>
        </p:spPr>
        <p:txBody>
          <a:bodyPr>
            <a:noAutofit/>
          </a:bodyPr>
          <a:lstStyle/>
          <a:p>
            <a:pPr algn="ctr"/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NUEVO MODELO DE ACREDITACION</a:t>
            </a:r>
            <a:endParaRPr lang="es-P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03208" y="1344997"/>
            <a:ext cx="6322673" cy="3266303"/>
            <a:chOff x="663817" y="-200025"/>
            <a:chExt cx="5889875" cy="3857626"/>
          </a:xfrm>
        </p:grpSpPr>
        <p:sp>
          <p:nvSpPr>
            <p:cNvPr id="5" name="Cuadro de texto 102"/>
            <p:cNvSpPr txBox="1"/>
            <p:nvPr/>
          </p:nvSpPr>
          <p:spPr>
            <a:xfrm>
              <a:off x="663817" y="-200025"/>
              <a:ext cx="5889875" cy="266699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s-PE" sz="750" b="1"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GESTIÓN ESTRATÉGICA</a:t>
              </a:r>
              <a:endParaRPr lang="es-PE" sz="825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866775" y="133350"/>
              <a:ext cx="5674100" cy="3524251"/>
              <a:chOff x="866775" y="0"/>
              <a:chExt cx="5674100" cy="3524251"/>
            </a:xfrm>
          </p:grpSpPr>
          <p:grpSp>
            <p:nvGrpSpPr>
              <p:cNvPr id="7" name="Grupo 6"/>
              <p:cNvGrpSpPr/>
              <p:nvPr/>
            </p:nvGrpSpPr>
            <p:grpSpPr>
              <a:xfrm>
                <a:off x="866775" y="0"/>
                <a:ext cx="5662460" cy="3524251"/>
                <a:chOff x="866774" y="0"/>
                <a:chExt cx="5662460" cy="3524251"/>
              </a:xfrm>
            </p:grpSpPr>
            <p:sp>
              <p:nvSpPr>
                <p:cNvPr id="11" name="Cuadro de texto 100"/>
                <p:cNvSpPr txBox="1"/>
                <p:nvPr/>
              </p:nvSpPr>
              <p:spPr>
                <a:xfrm>
                  <a:off x="866774" y="2894523"/>
                  <a:ext cx="4371846" cy="629728"/>
                </a:xfrm>
                <a:prstGeom prst="rect">
                  <a:avLst/>
                </a:prstGeom>
                <a:solidFill>
                  <a:sysClr val="window" lastClr="FFFFFF"/>
                </a:solidFill>
                <a:ln w="190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600"/>
                    </a:spcAft>
                  </a:pPr>
                  <a:r>
                    <a:rPr lang="es-PE" sz="750" b="1">
                      <a:latin typeface="Arial Narrow" panose="020B0606020202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es-PE" sz="825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" name="Grupo 11"/>
                <p:cNvGrpSpPr/>
                <p:nvPr/>
              </p:nvGrpSpPr>
              <p:grpSpPr>
                <a:xfrm>
                  <a:off x="866776" y="0"/>
                  <a:ext cx="5662458" cy="3438003"/>
                  <a:chOff x="838110" y="1"/>
                  <a:chExt cx="5297426" cy="3438003"/>
                </a:xfrm>
              </p:grpSpPr>
              <p:sp>
                <p:nvSpPr>
                  <p:cNvPr id="13" name="Cuadro de texto 98"/>
                  <p:cNvSpPr txBox="1"/>
                  <p:nvPr/>
                </p:nvSpPr>
                <p:spPr>
                  <a:xfrm>
                    <a:off x="838608" y="1209443"/>
                    <a:ext cx="4043836" cy="1219433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190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68580" tIns="34290" rIns="68580" bIns="3429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600"/>
                      </a:spcAft>
                    </a:pPr>
                    <a:r>
                      <a:rPr lang="es-PE" sz="750" b="1"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 </a:t>
                    </a:r>
                    <a:endParaRPr lang="es-PE" sz="825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4" name="Grupo 13"/>
                  <p:cNvGrpSpPr/>
                  <p:nvPr/>
                </p:nvGrpSpPr>
                <p:grpSpPr>
                  <a:xfrm>
                    <a:off x="838110" y="1"/>
                    <a:ext cx="5297426" cy="3438003"/>
                    <a:chOff x="409485" y="-66674"/>
                    <a:chExt cx="5297426" cy="3438003"/>
                  </a:xfrm>
                </p:grpSpPr>
                <p:sp>
                  <p:nvSpPr>
                    <p:cNvPr id="15" name="Cuadro de texto 96"/>
                    <p:cNvSpPr txBox="1"/>
                    <p:nvPr/>
                  </p:nvSpPr>
                  <p:spPr>
                    <a:xfrm>
                      <a:off x="409485" y="-66674"/>
                      <a:ext cx="4044288" cy="85725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9050">
                      <a:solidFill>
                        <a:prstClr val="black"/>
                      </a:solidFill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68580" tIns="34290" rIns="68580" bIns="3429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PE" sz="750" b="1"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825"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16" name="Grupo 15"/>
                    <p:cNvGrpSpPr/>
                    <p:nvPr/>
                  </p:nvGrpSpPr>
                  <p:grpSpPr>
                    <a:xfrm>
                      <a:off x="477496" y="50105"/>
                      <a:ext cx="5229415" cy="3321224"/>
                      <a:chOff x="405148" y="2480"/>
                      <a:chExt cx="4437081" cy="3321224"/>
                    </a:xfrm>
                  </p:grpSpPr>
                  <p:sp>
                    <p:nvSpPr>
                      <p:cNvPr id="17" name="Cuadro de texto 75"/>
                      <p:cNvSpPr txBox="1"/>
                      <p:nvPr/>
                    </p:nvSpPr>
                    <p:spPr>
                      <a:xfrm>
                        <a:off x="614441" y="1184929"/>
                        <a:ext cx="1385896" cy="437189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2"/>
                      </a:lnRef>
                      <a:fillRef idx="2">
                        <a:schemeClr val="accent2"/>
                      </a:fillRef>
                      <a:effectRef idx="1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PROCESO ENSEÑANZA - APRENDIZAJE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" name="Cuadro de texto 76"/>
                      <p:cNvSpPr txBox="1"/>
                      <p:nvPr/>
                    </p:nvSpPr>
                    <p:spPr>
                      <a:xfrm>
                        <a:off x="848907" y="2480"/>
                        <a:ext cx="2408478" cy="28575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75000"/>
                        </a:schemeClr>
                      </a:solidFill>
                      <a:ln w="19050">
                        <a:solidFill>
                          <a:prstClr val="black"/>
                        </a:solidFill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 dirty="0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PLANIFICACIÓN DEL PROGRAMA DE ESTUDIOS</a:t>
                        </a:r>
                        <a:endParaRPr lang="es-PE" sz="825" dirty="0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9" name="Cuadro de texto 77"/>
                      <p:cNvSpPr txBox="1"/>
                      <p:nvPr/>
                    </p:nvSpPr>
                    <p:spPr>
                      <a:xfrm>
                        <a:off x="504409" y="1665178"/>
                        <a:ext cx="3127761" cy="266416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2"/>
                      </a:lnRef>
                      <a:fillRef idx="2">
                        <a:schemeClr val="accent2"/>
                      </a:fillRef>
                      <a:effectRef idx="1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INVESTIGACIÓN + DESARROLLO + INNOVACION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0" name="Cuadro de texto 78"/>
                      <p:cNvSpPr txBox="1"/>
                      <p:nvPr/>
                    </p:nvSpPr>
                    <p:spPr>
                      <a:xfrm>
                        <a:off x="2047108" y="1193493"/>
                        <a:ext cx="1479037" cy="42862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2"/>
                      </a:lnRef>
                      <a:fillRef idx="2">
                        <a:schemeClr val="accent2"/>
                      </a:fillRef>
                      <a:effectRef idx="1">
                        <a:schemeClr val="accent2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RESPONSABILIDAD SOCIAL UNIVERSITARIA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1" name="Cuadro de texto 79"/>
                      <p:cNvSpPr txBox="1"/>
                      <p:nvPr/>
                    </p:nvSpPr>
                    <p:spPr>
                      <a:xfrm>
                        <a:off x="2117517" y="353665"/>
                        <a:ext cx="1581846" cy="3048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9050">
                        <a:solidFill>
                          <a:prstClr val="black"/>
                        </a:solidFill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GESTIÓN DEL PERFIL DE EGRESO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2" name="Cuadro de texto 80"/>
                      <p:cNvSpPr txBox="1"/>
                      <p:nvPr/>
                    </p:nvSpPr>
                    <p:spPr>
                      <a:xfrm>
                        <a:off x="423598" y="353665"/>
                        <a:ext cx="1587893" cy="3048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9050">
                        <a:solidFill>
                          <a:prstClr val="black"/>
                        </a:solidFill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ASEGURAMIENTO DE LA CALIDAD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3" name="Cuadro de texto 81"/>
                      <p:cNvSpPr txBox="1"/>
                      <p:nvPr/>
                    </p:nvSpPr>
                    <p:spPr>
                      <a:xfrm>
                        <a:off x="3978613" y="76169"/>
                        <a:ext cx="820689" cy="46672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GRUPOS DE INTERÉS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4" name="Cuadro de texto 82"/>
                      <p:cNvSpPr txBox="1"/>
                      <p:nvPr/>
                    </p:nvSpPr>
                    <p:spPr>
                      <a:xfrm>
                        <a:off x="405148" y="1993633"/>
                        <a:ext cx="1628253" cy="248049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GESTIÓN DE LOS DOCENTES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5" name="Cuadro de texto 83"/>
                      <p:cNvSpPr txBox="1"/>
                      <p:nvPr/>
                    </p:nvSpPr>
                    <p:spPr>
                      <a:xfrm>
                        <a:off x="2086669" y="2001977"/>
                        <a:ext cx="1602795" cy="23970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2"/>
                      </a:lnRef>
                      <a:fillRef idx="3">
                        <a:schemeClr val="accent2"/>
                      </a:fillRef>
                      <a:effectRef idx="2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SEGUIMIENTO A ESTUDIANTES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6" name="Cuadro de texto 84"/>
                      <p:cNvSpPr txBox="1"/>
                      <p:nvPr/>
                    </p:nvSpPr>
                    <p:spPr>
                      <a:xfrm>
                        <a:off x="3957577" y="1314450"/>
                        <a:ext cx="884652" cy="666751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VERIFICACIÓN DEL PERFIL DE EGRESO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7" name="Cuadro de texto 85"/>
                      <p:cNvSpPr txBox="1"/>
                      <p:nvPr/>
                    </p:nvSpPr>
                    <p:spPr>
                      <a:xfrm>
                        <a:off x="405647" y="2847975"/>
                        <a:ext cx="1143000" cy="46672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1"/>
                      </a:lnRef>
                      <a:fillRef idx="2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SERVICIOS DE BIENESTAR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8" name="Cuadro de texto 86"/>
                      <p:cNvSpPr txBox="1"/>
                      <p:nvPr/>
                    </p:nvSpPr>
                    <p:spPr>
                      <a:xfrm>
                        <a:off x="2764143" y="2856979"/>
                        <a:ext cx="1014348" cy="46672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1"/>
                      </a:lnRef>
                      <a:fillRef idx="2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RECURSOS HUMANOS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9" name="Cuadro de texto 87"/>
                      <p:cNvSpPr txBox="1"/>
                      <p:nvPr/>
                    </p:nvSpPr>
                    <p:spPr>
                      <a:xfrm>
                        <a:off x="1590675" y="2847953"/>
                        <a:ext cx="1143000" cy="466725"/>
                      </a:xfrm>
                      <a:prstGeom prst="rect">
                        <a:avLst/>
                      </a:prstGeom>
                      <a:ln/>
                    </p:spPr>
                    <p:style>
                      <a:lnRef idx="1">
                        <a:schemeClr val="accent1"/>
                      </a:lnRef>
                      <a:fillRef idx="2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68580" tIns="34290" rIns="68580" bIns="3429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07000"/>
                          </a:lnSpc>
                          <a:spcAft>
                            <a:spcPts val="600"/>
                          </a:spcAft>
                        </a:pPr>
                        <a:r>
                          <a:rPr lang="es-PE" sz="750" b="1">
                            <a:latin typeface="Arial Narrow" panose="020B0606020202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INFRAESTRUCTURA Y SOPORTE</a:t>
                        </a:r>
                        <a:endParaRPr lang="es-PE" sz="825"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30" name="Grupo 29"/>
                      <p:cNvGrpSpPr/>
                      <p:nvPr/>
                    </p:nvGrpSpPr>
                    <p:grpSpPr>
                      <a:xfrm>
                        <a:off x="2187444" y="299904"/>
                        <a:ext cx="2212459" cy="2385761"/>
                        <a:chOff x="2187444" y="-71571"/>
                        <a:chExt cx="2212459" cy="2385761"/>
                      </a:xfrm>
                    </p:grpSpPr>
                    <p:cxnSp>
                      <p:nvCxnSpPr>
                        <p:cNvPr id="31" name="Conector recto de flecha 30"/>
                        <p:cNvCxnSpPr/>
                        <p:nvPr/>
                      </p:nvCxnSpPr>
                      <p:spPr>
                        <a:xfrm flipH="1" flipV="1">
                          <a:off x="2187444" y="2000025"/>
                          <a:ext cx="22682" cy="314165"/>
                        </a:xfrm>
                        <a:prstGeom prst="straightConnector1">
                          <a:avLst/>
                        </a:prstGeom>
                        <a:ln w="19050">
                          <a:solidFill>
                            <a:srgbClr val="C00000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2" name="Conector recto de flecha 31"/>
                        <p:cNvCxnSpPr/>
                        <p:nvPr/>
                      </p:nvCxnSpPr>
                      <p:spPr>
                        <a:xfrm>
                          <a:off x="3778592" y="1209299"/>
                          <a:ext cx="178989" cy="0"/>
                        </a:xfrm>
                        <a:prstGeom prst="straightConnector1">
                          <a:avLst/>
                        </a:prstGeom>
                        <a:ln w="19050">
                          <a:solidFill>
                            <a:srgbClr val="C00000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" name="Conector recto de flecha 32"/>
                        <p:cNvCxnSpPr/>
                        <p:nvPr/>
                      </p:nvCxnSpPr>
                      <p:spPr>
                        <a:xfrm>
                          <a:off x="2218690" y="428626"/>
                          <a:ext cx="1" cy="266699"/>
                        </a:xfrm>
                        <a:prstGeom prst="straightConnector1">
                          <a:avLst/>
                        </a:prstGeom>
                        <a:ln w="19050">
                          <a:solidFill>
                            <a:srgbClr val="C00000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4" name="Conector recto de flecha 33"/>
                        <p:cNvCxnSpPr>
                          <a:stCxn id="23" idx="2"/>
                          <a:endCxn id="26" idx="0"/>
                        </p:cNvCxnSpPr>
                        <p:nvPr/>
                      </p:nvCxnSpPr>
                      <p:spPr>
                        <a:xfrm>
                          <a:off x="4388958" y="171419"/>
                          <a:ext cx="10945" cy="771556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5" name="Conector recto de flecha 34"/>
                        <p:cNvCxnSpPr>
                          <a:stCxn id="15" idx="3"/>
                        </p:cNvCxnSpPr>
                        <p:nvPr/>
                      </p:nvCxnSpPr>
                      <p:spPr>
                        <a:xfrm flipV="1">
                          <a:off x="3778858" y="-71571"/>
                          <a:ext cx="214446" cy="14422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6" name="Conector recto de flecha 35"/>
                        <p:cNvCxnSpPr/>
                        <p:nvPr/>
                      </p:nvCxnSpPr>
                      <p:spPr>
                        <a:xfrm>
                          <a:off x="3778858" y="-47625"/>
                          <a:ext cx="620926" cy="1000124"/>
                        </a:xfrm>
                        <a:prstGeom prst="straightConnector1">
                          <a:avLst/>
                        </a:prstGeom>
                        <a:ln w="19050">
                          <a:solidFill>
                            <a:srgbClr val="C00000"/>
                          </a:solidFill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</p:grpSp>
          </p:grpSp>
          <p:sp>
            <p:nvSpPr>
              <p:cNvPr id="8" name="Cuadro de texto 104"/>
              <p:cNvSpPr txBox="1"/>
              <p:nvPr/>
            </p:nvSpPr>
            <p:spPr>
              <a:xfrm>
                <a:off x="3505200" y="2571750"/>
                <a:ext cx="1771650" cy="266699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PE" sz="750" b="1" dirty="0">
                    <a:solidFill>
                      <a:schemeClr val="tx1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SOPORTE INSTITUCIONAL</a:t>
                </a:r>
                <a:endParaRPr lang="es-PE" sz="825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Cuadro de texto 105"/>
              <p:cNvSpPr txBox="1"/>
              <p:nvPr/>
            </p:nvSpPr>
            <p:spPr>
              <a:xfrm>
                <a:off x="5531225" y="2143125"/>
                <a:ext cx="1009650" cy="266699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PE" sz="750" b="1" dirty="0">
                    <a:solidFill>
                      <a:schemeClr val="tx1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RESULTADOS</a:t>
                </a:r>
                <a:endParaRPr lang="es-PE" sz="825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Cuadro de texto 106"/>
              <p:cNvSpPr txBox="1"/>
              <p:nvPr/>
            </p:nvSpPr>
            <p:spPr>
              <a:xfrm>
                <a:off x="3565646" y="895350"/>
                <a:ext cx="1771650" cy="266699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PE" sz="750" b="1" dirty="0">
                    <a:solidFill>
                      <a:schemeClr val="tx1"/>
                    </a:solidFill>
                    <a:latin typeface="Arial Narrow" panose="020B0606020202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FORMACIÓN INTEGRAL</a:t>
                </a:r>
                <a:endParaRPr lang="es-PE" sz="825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2"/>
          <a:srcRect l="2198" t="5456" r="58166" b="4484"/>
          <a:stretch/>
        </p:blipFill>
        <p:spPr>
          <a:xfrm>
            <a:off x="229405" y="457990"/>
            <a:ext cx="853481" cy="985475"/>
          </a:xfrm>
          <a:prstGeom prst="rect">
            <a:avLst/>
          </a:prstGeom>
        </p:spPr>
      </p:pic>
      <p:sp>
        <p:nvSpPr>
          <p:cNvPr id="38" name="CuadroTexto 37"/>
          <p:cNvSpPr txBox="1"/>
          <p:nvPr/>
        </p:nvSpPr>
        <p:spPr>
          <a:xfrm>
            <a:off x="496866" y="4950026"/>
            <a:ext cx="69668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/>
              <a:t>Relación de dimensiones y factores del modelo de acreditación de programas de estudios universitarios-SINEACE.</a:t>
            </a:r>
            <a:endParaRPr lang="es-PE" sz="1050" dirty="0"/>
          </a:p>
        </p:txBody>
      </p:sp>
    </p:spTree>
    <p:extLst>
      <p:ext uri="{BB962C8B-B14F-4D97-AF65-F5344CB8AC3E}">
        <p14:creationId xmlns:p14="http://schemas.microsoft.com/office/powerpoint/2010/main" val="282570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/>
          <p:cNvGrpSpPr/>
          <p:nvPr/>
        </p:nvGrpSpPr>
        <p:grpSpPr>
          <a:xfrm>
            <a:off x="0" y="5287316"/>
            <a:ext cx="9144000" cy="427684"/>
            <a:chOff x="-2061" y="5301426"/>
            <a:chExt cx="9160172" cy="427685"/>
          </a:xfrm>
        </p:grpSpPr>
        <p:sp>
          <p:nvSpPr>
            <p:cNvPr id="3" name="Rectángulo 2"/>
            <p:cNvSpPr/>
            <p:nvPr/>
          </p:nvSpPr>
          <p:spPr>
            <a:xfrm>
              <a:off x="1837982" y="5301426"/>
              <a:ext cx="1800000" cy="196026"/>
            </a:xfrm>
            <a:prstGeom prst="rect">
              <a:avLst/>
            </a:prstGeom>
            <a:solidFill>
              <a:srgbClr val="0076B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7358111" y="5301426"/>
              <a:ext cx="1800000" cy="196026"/>
            </a:xfrm>
            <a:prstGeom prst="rect">
              <a:avLst/>
            </a:prstGeom>
            <a:solidFill>
              <a:srgbClr val="5A5A5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3678025" y="5301426"/>
              <a:ext cx="1800000" cy="196026"/>
            </a:xfrm>
            <a:prstGeom prst="rect">
              <a:avLst/>
            </a:prstGeom>
            <a:solidFill>
              <a:srgbClr val="ABCB2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518068" y="5301426"/>
              <a:ext cx="1800000" cy="196026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-2061" y="5301427"/>
              <a:ext cx="1800000" cy="196026"/>
            </a:xfrm>
            <a:prstGeom prst="rect">
              <a:avLst/>
            </a:prstGeom>
            <a:solidFill>
              <a:srgbClr val="1D386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0" y="5489222"/>
              <a:ext cx="9158111" cy="239889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2" name="22 CuadroTexto"/>
          <p:cNvSpPr txBox="1"/>
          <p:nvPr/>
        </p:nvSpPr>
        <p:spPr>
          <a:xfrm>
            <a:off x="520846" y="248207"/>
            <a:ext cx="745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Estructura</a:t>
            </a:r>
            <a:r>
              <a:rPr lang="es-PE" dirty="0" smtClean="0">
                <a:solidFill>
                  <a:srgbClr val="9F0926"/>
                </a:solidFill>
                <a:latin typeface="Arial Narrow"/>
                <a:cs typeface="Arial Narrow"/>
              </a:rPr>
              <a:t> 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del 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Modelo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1847870" y="798216"/>
            <a:ext cx="6003867" cy="3883971"/>
            <a:chOff x="1563883" y="1072323"/>
            <a:chExt cx="6003867" cy="3883971"/>
          </a:xfrm>
        </p:grpSpPr>
        <p:grpSp>
          <p:nvGrpSpPr>
            <p:cNvPr id="36" name="Grupo 35"/>
            <p:cNvGrpSpPr/>
            <p:nvPr/>
          </p:nvGrpSpPr>
          <p:grpSpPr>
            <a:xfrm>
              <a:off x="1563883" y="1072323"/>
              <a:ext cx="6003867" cy="3427657"/>
              <a:chOff x="417966" y="1049893"/>
              <a:chExt cx="6003867" cy="3427657"/>
            </a:xfrm>
          </p:grpSpPr>
          <p:grpSp>
            <p:nvGrpSpPr>
              <p:cNvPr id="31" name="Grupo 30"/>
              <p:cNvGrpSpPr/>
              <p:nvPr/>
            </p:nvGrpSpPr>
            <p:grpSpPr>
              <a:xfrm>
                <a:off x="997771" y="2109922"/>
                <a:ext cx="1821243" cy="1821243"/>
                <a:chOff x="3734044" y="1927437"/>
                <a:chExt cx="1821243" cy="1821243"/>
              </a:xfrm>
            </p:grpSpPr>
            <p:grpSp>
              <p:nvGrpSpPr>
                <p:cNvPr id="30" name="Grupo 29"/>
                <p:cNvGrpSpPr/>
                <p:nvPr/>
              </p:nvGrpSpPr>
              <p:grpSpPr>
                <a:xfrm>
                  <a:off x="3734044" y="1927437"/>
                  <a:ext cx="1821243" cy="1821243"/>
                  <a:chOff x="3109105" y="1373534"/>
                  <a:chExt cx="2235200" cy="2235200"/>
                </a:xfrm>
              </p:grpSpPr>
              <p:sp>
                <p:nvSpPr>
                  <p:cNvPr id="23" name="Forma libre 22"/>
                  <p:cNvSpPr/>
                  <p:nvPr/>
                </p:nvSpPr>
                <p:spPr>
                  <a:xfrm>
                    <a:off x="3109105" y="1373534"/>
                    <a:ext cx="2235200" cy="2235200"/>
                  </a:xfrm>
                  <a:custGeom>
                    <a:avLst/>
                    <a:gdLst>
                      <a:gd name="connsiteX0" fmla="*/ 1586555 w 2235200"/>
                      <a:gd name="connsiteY0" fmla="*/ 356377 h 2235200"/>
                      <a:gd name="connsiteX1" fmla="*/ 1760418 w 2235200"/>
                      <a:gd name="connsiteY1" fmla="*/ 210481 h 2235200"/>
                      <a:gd name="connsiteX2" fmla="*/ 1899314 w 2235200"/>
                      <a:gd name="connsiteY2" fmla="*/ 327029 h 2235200"/>
                      <a:gd name="connsiteX3" fmla="*/ 1785825 w 2235200"/>
                      <a:gd name="connsiteY3" fmla="*/ 523585 h 2235200"/>
                      <a:gd name="connsiteX4" fmla="*/ 1966144 w 2235200"/>
                      <a:gd name="connsiteY4" fmla="*/ 835907 h 2235200"/>
                      <a:gd name="connsiteX5" fmla="*/ 2193112 w 2235200"/>
                      <a:gd name="connsiteY5" fmla="*/ 835901 h 2235200"/>
                      <a:gd name="connsiteX6" fmla="*/ 2224597 w 2235200"/>
                      <a:gd name="connsiteY6" fmla="*/ 1014463 h 2235200"/>
                      <a:gd name="connsiteX7" fmla="*/ 2011316 w 2235200"/>
                      <a:gd name="connsiteY7" fmla="*/ 1092085 h 2235200"/>
                      <a:gd name="connsiteX8" fmla="*/ 1948692 w 2235200"/>
                      <a:gd name="connsiteY8" fmla="*/ 1447245 h 2235200"/>
                      <a:gd name="connsiteX9" fmla="*/ 2122562 w 2235200"/>
                      <a:gd name="connsiteY9" fmla="*/ 1593132 h 2235200"/>
                      <a:gd name="connsiteX10" fmla="*/ 2031904 w 2235200"/>
                      <a:gd name="connsiteY10" fmla="*/ 1750157 h 2235200"/>
                      <a:gd name="connsiteX11" fmla="*/ 1818627 w 2235200"/>
                      <a:gd name="connsiteY11" fmla="*/ 1672524 h 2235200"/>
                      <a:gd name="connsiteX12" fmla="*/ 1542362 w 2235200"/>
                      <a:gd name="connsiteY12" fmla="*/ 1904338 h 2235200"/>
                      <a:gd name="connsiteX13" fmla="*/ 1581780 w 2235200"/>
                      <a:gd name="connsiteY13" fmla="*/ 2127856 h 2235200"/>
                      <a:gd name="connsiteX14" fmla="*/ 1411398 w 2235200"/>
                      <a:gd name="connsiteY14" fmla="*/ 2189870 h 2235200"/>
                      <a:gd name="connsiteX15" fmla="*/ 1297919 w 2235200"/>
                      <a:gd name="connsiteY15" fmla="*/ 1993308 h 2235200"/>
                      <a:gd name="connsiteX16" fmla="*/ 937280 w 2235200"/>
                      <a:gd name="connsiteY16" fmla="*/ 1993308 h 2235200"/>
                      <a:gd name="connsiteX17" fmla="*/ 823802 w 2235200"/>
                      <a:gd name="connsiteY17" fmla="*/ 2189870 h 2235200"/>
                      <a:gd name="connsiteX18" fmla="*/ 653420 w 2235200"/>
                      <a:gd name="connsiteY18" fmla="*/ 2127856 h 2235200"/>
                      <a:gd name="connsiteX19" fmla="*/ 692839 w 2235200"/>
                      <a:gd name="connsiteY19" fmla="*/ 1904338 h 2235200"/>
                      <a:gd name="connsiteX20" fmla="*/ 416574 w 2235200"/>
                      <a:gd name="connsiteY20" fmla="*/ 1672524 h 2235200"/>
                      <a:gd name="connsiteX21" fmla="*/ 203296 w 2235200"/>
                      <a:gd name="connsiteY21" fmla="*/ 1750157 h 2235200"/>
                      <a:gd name="connsiteX22" fmla="*/ 112638 w 2235200"/>
                      <a:gd name="connsiteY22" fmla="*/ 1593132 h 2235200"/>
                      <a:gd name="connsiteX23" fmla="*/ 286508 w 2235200"/>
                      <a:gd name="connsiteY23" fmla="*/ 1447245 h 2235200"/>
                      <a:gd name="connsiteX24" fmla="*/ 223884 w 2235200"/>
                      <a:gd name="connsiteY24" fmla="*/ 1092085 h 2235200"/>
                      <a:gd name="connsiteX25" fmla="*/ 10603 w 2235200"/>
                      <a:gd name="connsiteY25" fmla="*/ 1014463 h 2235200"/>
                      <a:gd name="connsiteX26" fmla="*/ 42088 w 2235200"/>
                      <a:gd name="connsiteY26" fmla="*/ 835901 h 2235200"/>
                      <a:gd name="connsiteX27" fmla="*/ 269055 w 2235200"/>
                      <a:gd name="connsiteY27" fmla="*/ 835907 h 2235200"/>
                      <a:gd name="connsiteX28" fmla="*/ 449374 w 2235200"/>
                      <a:gd name="connsiteY28" fmla="*/ 523585 h 2235200"/>
                      <a:gd name="connsiteX29" fmla="*/ 335886 w 2235200"/>
                      <a:gd name="connsiteY29" fmla="*/ 327029 h 2235200"/>
                      <a:gd name="connsiteX30" fmla="*/ 474782 w 2235200"/>
                      <a:gd name="connsiteY30" fmla="*/ 210481 h 2235200"/>
                      <a:gd name="connsiteX31" fmla="*/ 648645 w 2235200"/>
                      <a:gd name="connsiteY31" fmla="*/ 356377 h 2235200"/>
                      <a:gd name="connsiteX32" fmla="*/ 987535 w 2235200"/>
                      <a:gd name="connsiteY32" fmla="*/ 233031 h 2235200"/>
                      <a:gd name="connsiteX33" fmla="*/ 1026942 w 2235200"/>
                      <a:gd name="connsiteY33" fmla="*/ 9511 h 2235200"/>
                      <a:gd name="connsiteX34" fmla="*/ 1208258 w 2235200"/>
                      <a:gd name="connsiteY34" fmla="*/ 9511 h 2235200"/>
                      <a:gd name="connsiteX35" fmla="*/ 1247665 w 2235200"/>
                      <a:gd name="connsiteY35" fmla="*/ 233031 h 2235200"/>
                      <a:gd name="connsiteX36" fmla="*/ 1586555 w 2235200"/>
                      <a:gd name="connsiteY36" fmla="*/ 356377 h 2235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2235200" h="2235200">
                        <a:moveTo>
                          <a:pt x="1586555" y="356377"/>
                        </a:moveTo>
                        <a:lnTo>
                          <a:pt x="1760418" y="210481"/>
                        </a:lnTo>
                        <a:lnTo>
                          <a:pt x="1899314" y="327029"/>
                        </a:lnTo>
                        <a:lnTo>
                          <a:pt x="1785825" y="523585"/>
                        </a:lnTo>
                        <a:cubicBezTo>
                          <a:pt x="1866522" y="614364"/>
                          <a:pt x="1927876" y="720632"/>
                          <a:pt x="1966144" y="835907"/>
                        </a:cubicBezTo>
                        <a:lnTo>
                          <a:pt x="2193112" y="835901"/>
                        </a:lnTo>
                        <a:lnTo>
                          <a:pt x="2224597" y="1014463"/>
                        </a:lnTo>
                        <a:lnTo>
                          <a:pt x="2011316" y="1092085"/>
                        </a:lnTo>
                        <a:cubicBezTo>
                          <a:pt x="2014782" y="1213496"/>
                          <a:pt x="1993474" y="1334341"/>
                          <a:pt x="1948692" y="1447245"/>
                        </a:cubicBezTo>
                        <a:lnTo>
                          <a:pt x="2122562" y="1593132"/>
                        </a:lnTo>
                        <a:lnTo>
                          <a:pt x="2031904" y="1750157"/>
                        </a:lnTo>
                        <a:lnTo>
                          <a:pt x="1818627" y="1672524"/>
                        </a:lnTo>
                        <a:cubicBezTo>
                          <a:pt x="1743241" y="1767759"/>
                          <a:pt x="1649240" y="1846634"/>
                          <a:pt x="1542362" y="1904338"/>
                        </a:cubicBezTo>
                        <a:lnTo>
                          <a:pt x="1581780" y="2127856"/>
                        </a:lnTo>
                        <a:lnTo>
                          <a:pt x="1411398" y="2189870"/>
                        </a:lnTo>
                        <a:lnTo>
                          <a:pt x="1297919" y="1993308"/>
                        </a:lnTo>
                        <a:cubicBezTo>
                          <a:pt x="1178954" y="2017804"/>
                          <a:pt x="1056245" y="2017804"/>
                          <a:pt x="937280" y="1993308"/>
                        </a:cubicBezTo>
                        <a:lnTo>
                          <a:pt x="823802" y="2189870"/>
                        </a:lnTo>
                        <a:lnTo>
                          <a:pt x="653420" y="2127856"/>
                        </a:lnTo>
                        <a:lnTo>
                          <a:pt x="692839" y="1904338"/>
                        </a:lnTo>
                        <a:cubicBezTo>
                          <a:pt x="585961" y="1846634"/>
                          <a:pt x="491960" y="1767758"/>
                          <a:pt x="416574" y="1672524"/>
                        </a:cubicBezTo>
                        <a:lnTo>
                          <a:pt x="203296" y="1750157"/>
                        </a:lnTo>
                        <a:lnTo>
                          <a:pt x="112638" y="1593132"/>
                        </a:lnTo>
                        <a:lnTo>
                          <a:pt x="286508" y="1447245"/>
                        </a:lnTo>
                        <a:cubicBezTo>
                          <a:pt x="241726" y="1334341"/>
                          <a:pt x="220417" y="1213496"/>
                          <a:pt x="223884" y="1092085"/>
                        </a:cubicBezTo>
                        <a:lnTo>
                          <a:pt x="10603" y="1014463"/>
                        </a:lnTo>
                        <a:lnTo>
                          <a:pt x="42088" y="835901"/>
                        </a:lnTo>
                        <a:lnTo>
                          <a:pt x="269055" y="835907"/>
                        </a:lnTo>
                        <a:cubicBezTo>
                          <a:pt x="307323" y="720632"/>
                          <a:pt x="368677" y="614363"/>
                          <a:pt x="449374" y="523585"/>
                        </a:cubicBezTo>
                        <a:lnTo>
                          <a:pt x="335886" y="327029"/>
                        </a:lnTo>
                        <a:lnTo>
                          <a:pt x="474782" y="210481"/>
                        </a:lnTo>
                        <a:lnTo>
                          <a:pt x="648645" y="356377"/>
                        </a:lnTo>
                        <a:cubicBezTo>
                          <a:pt x="752057" y="292669"/>
                          <a:pt x="867366" y="250701"/>
                          <a:pt x="987535" y="233031"/>
                        </a:cubicBezTo>
                        <a:lnTo>
                          <a:pt x="1026942" y="9511"/>
                        </a:lnTo>
                        <a:lnTo>
                          <a:pt x="1208258" y="9511"/>
                        </a:lnTo>
                        <a:lnTo>
                          <a:pt x="1247665" y="233031"/>
                        </a:lnTo>
                        <a:cubicBezTo>
                          <a:pt x="1367834" y="250700"/>
                          <a:pt x="1483142" y="292669"/>
                          <a:pt x="1586555" y="356377"/>
                        </a:cubicBezTo>
                        <a:close/>
                      </a:path>
                    </a:pathLst>
                  </a:custGeom>
                  <a:solidFill>
                    <a:srgbClr val="0076B7"/>
                  </a:solidFill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490015" tIns="564225" rIns="490015" bIns="603316" numCol="1" spcCol="1270" anchor="ctr" anchorCtr="0">
                    <a:noAutofit/>
                  </a:bodyPr>
                  <a:lstStyle/>
                  <a:p>
                    <a:pPr lvl="0" algn="ctr" defTabSz="14224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s-MX" sz="3200" kern="1200"/>
                  </a:p>
                </p:txBody>
              </p:sp>
              <p:sp>
                <p:nvSpPr>
                  <p:cNvPr id="29" name="Elipse 28"/>
                  <p:cNvSpPr/>
                  <p:nvPr/>
                </p:nvSpPr>
                <p:spPr>
                  <a:xfrm>
                    <a:off x="3569886" y="1834315"/>
                    <a:ext cx="1313635" cy="131363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MX"/>
                  </a:p>
                </p:txBody>
              </p:sp>
            </p:grpSp>
            <p:sp>
              <p:nvSpPr>
                <p:cNvPr id="14" name="Rectángulo 13"/>
                <p:cNvSpPr/>
                <p:nvPr/>
              </p:nvSpPr>
              <p:spPr>
                <a:xfrm>
                  <a:off x="4047820" y="2451208"/>
                  <a:ext cx="1182150" cy="7255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s-ES" dirty="0" smtClean="0">
                      <a:solidFill>
                        <a:srgbClr val="0076B7"/>
                      </a:solidFill>
                      <a:latin typeface="Arial Narrow"/>
                      <a:cs typeface="Arial Narrow"/>
                    </a:rPr>
                    <a:t>Gestión estratégica</a:t>
                  </a:r>
                  <a:endParaRPr lang="es-ES" dirty="0">
                    <a:solidFill>
                      <a:srgbClr val="0076B7"/>
                    </a:solidFill>
                    <a:latin typeface="Arial Narrow"/>
                    <a:cs typeface="Arial Narrow"/>
                  </a:endParaRPr>
                </a:p>
              </p:txBody>
            </p:sp>
          </p:grpSp>
          <p:sp>
            <p:nvSpPr>
              <p:cNvPr id="25" name="Forma libre 24"/>
              <p:cNvSpPr/>
              <p:nvPr/>
            </p:nvSpPr>
            <p:spPr>
              <a:xfrm rot="179677">
                <a:off x="2277296" y="1293520"/>
                <a:ext cx="2762850" cy="2762850"/>
              </a:xfrm>
              <a:custGeom>
                <a:avLst/>
                <a:gdLst>
                  <a:gd name="connsiteX0" fmla="*/ 1191775 w 1592756"/>
                  <a:gd name="connsiteY0" fmla="*/ 403405 h 1592756"/>
                  <a:gd name="connsiteX1" fmla="*/ 1426760 w 1592756"/>
                  <a:gd name="connsiteY1" fmla="*/ 332584 h 1592756"/>
                  <a:gd name="connsiteX2" fmla="*/ 1513226 w 1592756"/>
                  <a:gd name="connsiteY2" fmla="*/ 482348 h 1592756"/>
                  <a:gd name="connsiteX3" fmla="*/ 1334401 w 1592756"/>
                  <a:gd name="connsiteY3" fmla="*/ 650441 h 1592756"/>
                  <a:gd name="connsiteX4" fmla="*/ 1334401 w 1592756"/>
                  <a:gd name="connsiteY4" fmla="*/ 942315 h 1592756"/>
                  <a:gd name="connsiteX5" fmla="*/ 1513226 w 1592756"/>
                  <a:gd name="connsiteY5" fmla="*/ 1110408 h 1592756"/>
                  <a:gd name="connsiteX6" fmla="*/ 1426760 w 1592756"/>
                  <a:gd name="connsiteY6" fmla="*/ 1260172 h 1592756"/>
                  <a:gd name="connsiteX7" fmla="*/ 1191775 w 1592756"/>
                  <a:gd name="connsiteY7" fmla="*/ 1189351 h 1592756"/>
                  <a:gd name="connsiteX8" fmla="*/ 939004 w 1592756"/>
                  <a:gd name="connsiteY8" fmla="*/ 1335288 h 1592756"/>
                  <a:gd name="connsiteX9" fmla="*/ 882844 w 1592756"/>
                  <a:gd name="connsiteY9" fmla="*/ 1574202 h 1592756"/>
                  <a:gd name="connsiteX10" fmla="*/ 709912 w 1592756"/>
                  <a:gd name="connsiteY10" fmla="*/ 1574202 h 1592756"/>
                  <a:gd name="connsiteX11" fmla="*/ 653752 w 1592756"/>
                  <a:gd name="connsiteY11" fmla="*/ 1335288 h 1592756"/>
                  <a:gd name="connsiteX12" fmla="*/ 400981 w 1592756"/>
                  <a:gd name="connsiteY12" fmla="*/ 1189351 h 1592756"/>
                  <a:gd name="connsiteX13" fmla="*/ 165996 w 1592756"/>
                  <a:gd name="connsiteY13" fmla="*/ 1260172 h 1592756"/>
                  <a:gd name="connsiteX14" fmla="*/ 79530 w 1592756"/>
                  <a:gd name="connsiteY14" fmla="*/ 1110408 h 1592756"/>
                  <a:gd name="connsiteX15" fmla="*/ 258355 w 1592756"/>
                  <a:gd name="connsiteY15" fmla="*/ 942315 h 1592756"/>
                  <a:gd name="connsiteX16" fmla="*/ 258355 w 1592756"/>
                  <a:gd name="connsiteY16" fmla="*/ 650441 h 1592756"/>
                  <a:gd name="connsiteX17" fmla="*/ 79530 w 1592756"/>
                  <a:gd name="connsiteY17" fmla="*/ 482348 h 1592756"/>
                  <a:gd name="connsiteX18" fmla="*/ 165996 w 1592756"/>
                  <a:gd name="connsiteY18" fmla="*/ 332584 h 1592756"/>
                  <a:gd name="connsiteX19" fmla="*/ 400981 w 1592756"/>
                  <a:gd name="connsiteY19" fmla="*/ 403405 h 1592756"/>
                  <a:gd name="connsiteX20" fmla="*/ 653752 w 1592756"/>
                  <a:gd name="connsiteY20" fmla="*/ 257468 h 1592756"/>
                  <a:gd name="connsiteX21" fmla="*/ 709912 w 1592756"/>
                  <a:gd name="connsiteY21" fmla="*/ 18554 h 1592756"/>
                  <a:gd name="connsiteX22" fmla="*/ 882844 w 1592756"/>
                  <a:gd name="connsiteY22" fmla="*/ 18554 h 1592756"/>
                  <a:gd name="connsiteX23" fmla="*/ 939004 w 1592756"/>
                  <a:gd name="connsiteY23" fmla="*/ 257468 h 1592756"/>
                  <a:gd name="connsiteX24" fmla="*/ 1191775 w 1592756"/>
                  <a:gd name="connsiteY24" fmla="*/ 403405 h 1592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92756" h="1592756">
                    <a:moveTo>
                      <a:pt x="1025173" y="402893"/>
                    </a:moveTo>
                    <a:lnTo>
                      <a:pt x="1195533" y="297380"/>
                    </a:lnTo>
                    <a:lnTo>
                      <a:pt x="1295376" y="397223"/>
                    </a:lnTo>
                    <a:lnTo>
                      <a:pt x="1189863" y="567584"/>
                    </a:lnTo>
                    <a:cubicBezTo>
                      <a:pt x="1230502" y="637475"/>
                      <a:pt x="1251792" y="716930"/>
                      <a:pt x="1251543" y="797777"/>
                    </a:cubicBezTo>
                    <a:lnTo>
                      <a:pt x="1428100" y="892558"/>
                    </a:lnTo>
                    <a:lnTo>
                      <a:pt x="1391556" y="1028945"/>
                    </a:lnTo>
                    <a:lnTo>
                      <a:pt x="1191263" y="1022749"/>
                    </a:lnTo>
                    <a:cubicBezTo>
                      <a:pt x="1151054" y="1092889"/>
                      <a:pt x="1092889" y="1151054"/>
                      <a:pt x="1022749" y="1191262"/>
                    </a:cubicBezTo>
                    <a:lnTo>
                      <a:pt x="1028945" y="1391556"/>
                    </a:lnTo>
                    <a:lnTo>
                      <a:pt x="892558" y="1428101"/>
                    </a:lnTo>
                    <a:lnTo>
                      <a:pt x="797778" y="1251543"/>
                    </a:lnTo>
                    <a:cubicBezTo>
                      <a:pt x="716930" y="1251791"/>
                      <a:pt x="637475" y="1230502"/>
                      <a:pt x="567583" y="1189863"/>
                    </a:cubicBezTo>
                    <a:lnTo>
                      <a:pt x="397223" y="1295376"/>
                    </a:lnTo>
                    <a:lnTo>
                      <a:pt x="297380" y="1195533"/>
                    </a:lnTo>
                    <a:lnTo>
                      <a:pt x="402893" y="1025172"/>
                    </a:lnTo>
                    <a:cubicBezTo>
                      <a:pt x="362254" y="955281"/>
                      <a:pt x="340964" y="875826"/>
                      <a:pt x="341213" y="794979"/>
                    </a:cubicBezTo>
                    <a:lnTo>
                      <a:pt x="164656" y="700198"/>
                    </a:lnTo>
                    <a:lnTo>
                      <a:pt x="201200" y="563811"/>
                    </a:lnTo>
                    <a:lnTo>
                      <a:pt x="401493" y="570007"/>
                    </a:lnTo>
                    <a:cubicBezTo>
                      <a:pt x="441702" y="499867"/>
                      <a:pt x="499867" y="441702"/>
                      <a:pt x="570007" y="401494"/>
                    </a:cubicBezTo>
                    <a:lnTo>
                      <a:pt x="563811" y="201200"/>
                    </a:lnTo>
                    <a:lnTo>
                      <a:pt x="700198" y="164655"/>
                    </a:lnTo>
                    <a:lnTo>
                      <a:pt x="794978" y="341213"/>
                    </a:lnTo>
                    <a:cubicBezTo>
                      <a:pt x="875826" y="340965"/>
                      <a:pt x="955281" y="362254"/>
                      <a:pt x="1025173" y="402893"/>
                    </a:cubicBezTo>
                    <a:close/>
                  </a:path>
                </a:pathLst>
              </a:custGeom>
              <a:solidFill>
                <a:srgbClr val="ABCB2A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54991" tIns="554991" rIns="554989" bIns="554989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MX" sz="2100" kern="1200"/>
              </a:p>
            </p:txBody>
          </p:sp>
          <p:sp>
            <p:nvSpPr>
              <p:cNvPr id="26" name="Flecha circular 25"/>
              <p:cNvSpPr/>
              <p:nvPr/>
            </p:nvSpPr>
            <p:spPr>
              <a:xfrm rot="14732605">
                <a:off x="417966" y="1616494"/>
                <a:ext cx="2861056" cy="2861056"/>
              </a:xfrm>
              <a:prstGeom prst="circularArrow">
                <a:avLst>
                  <a:gd name="adj1" fmla="val 4687"/>
                  <a:gd name="adj2" fmla="val 299029"/>
                  <a:gd name="adj3" fmla="val 2513083"/>
                  <a:gd name="adj4" fmla="val 15867933"/>
                  <a:gd name="adj5" fmla="val 5469"/>
                </a:avLst>
              </a:prstGeom>
              <a:solidFill>
                <a:srgbClr val="5A5A59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Elipse 31"/>
              <p:cNvSpPr/>
              <p:nvPr/>
            </p:nvSpPr>
            <p:spPr>
              <a:xfrm>
                <a:off x="3070374" y="2091140"/>
                <a:ext cx="1164870" cy="11648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6" name="CuadroTexto 15"/>
              <p:cNvSpPr txBox="1"/>
              <p:nvPr/>
            </p:nvSpPr>
            <p:spPr>
              <a:xfrm>
                <a:off x="2928550" y="2294750"/>
                <a:ext cx="1462267" cy="725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PE" dirty="0" smtClean="0">
                    <a:solidFill>
                      <a:srgbClr val="ABCB2A"/>
                    </a:solidFill>
                    <a:latin typeface="Arial Narrow"/>
                    <a:cs typeface="Arial Narrow"/>
                  </a:rPr>
                  <a:t>Formación integral</a:t>
                </a:r>
                <a:endParaRPr lang="es-MX" dirty="0">
                  <a:solidFill>
                    <a:srgbClr val="ABCB2A"/>
                  </a:solidFill>
                  <a:latin typeface="Arial Narrow"/>
                  <a:cs typeface="Arial Narrow"/>
                </a:endParaRPr>
              </a:p>
            </p:txBody>
          </p:sp>
          <p:sp>
            <p:nvSpPr>
              <p:cNvPr id="33" name="Flecha circular 32"/>
              <p:cNvSpPr/>
              <p:nvPr/>
            </p:nvSpPr>
            <p:spPr>
              <a:xfrm rot="17741769">
                <a:off x="2293284" y="1049893"/>
                <a:ext cx="2861056" cy="2861056"/>
              </a:xfrm>
              <a:prstGeom prst="circularArrow">
                <a:avLst>
                  <a:gd name="adj1" fmla="val 4687"/>
                  <a:gd name="adj2" fmla="val 299029"/>
                  <a:gd name="adj3" fmla="val 2513083"/>
                  <a:gd name="adj4" fmla="val 15867933"/>
                  <a:gd name="adj5" fmla="val 5469"/>
                </a:avLst>
              </a:prstGeom>
              <a:solidFill>
                <a:srgbClr val="5A5A59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Flecha circular 33"/>
              <p:cNvSpPr/>
              <p:nvPr/>
            </p:nvSpPr>
            <p:spPr>
              <a:xfrm rot="14012201" flipH="1">
                <a:off x="2150913" y="1607176"/>
                <a:ext cx="2861056" cy="2861056"/>
              </a:xfrm>
              <a:prstGeom prst="circularArrow">
                <a:avLst>
                  <a:gd name="adj1" fmla="val 4687"/>
                  <a:gd name="adj2" fmla="val 299029"/>
                  <a:gd name="adj3" fmla="val 2513083"/>
                  <a:gd name="adj4" fmla="val 15867933"/>
                  <a:gd name="adj5" fmla="val 5469"/>
                </a:avLst>
              </a:prstGeom>
              <a:solidFill>
                <a:srgbClr val="5A5A59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CuadroTexto 34"/>
              <p:cNvSpPr txBox="1"/>
              <p:nvPr/>
            </p:nvSpPr>
            <p:spPr>
              <a:xfrm>
                <a:off x="4742367" y="2370245"/>
                <a:ext cx="1679466" cy="560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s-PE" sz="2800" dirty="0" smtClean="0">
                    <a:solidFill>
                      <a:srgbClr val="9F0926"/>
                    </a:solidFill>
                    <a:latin typeface="Arial Narrow"/>
                    <a:cs typeface="Arial Narrow"/>
                  </a:rPr>
                  <a:t>Resultados</a:t>
                </a:r>
                <a:endParaRPr lang="es-MX" sz="2800" dirty="0">
                  <a:solidFill>
                    <a:srgbClr val="9F0926"/>
                  </a:solidFill>
                  <a:latin typeface="Arial Narrow"/>
                  <a:cs typeface="Arial Narrow"/>
                </a:endParaRPr>
              </a:p>
            </p:txBody>
          </p:sp>
        </p:grpSp>
        <p:sp>
          <p:nvSpPr>
            <p:cNvPr id="37" name="Cerrar corchete 36"/>
            <p:cNvSpPr/>
            <p:nvPr/>
          </p:nvSpPr>
          <p:spPr>
            <a:xfrm rot="5400000">
              <a:off x="4054133" y="2299689"/>
              <a:ext cx="149879" cy="4419552"/>
            </a:xfrm>
            <a:prstGeom prst="rightBracket">
              <a:avLst/>
            </a:prstGeom>
            <a:ln w="76200">
              <a:solidFill>
                <a:srgbClr val="5A5A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1919296" y="4563173"/>
              <a:ext cx="4419553" cy="393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s-PE" dirty="0" smtClean="0">
                  <a:solidFill>
                    <a:srgbClr val="1D3868"/>
                  </a:solidFill>
                  <a:latin typeface="Arial Narrow"/>
                  <a:cs typeface="Arial Narrow"/>
                </a:rPr>
                <a:t>Soporte institucional</a:t>
              </a:r>
              <a:endParaRPr lang="es-MX" dirty="0">
                <a:solidFill>
                  <a:srgbClr val="1D3868"/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44" name="Rectángulo 43"/>
          <p:cNvSpPr/>
          <p:nvPr/>
        </p:nvSpPr>
        <p:spPr>
          <a:xfrm>
            <a:off x="6408794" y="320697"/>
            <a:ext cx="250660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Es el eje central</a:t>
            </a:r>
          </a:p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Proceso de enseñanza aprendizaje, investigación y responsabilidad social</a:t>
            </a:r>
            <a:endParaRPr lang="es-ES" i="1" dirty="0">
              <a:solidFill>
                <a:srgbClr val="5A5A59"/>
              </a:solidFill>
              <a:latin typeface="Arial Narrow"/>
              <a:cs typeface="Arial Narrow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452568" y="1416082"/>
            <a:ext cx="1719374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Planificación y conducción del programa de estudios</a:t>
            </a:r>
          </a:p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Usa información para la mejora continua</a:t>
            </a:r>
            <a:endParaRPr lang="es-ES" i="1" dirty="0">
              <a:solidFill>
                <a:srgbClr val="5A5A59"/>
              </a:solidFill>
              <a:latin typeface="Arial Narrow"/>
              <a:cs typeface="Arial Narrow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6424501" y="2616967"/>
            <a:ext cx="24909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9F0926"/>
                </a:solidFill>
                <a:latin typeface="Arial Narrow"/>
                <a:cs typeface="Arial Narrow"/>
              </a:rPr>
              <a:t>Verificación de resultados de aprendizaje o </a:t>
            </a:r>
            <a:r>
              <a:rPr lang="es-ES" b="1" i="1" u="sng" dirty="0" smtClean="0">
                <a:solidFill>
                  <a:srgbClr val="9F0926"/>
                </a:solidFill>
                <a:latin typeface="Arial Narrow"/>
                <a:cs typeface="Arial Narrow"/>
              </a:rPr>
              <a:t>perfil de egreso</a:t>
            </a:r>
            <a:r>
              <a:rPr lang="es-ES" b="1" i="1" dirty="0" smtClean="0">
                <a:solidFill>
                  <a:srgbClr val="9F0926"/>
                </a:solidFill>
                <a:latin typeface="Arial Narrow"/>
                <a:cs typeface="Arial Narrow"/>
              </a:rPr>
              <a:t> </a:t>
            </a:r>
            <a:r>
              <a:rPr lang="es-ES" i="1" dirty="0" smtClean="0">
                <a:solidFill>
                  <a:srgbClr val="9F0926"/>
                </a:solidFill>
                <a:latin typeface="Arial Narrow"/>
                <a:cs typeface="Arial Narrow"/>
              </a:rPr>
              <a:t>y objetivos educacionales</a:t>
            </a:r>
            <a:endParaRPr lang="es-ES" i="1" dirty="0">
              <a:solidFill>
                <a:srgbClr val="9F0926"/>
              </a:solidFill>
              <a:latin typeface="Arial Narrow"/>
              <a:cs typeface="Arial Narrow"/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3521747" y="4581221"/>
            <a:ext cx="432999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Gestión de recursos, infraestructura y el soporte </a:t>
            </a:r>
            <a:r>
              <a:rPr lang="es-ES" i="1" dirty="0">
                <a:solidFill>
                  <a:srgbClr val="5A5A59"/>
                </a:solidFill>
                <a:latin typeface="Arial Narrow"/>
                <a:cs typeface="Arial Narrow"/>
              </a:rPr>
              <a:t>p</a:t>
            </a:r>
            <a:r>
              <a:rPr lang="es-ES" i="1" dirty="0" smtClean="0">
                <a:solidFill>
                  <a:srgbClr val="5A5A59"/>
                </a:solidFill>
                <a:latin typeface="Arial Narrow"/>
                <a:cs typeface="Arial Narrow"/>
              </a:rPr>
              <a:t>ara lograr el bienestar de los miembros</a:t>
            </a:r>
            <a:endParaRPr lang="es-ES" i="1" dirty="0">
              <a:solidFill>
                <a:srgbClr val="5A5A59"/>
              </a:solidFill>
              <a:latin typeface="Arial Narrow"/>
              <a:cs typeface="Arial Narrow"/>
            </a:endParaRPr>
          </a:p>
        </p:txBody>
      </p:sp>
      <p:sp>
        <p:nvSpPr>
          <p:cNvPr id="48" name="Elipse 47"/>
          <p:cNvSpPr/>
          <p:nvPr/>
        </p:nvSpPr>
        <p:spPr>
          <a:xfrm>
            <a:off x="2303813" y="2075316"/>
            <a:ext cx="370051" cy="360000"/>
          </a:xfrm>
          <a:prstGeom prst="ellipse">
            <a:avLst/>
          </a:prstGeom>
          <a:solidFill>
            <a:srgbClr val="007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>
                <a:latin typeface="Arial Narrow" panose="020B0606020202030204" pitchFamily="34" charset="0"/>
              </a:rPr>
              <a:t>1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49" name="Elipse 48"/>
          <p:cNvSpPr/>
          <p:nvPr/>
        </p:nvSpPr>
        <p:spPr>
          <a:xfrm>
            <a:off x="5262755" y="1253614"/>
            <a:ext cx="370051" cy="360000"/>
          </a:xfrm>
          <a:prstGeom prst="ellipse">
            <a:avLst/>
          </a:prstGeom>
          <a:solidFill>
            <a:srgbClr val="ABC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Arial Narrow" panose="020B0606020202030204" pitchFamily="34" charset="0"/>
              </a:rPr>
              <a:t>2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3151696" y="4408960"/>
            <a:ext cx="370051" cy="360000"/>
          </a:xfrm>
          <a:prstGeom prst="ellipse">
            <a:avLst/>
          </a:prstGeom>
          <a:solidFill>
            <a:srgbClr val="1D3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Arial Narrow" panose="020B0606020202030204" pitchFamily="34" charset="0"/>
              </a:rPr>
              <a:t>3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6686490" y="1865078"/>
            <a:ext cx="370051" cy="360000"/>
          </a:xfrm>
          <a:prstGeom prst="ellipse">
            <a:avLst/>
          </a:prstGeom>
          <a:solidFill>
            <a:srgbClr val="9F0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>
                <a:latin typeface="Arial Narrow" panose="020B0606020202030204" pitchFamily="34" charset="0"/>
              </a:rPr>
              <a:t>4</a:t>
            </a:r>
            <a:endParaRPr lang="es-MX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5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redondeado 74"/>
          <p:cNvSpPr/>
          <p:nvPr/>
        </p:nvSpPr>
        <p:spPr>
          <a:xfrm>
            <a:off x="4934572" y="4829753"/>
            <a:ext cx="1463214" cy="342333"/>
          </a:xfrm>
          <a:prstGeom prst="roundRect">
            <a:avLst>
              <a:gd name="adj" fmla="val 9678"/>
            </a:avLst>
          </a:prstGeom>
          <a:solidFill>
            <a:schemeClr val="bg1"/>
          </a:solidFill>
          <a:ln>
            <a:solidFill>
              <a:srgbClr val="1D38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dirty="0" smtClean="0">
                <a:solidFill>
                  <a:srgbClr val="5A5A59"/>
                </a:solidFill>
                <a:latin typeface="Arial Narrow" panose="020B0606020202030204" pitchFamily="34" charset="0"/>
              </a:rPr>
              <a:t>Recursos humanos y financieros</a:t>
            </a:r>
            <a:endParaRPr lang="es-MX" sz="1200" dirty="0">
              <a:solidFill>
                <a:srgbClr val="5A5A59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Elipse 62"/>
          <p:cNvSpPr/>
          <p:nvPr/>
        </p:nvSpPr>
        <p:spPr>
          <a:xfrm>
            <a:off x="2161266" y="2482868"/>
            <a:ext cx="370051" cy="360000"/>
          </a:xfrm>
          <a:prstGeom prst="ellipse">
            <a:avLst/>
          </a:prstGeom>
          <a:solidFill>
            <a:srgbClr val="007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>
                <a:latin typeface="Arial Narrow" panose="020B0606020202030204" pitchFamily="34" charset="0"/>
              </a:rPr>
              <a:t>1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49" name="Flecha circular 48"/>
          <p:cNvSpPr/>
          <p:nvPr/>
        </p:nvSpPr>
        <p:spPr>
          <a:xfrm rot="14732605">
            <a:off x="1705323" y="1772369"/>
            <a:ext cx="2861056" cy="2861056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rgbClr val="5A5A5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Agrupar 7"/>
          <p:cNvGrpSpPr/>
          <p:nvPr/>
        </p:nvGrpSpPr>
        <p:grpSpPr>
          <a:xfrm>
            <a:off x="0" y="5287316"/>
            <a:ext cx="9144000" cy="427684"/>
            <a:chOff x="-2061" y="5301426"/>
            <a:chExt cx="9160172" cy="427685"/>
          </a:xfrm>
        </p:grpSpPr>
        <p:sp>
          <p:nvSpPr>
            <p:cNvPr id="3" name="Rectángulo 2"/>
            <p:cNvSpPr/>
            <p:nvPr/>
          </p:nvSpPr>
          <p:spPr>
            <a:xfrm>
              <a:off x="1837982" y="5301426"/>
              <a:ext cx="1800000" cy="196026"/>
            </a:xfrm>
            <a:prstGeom prst="rect">
              <a:avLst/>
            </a:prstGeom>
            <a:solidFill>
              <a:srgbClr val="0076B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7358111" y="5301426"/>
              <a:ext cx="1800000" cy="196026"/>
            </a:xfrm>
            <a:prstGeom prst="rect">
              <a:avLst/>
            </a:prstGeom>
            <a:solidFill>
              <a:srgbClr val="5A5A5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3678025" y="5301426"/>
              <a:ext cx="1800000" cy="196026"/>
            </a:xfrm>
            <a:prstGeom prst="rect">
              <a:avLst/>
            </a:prstGeom>
            <a:solidFill>
              <a:srgbClr val="ABCB2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518068" y="5301426"/>
              <a:ext cx="1800000" cy="196026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-2061" y="5301427"/>
              <a:ext cx="1800000" cy="196026"/>
            </a:xfrm>
            <a:prstGeom prst="rect">
              <a:avLst/>
            </a:prstGeom>
            <a:solidFill>
              <a:srgbClr val="1D386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0" y="5489222"/>
              <a:ext cx="9158111" cy="239889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2" name="22 CuadroTexto"/>
          <p:cNvSpPr txBox="1"/>
          <p:nvPr/>
        </p:nvSpPr>
        <p:spPr>
          <a:xfrm>
            <a:off x="274400" y="91365"/>
            <a:ext cx="7767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Relación 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dimensiones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 y 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factores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 nuevo 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Modelo </a:t>
            </a:r>
            <a:r>
              <a:rPr lang="es-PE" sz="2400" dirty="0" smtClean="0">
                <a:solidFill>
                  <a:srgbClr val="9F0926"/>
                </a:solidFill>
                <a:latin typeface="Arial Narrow"/>
                <a:cs typeface="Arial Narrow"/>
              </a:rPr>
              <a:t>de</a:t>
            </a:r>
            <a:r>
              <a:rPr lang="es-PE" sz="4000" dirty="0" smtClean="0">
                <a:solidFill>
                  <a:srgbClr val="9F0926"/>
                </a:solidFill>
                <a:latin typeface="Arial Narrow"/>
                <a:cs typeface="Arial Narrow"/>
              </a:rPr>
              <a:t> Acreditación</a:t>
            </a:r>
          </a:p>
        </p:txBody>
      </p:sp>
      <p:sp>
        <p:nvSpPr>
          <p:cNvPr id="61" name="Forma libre 60"/>
          <p:cNvSpPr/>
          <p:nvPr/>
        </p:nvSpPr>
        <p:spPr>
          <a:xfrm>
            <a:off x="2285128" y="2265797"/>
            <a:ext cx="1821243" cy="1821243"/>
          </a:xfrm>
          <a:custGeom>
            <a:avLst/>
            <a:gdLst>
              <a:gd name="connsiteX0" fmla="*/ 1586555 w 2235200"/>
              <a:gd name="connsiteY0" fmla="*/ 356377 h 2235200"/>
              <a:gd name="connsiteX1" fmla="*/ 1760418 w 2235200"/>
              <a:gd name="connsiteY1" fmla="*/ 210481 h 2235200"/>
              <a:gd name="connsiteX2" fmla="*/ 1899314 w 2235200"/>
              <a:gd name="connsiteY2" fmla="*/ 327029 h 2235200"/>
              <a:gd name="connsiteX3" fmla="*/ 1785825 w 2235200"/>
              <a:gd name="connsiteY3" fmla="*/ 523585 h 2235200"/>
              <a:gd name="connsiteX4" fmla="*/ 1966144 w 2235200"/>
              <a:gd name="connsiteY4" fmla="*/ 835907 h 2235200"/>
              <a:gd name="connsiteX5" fmla="*/ 2193112 w 2235200"/>
              <a:gd name="connsiteY5" fmla="*/ 835901 h 2235200"/>
              <a:gd name="connsiteX6" fmla="*/ 2224597 w 2235200"/>
              <a:gd name="connsiteY6" fmla="*/ 1014463 h 2235200"/>
              <a:gd name="connsiteX7" fmla="*/ 2011316 w 2235200"/>
              <a:gd name="connsiteY7" fmla="*/ 1092085 h 2235200"/>
              <a:gd name="connsiteX8" fmla="*/ 1948692 w 2235200"/>
              <a:gd name="connsiteY8" fmla="*/ 1447245 h 2235200"/>
              <a:gd name="connsiteX9" fmla="*/ 2122562 w 2235200"/>
              <a:gd name="connsiteY9" fmla="*/ 1593132 h 2235200"/>
              <a:gd name="connsiteX10" fmla="*/ 2031904 w 2235200"/>
              <a:gd name="connsiteY10" fmla="*/ 1750157 h 2235200"/>
              <a:gd name="connsiteX11" fmla="*/ 1818627 w 2235200"/>
              <a:gd name="connsiteY11" fmla="*/ 1672524 h 2235200"/>
              <a:gd name="connsiteX12" fmla="*/ 1542362 w 2235200"/>
              <a:gd name="connsiteY12" fmla="*/ 1904338 h 2235200"/>
              <a:gd name="connsiteX13" fmla="*/ 1581780 w 2235200"/>
              <a:gd name="connsiteY13" fmla="*/ 2127856 h 2235200"/>
              <a:gd name="connsiteX14" fmla="*/ 1411398 w 2235200"/>
              <a:gd name="connsiteY14" fmla="*/ 2189870 h 2235200"/>
              <a:gd name="connsiteX15" fmla="*/ 1297919 w 2235200"/>
              <a:gd name="connsiteY15" fmla="*/ 1993308 h 2235200"/>
              <a:gd name="connsiteX16" fmla="*/ 937280 w 2235200"/>
              <a:gd name="connsiteY16" fmla="*/ 1993308 h 2235200"/>
              <a:gd name="connsiteX17" fmla="*/ 823802 w 2235200"/>
              <a:gd name="connsiteY17" fmla="*/ 2189870 h 2235200"/>
              <a:gd name="connsiteX18" fmla="*/ 653420 w 2235200"/>
              <a:gd name="connsiteY18" fmla="*/ 2127856 h 2235200"/>
              <a:gd name="connsiteX19" fmla="*/ 692839 w 2235200"/>
              <a:gd name="connsiteY19" fmla="*/ 1904338 h 2235200"/>
              <a:gd name="connsiteX20" fmla="*/ 416574 w 2235200"/>
              <a:gd name="connsiteY20" fmla="*/ 1672524 h 2235200"/>
              <a:gd name="connsiteX21" fmla="*/ 203296 w 2235200"/>
              <a:gd name="connsiteY21" fmla="*/ 1750157 h 2235200"/>
              <a:gd name="connsiteX22" fmla="*/ 112638 w 2235200"/>
              <a:gd name="connsiteY22" fmla="*/ 1593132 h 2235200"/>
              <a:gd name="connsiteX23" fmla="*/ 286508 w 2235200"/>
              <a:gd name="connsiteY23" fmla="*/ 1447245 h 2235200"/>
              <a:gd name="connsiteX24" fmla="*/ 223884 w 2235200"/>
              <a:gd name="connsiteY24" fmla="*/ 1092085 h 2235200"/>
              <a:gd name="connsiteX25" fmla="*/ 10603 w 2235200"/>
              <a:gd name="connsiteY25" fmla="*/ 1014463 h 2235200"/>
              <a:gd name="connsiteX26" fmla="*/ 42088 w 2235200"/>
              <a:gd name="connsiteY26" fmla="*/ 835901 h 2235200"/>
              <a:gd name="connsiteX27" fmla="*/ 269055 w 2235200"/>
              <a:gd name="connsiteY27" fmla="*/ 835907 h 2235200"/>
              <a:gd name="connsiteX28" fmla="*/ 449374 w 2235200"/>
              <a:gd name="connsiteY28" fmla="*/ 523585 h 2235200"/>
              <a:gd name="connsiteX29" fmla="*/ 335886 w 2235200"/>
              <a:gd name="connsiteY29" fmla="*/ 327029 h 2235200"/>
              <a:gd name="connsiteX30" fmla="*/ 474782 w 2235200"/>
              <a:gd name="connsiteY30" fmla="*/ 210481 h 2235200"/>
              <a:gd name="connsiteX31" fmla="*/ 648645 w 2235200"/>
              <a:gd name="connsiteY31" fmla="*/ 356377 h 2235200"/>
              <a:gd name="connsiteX32" fmla="*/ 987535 w 2235200"/>
              <a:gd name="connsiteY32" fmla="*/ 233031 h 2235200"/>
              <a:gd name="connsiteX33" fmla="*/ 1026942 w 2235200"/>
              <a:gd name="connsiteY33" fmla="*/ 9511 h 2235200"/>
              <a:gd name="connsiteX34" fmla="*/ 1208258 w 2235200"/>
              <a:gd name="connsiteY34" fmla="*/ 9511 h 2235200"/>
              <a:gd name="connsiteX35" fmla="*/ 1247665 w 2235200"/>
              <a:gd name="connsiteY35" fmla="*/ 233031 h 2235200"/>
              <a:gd name="connsiteX36" fmla="*/ 1586555 w 2235200"/>
              <a:gd name="connsiteY36" fmla="*/ 356377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5200" h="2235200">
                <a:moveTo>
                  <a:pt x="1586555" y="356377"/>
                </a:moveTo>
                <a:lnTo>
                  <a:pt x="1760418" y="210481"/>
                </a:lnTo>
                <a:lnTo>
                  <a:pt x="1899314" y="327029"/>
                </a:lnTo>
                <a:lnTo>
                  <a:pt x="1785825" y="523585"/>
                </a:lnTo>
                <a:cubicBezTo>
                  <a:pt x="1866522" y="614364"/>
                  <a:pt x="1927876" y="720632"/>
                  <a:pt x="1966144" y="835907"/>
                </a:cubicBezTo>
                <a:lnTo>
                  <a:pt x="2193112" y="835901"/>
                </a:lnTo>
                <a:lnTo>
                  <a:pt x="2224597" y="1014463"/>
                </a:lnTo>
                <a:lnTo>
                  <a:pt x="2011316" y="1092085"/>
                </a:lnTo>
                <a:cubicBezTo>
                  <a:pt x="2014782" y="1213496"/>
                  <a:pt x="1993474" y="1334341"/>
                  <a:pt x="1948692" y="1447245"/>
                </a:cubicBezTo>
                <a:lnTo>
                  <a:pt x="2122562" y="1593132"/>
                </a:lnTo>
                <a:lnTo>
                  <a:pt x="2031904" y="1750157"/>
                </a:lnTo>
                <a:lnTo>
                  <a:pt x="1818627" y="1672524"/>
                </a:lnTo>
                <a:cubicBezTo>
                  <a:pt x="1743241" y="1767759"/>
                  <a:pt x="1649240" y="1846634"/>
                  <a:pt x="1542362" y="1904338"/>
                </a:cubicBezTo>
                <a:lnTo>
                  <a:pt x="1581780" y="2127856"/>
                </a:lnTo>
                <a:lnTo>
                  <a:pt x="1411398" y="2189870"/>
                </a:lnTo>
                <a:lnTo>
                  <a:pt x="1297919" y="1993308"/>
                </a:lnTo>
                <a:cubicBezTo>
                  <a:pt x="1178954" y="2017804"/>
                  <a:pt x="1056245" y="2017804"/>
                  <a:pt x="937280" y="1993308"/>
                </a:cubicBezTo>
                <a:lnTo>
                  <a:pt x="823802" y="2189870"/>
                </a:lnTo>
                <a:lnTo>
                  <a:pt x="653420" y="2127856"/>
                </a:lnTo>
                <a:lnTo>
                  <a:pt x="692839" y="1904338"/>
                </a:lnTo>
                <a:cubicBezTo>
                  <a:pt x="585961" y="1846634"/>
                  <a:pt x="491960" y="1767758"/>
                  <a:pt x="416574" y="1672524"/>
                </a:cubicBezTo>
                <a:lnTo>
                  <a:pt x="203296" y="1750157"/>
                </a:lnTo>
                <a:lnTo>
                  <a:pt x="112638" y="1593132"/>
                </a:lnTo>
                <a:lnTo>
                  <a:pt x="286508" y="1447245"/>
                </a:lnTo>
                <a:cubicBezTo>
                  <a:pt x="241726" y="1334341"/>
                  <a:pt x="220417" y="1213496"/>
                  <a:pt x="223884" y="1092085"/>
                </a:cubicBezTo>
                <a:lnTo>
                  <a:pt x="10603" y="1014463"/>
                </a:lnTo>
                <a:lnTo>
                  <a:pt x="42088" y="835901"/>
                </a:lnTo>
                <a:lnTo>
                  <a:pt x="269055" y="835907"/>
                </a:lnTo>
                <a:cubicBezTo>
                  <a:pt x="307323" y="720632"/>
                  <a:pt x="368677" y="614363"/>
                  <a:pt x="449374" y="523585"/>
                </a:cubicBezTo>
                <a:lnTo>
                  <a:pt x="335886" y="327029"/>
                </a:lnTo>
                <a:lnTo>
                  <a:pt x="474782" y="210481"/>
                </a:lnTo>
                <a:lnTo>
                  <a:pt x="648645" y="356377"/>
                </a:lnTo>
                <a:cubicBezTo>
                  <a:pt x="752057" y="292669"/>
                  <a:pt x="867366" y="250701"/>
                  <a:pt x="987535" y="233031"/>
                </a:cubicBezTo>
                <a:lnTo>
                  <a:pt x="1026942" y="9511"/>
                </a:lnTo>
                <a:lnTo>
                  <a:pt x="1208258" y="9511"/>
                </a:lnTo>
                <a:lnTo>
                  <a:pt x="1247665" y="233031"/>
                </a:lnTo>
                <a:cubicBezTo>
                  <a:pt x="1367834" y="250700"/>
                  <a:pt x="1483142" y="292669"/>
                  <a:pt x="1586555" y="356377"/>
                </a:cubicBezTo>
                <a:close/>
              </a:path>
            </a:pathLst>
          </a:custGeom>
          <a:solidFill>
            <a:srgbClr val="0076B7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0015" tIns="564225" rIns="490015" bIns="60331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3200" kern="1200"/>
          </a:p>
        </p:txBody>
      </p:sp>
      <p:sp>
        <p:nvSpPr>
          <p:cNvPr id="48" name="Forma libre 47"/>
          <p:cNvSpPr/>
          <p:nvPr/>
        </p:nvSpPr>
        <p:spPr>
          <a:xfrm rot="179677">
            <a:off x="3564653" y="1449395"/>
            <a:ext cx="2762850" cy="2762850"/>
          </a:xfrm>
          <a:custGeom>
            <a:avLst/>
            <a:gdLst>
              <a:gd name="connsiteX0" fmla="*/ 1191775 w 1592756"/>
              <a:gd name="connsiteY0" fmla="*/ 403405 h 1592756"/>
              <a:gd name="connsiteX1" fmla="*/ 1426760 w 1592756"/>
              <a:gd name="connsiteY1" fmla="*/ 332584 h 1592756"/>
              <a:gd name="connsiteX2" fmla="*/ 1513226 w 1592756"/>
              <a:gd name="connsiteY2" fmla="*/ 482348 h 1592756"/>
              <a:gd name="connsiteX3" fmla="*/ 1334401 w 1592756"/>
              <a:gd name="connsiteY3" fmla="*/ 650441 h 1592756"/>
              <a:gd name="connsiteX4" fmla="*/ 1334401 w 1592756"/>
              <a:gd name="connsiteY4" fmla="*/ 942315 h 1592756"/>
              <a:gd name="connsiteX5" fmla="*/ 1513226 w 1592756"/>
              <a:gd name="connsiteY5" fmla="*/ 1110408 h 1592756"/>
              <a:gd name="connsiteX6" fmla="*/ 1426760 w 1592756"/>
              <a:gd name="connsiteY6" fmla="*/ 1260172 h 1592756"/>
              <a:gd name="connsiteX7" fmla="*/ 1191775 w 1592756"/>
              <a:gd name="connsiteY7" fmla="*/ 1189351 h 1592756"/>
              <a:gd name="connsiteX8" fmla="*/ 939004 w 1592756"/>
              <a:gd name="connsiteY8" fmla="*/ 1335288 h 1592756"/>
              <a:gd name="connsiteX9" fmla="*/ 882844 w 1592756"/>
              <a:gd name="connsiteY9" fmla="*/ 1574202 h 1592756"/>
              <a:gd name="connsiteX10" fmla="*/ 709912 w 1592756"/>
              <a:gd name="connsiteY10" fmla="*/ 1574202 h 1592756"/>
              <a:gd name="connsiteX11" fmla="*/ 653752 w 1592756"/>
              <a:gd name="connsiteY11" fmla="*/ 1335288 h 1592756"/>
              <a:gd name="connsiteX12" fmla="*/ 400981 w 1592756"/>
              <a:gd name="connsiteY12" fmla="*/ 1189351 h 1592756"/>
              <a:gd name="connsiteX13" fmla="*/ 165996 w 1592756"/>
              <a:gd name="connsiteY13" fmla="*/ 1260172 h 1592756"/>
              <a:gd name="connsiteX14" fmla="*/ 79530 w 1592756"/>
              <a:gd name="connsiteY14" fmla="*/ 1110408 h 1592756"/>
              <a:gd name="connsiteX15" fmla="*/ 258355 w 1592756"/>
              <a:gd name="connsiteY15" fmla="*/ 942315 h 1592756"/>
              <a:gd name="connsiteX16" fmla="*/ 258355 w 1592756"/>
              <a:gd name="connsiteY16" fmla="*/ 650441 h 1592756"/>
              <a:gd name="connsiteX17" fmla="*/ 79530 w 1592756"/>
              <a:gd name="connsiteY17" fmla="*/ 482348 h 1592756"/>
              <a:gd name="connsiteX18" fmla="*/ 165996 w 1592756"/>
              <a:gd name="connsiteY18" fmla="*/ 332584 h 1592756"/>
              <a:gd name="connsiteX19" fmla="*/ 400981 w 1592756"/>
              <a:gd name="connsiteY19" fmla="*/ 403405 h 1592756"/>
              <a:gd name="connsiteX20" fmla="*/ 653752 w 1592756"/>
              <a:gd name="connsiteY20" fmla="*/ 257468 h 1592756"/>
              <a:gd name="connsiteX21" fmla="*/ 709912 w 1592756"/>
              <a:gd name="connsiteY21" fmla="*/ 18554 h 1592756"/>
              <a:gd name="connsiteX22" fmla="*/ 882844 w 1592756"/>
              <a:gd name="connsiteY22" fmla="*/ 18554 h 1592756"/>
              <a:gd name="connsiteX23" fmla="*/ 939004 w 1592756"/>
              <a:gd name="connsiteY23" fmla="*/ 257468 h 1592756"/>
              <a:gd name="connsiteX24" fmla="*/ 1191775 w 1592756"/>
              <a:gd name="connsiteY24" fmla="*/ 403405 h 159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92756" h="1592756">
                <a:moveTo>
                  <a:pt x="1025173" y="402893"/>
                </a:moveTo>
                <a:lnTo>
                  <a:pt x="1195533" y="297380"/>
                </a:lnTo>
                <a:lnTo>
                  <a:pt x="1295376" y="397223"/>
                </a:lnTo>
                <a:lnTo>
                  <a:pt x="1189863" y="567584"/>
                </a:lnTo>
                <a:cubicBezTo>
                  <a:pt x="1230502" y="637475"/>
                  <a:pt x="1251792" y="716930"/>
                  <a:pt x="1251543" y="797777"/>
                </a:cubicBezTo>
                <a:lnTo>
                  <a:pt x="1428100" y="892558"/>
                </a:lnTo>
                <a:lnTo>
                  <a:pt x="1391556" y="1028945"/>
                </a:lnTo>
                <a:lnTo>
                  <a:pt x="1191263" y="1022749"/>
                </a:lnTo>
                <a:cubicBezTo>
                  <a:pt x="1151054" y="1092889"/>
                  <a:pt x="1092889" y="1151054"/>
                  <a:pt x="1022749" y="1191262"/>
                </a:cubicBezTo>
                <a:lnTo>
                  <a:pt x="1028945" y="1391556"/>
                </a:lnTo>
                <a:lnTo>
                  <a:pt x="892558" y="1428101"/>
                </a:lnTo>
                <a:lnTo>
                  <a:pt x="797778" y="1251543"/>
                </a:lnTo>
                <a:cubicBezTo>
                  <a:pt x="716930" y="1251791"/>
                  <a:pt x="637475" y="1230502"/>
                  <a:pt x="567583" y="1189863"/>
                </a:cubicBezTo>
                <a:lnTo>
                  <a:pt x="397223" y="1295376"/>
                </a:lnTo>
                <a:lnTo>
                  <a:pt x="297380" y="1195533"/>
                </a:lnTo>
                <a:lnTo>
                  <a:pt x="402893" y="1025172"/>
                </a:lnTo>
                <a:cubicBezTo>
                  <a:pt x="362254" y="955281"/>
                  <a:pt x="340964" y="875826"/>
                  <a:pt x="341213" y="794979"/>
                </a:cubicBezTo>
                <a:lnTo>
                  <a:pt x="164656" y="700198"/>
                </a:lnTo>
                <a:lnTo>
                  <a:pt x="201200" y="563811"/>
                </a:lnTo>
                <a:lnTo>
                  <a:pt x="401493" y="570007"/>
                </a:lnTo>
                <a:cubicBezTo>
                  <a:pt x="441702" y="499867"/>
                  <a:pt x="499867" y="441702"/>
                  <a:pt x="570007" y="401494"/>
                </a:cubicBezTo>
                <a:lnTo>
                  <a:pt x="563811" y="201200"/>
                </a:lnTo>
                <a:lnTo>
                  <a:pt x="700198" y="164655"/>
                </a:lnTo>
                <a:lnTo>
                  <a:pt x="794978" y="341213"/>
                </a:lnTo>
                <a:cubicBezTo>
                  <a:pt x="875826" y="340965"/>
                  <a:pt x="955281" y="362254"/>
                  <a:pt x="1025173" y="402893"/>
                </a:cubicBezTo>
                <a:close/>
              </a:path>
            </a:pathLst>
          </a:custGeom>
          <a:solidFill>
            <a:srgbClr val="ABCB2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4991" tIns="554991" rIns="554989" bIns="554989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sz="2100" kern="1200"/>
          </a:p>
        </p:txBody>
      </p:sp>
      <p:sp>
        <p:nvSpPr>
          <p:cNvPr id="60" name="Rectángulo 59"/>
          <p:cNvSpPr/>
          <p:nvPr/>
        </p:nvSpPr>
        <p:spPr>
          <a:xfrm>
            <a:off x="2510463" y="2745167"/>
            <a:ext cx="1363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1000" b="1" dirty="0" smtClean="0">
                <a:solidFill>
                  <a:schemeClr val="bg1"/>
                </a:solidFill>
                <a:latin typeface="Arial Narrow"/>
                <a:cs typeface="Arial Narrow"/>
              </a:rPr>
              <a:t>Planificación programa de estudios</a:t>
            </a:r>
          </a:p>
        </p:txBody>
      </p:sp>
      <p:sp>
        <p:nvSpPr>
          <p:cNvPr id="56" name="Flecha circular 55"/>
          <p:cNvSpPr/>
          <p:nvPr/>
        </p:nvSpPr>
        <p:spPr>
          <a:xfrm rot="17741769">
            <a:off x="3580641" y="1205768"/>
            <a:ext cx="2861056" cy="2861056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rgbClr val="5A5A5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7" name="Flecha circular 56"/>
          <p:cNvSpPr/>
          <p:nvPr/>
        </p:nvSpPr>
        <p:spPr>
          <a:xfrm rot="14012201" flipH="1">
            <a:off x="3438270" y="1763051"/>
            <a:ext cx="2861056" cy="2861056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rgbClr val="5A5A5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8" name="CuadroTexto 57"/>
          <p:cNvSpPr txBox="1"/>
          <p:nvPr/>
        </p:nvSpPr>
        <p:spPr>
          <a:xfrm>
            <a:off x="6029724" y="2526120"/>
            <a:ext cx="1679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PE" sz="2000" dirty="0" smtClean="0">
                <a:solidFill>
                  <a:srgbClr val="9F0926"/>
                </a:solidFill>
                <a:latin typeface="Arial Narrow"/>
                <a:cs typeface="Arial Narrow"/>
              </a:rPr>
              <a:t>Verificación del perfil de egreso</a:t>
            </a:r>
            <a:endParaRPr lang="es-MX" sz="2000" dirty="0">
              <a:solidFill>
                <a:srgbClr val="9F0926"/>
              </a:solidFill>
              <a:latin typeface="Arial Narrow"/>
              <a:cs typeface="Arial Narrow"/>
            </a:endParaRPr>
          </a:p>
        </p:txBody>
      </p:sp>
      <p:sp>
        <p:nvSpPr>
          <p:cNvPr id="45" name="Cerrar corchete 44"/>
          <p:cNvSpPr/>
          <p:nvPr/>
        </p:nvSpPr>
        <p:spPr>
          <a:xfrm rot="5400000">
            <a:off x="4195573" y="2433134"/>
            <a:ext cx="149879" cy="4419552"/>
          </a:xfrm>
          <a:prstGeom prst="rightBracket">
            <a:avLst/>
          </a:prstGeom>
          <a:ln w="7620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4" name="Elipse 63"/>
          <p:cNvSpPr/>
          <p:nvPr/>
        </p:nvSpPr>
        <p:spPr>
          <a:xfrm>
            <a:off x="2087876" y="4816512"/>
            <a:ext cx="370051" cy="360000"/>
          </a:xfrm>
          <a:prstGeom prst="ellipse">
            <a:avLst/>
          </a:prstGeom>
          <a:solidFill>
            <a:srgbClr val="1D3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Arial Narrow" panose="020B0606020202030204" pitchFamily="34" charset="0"/>
              </a:rPr>
              <a:t>3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65" name="Elipse 64"/>
          <p:cNvSpPr/>
          <p:nvPr/>
        </p:nvSpPr>
        <p:spPr>
          <a:xfrm>
            <a:off x="6543943" y="2272630"/>
            <a:ext cx="370051" cy="360000"/>
          </a:xfrm>
          <a:prstGeom prst="ellipse">
            <a:avLst/>
          </a:prstGeom>
          <a:solidFill>
            <a:srgbClr val="9F0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>
                <a:latin typeface="Arial Narrow" panose="020B0606020202030204" pitchFamily="34" charset="0"/>
              </a:rPr>
              <a:t>4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67" name="Elipse 66"/>
          <p:cNvSpPr/>
          <p:nvPr/>
        </p:nvSpPr>
        <p:spPr>
          <a:xfrm>
            <a:off x="5089879" y="1618779"/>
            <a:ext cx="370051" cy="360000"/>
          </a:xfrm>
          <a:prstGeom prst="ellipse">
            <a:avLst/>
          </a:prstGeom>
          <a:solidFill>
            <a:srgbClr val="ABC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Arial Narrow" panose="020B0606020202030204" pitchFamily="34" charset="0"/>
              </a:rPr>
              <a:t>2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386365" y="3163701"/>
            <a:ext cx="85157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>
                <a:solidFill>
                  <a:schemeClr val="bg1"/>
                </a:solidFill>
                <a:latin typeface="Arial Narrow"/>
                <a:cs typeface="Arial Narrow"/>
              </a:rPr>
              <a:t>Gestión perfil de egreso</a:t>
            </a:r>
          </a:p>
        </p:txBody>
      </p:sp>
      <p:sp>
        <p:nvSpPr>
          <p:cNvPr id="70" name="Rectángulo 69"/>
          <p:cNvSpPr/>
          <p:nvPr/>
        </p:nvSpPr>
        <p:spPr>
          <a:xfrm>
            <a:off x="4158023" y="2803176"/>
            <a:ext cx="1609864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 smtClean="0">
                <a:latin typeface="Arial Narrow"/>
                <a:cs typeface="Arial Narrow"/>
              </a:rPr>
              <a:t>Proceso enseñanza aprendizaje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3100848" y="3163701"/>
            <a:ext cx="89704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 smtClean="0">
                <a:solidFill>
                  <a:schemeClr val="bg1"/>
                </a:solidFill>
                <a:latin typeface="Arial Narrow"/>
                <a:cs typeface="Arial Narrow"/>
              </a:rPr>
              <a:t>Gestión de </a:t>
            </a:r>
            <a:r>
              <a:rPr lang="es-ES" sz="900" b="1" dirty="0">
                <a:solidFill>
                  <a:schemeClr val="bg1"/>
                </a:solidFill>
                <a:latin typeface="Arial Narrow"/>
                <a:cs typeface="Arial Narrow"/>
              </a:rPr>
              <a:t>la calidad</a:t>
            </a:r>
          </a:p>
        </p:txBody>
      </p:sp>
      <p:sp>
        <p:nvSpPr>
          <p:cNvPr id="68" name="Rectángulo 67"/>
          <p:cNvSpPr/>
          <p:nvPr/>
        </p:nvSpPr>
        <p:spPr>
          <a:xfrm>
            <a:off x="3910165" y="2380291"/>
            <a:ext cx="99544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 smtClean="0">
                <a:latin typeface="Arial Narrow"/>
                <a:cs typeface="Arial Narrow"/>
              </a:rPr>
              <a:t>Responsabilidad social</a:t>
            </a:r>
          </a:p>
        </p:txBody>
      </p:sp>
      <p:sp>
        <p:nvSpPr>
          <p:cNvPr id="69" name="Rectángulo 68"/>
          <p:cNvSpPr/>
          <p:nvPr/>
        </p:nvSpPr>
        <p:spPr>
          <a:xfrm>
            <a:off x="4860687" y="2463391"/>
            <a:ext cx="804581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 smtClean="0">
                <a:latin typeface="Arial Narrow"/>
                <a:cs typeface="Arial Narrow"/>
              </a:rPr>
              <a:t>I + D+ i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4127473" y="3010414"/>
            <a:ext cx="85157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>
                <a:latin typeface="Arial Narrow"/>
                <a:cs typeface="Arial Narrow"/>
              </a:rPr>
              <a:t>Gestión </a:t>
            </a:r>
            <a:r>
              <a:rPr lang="es-ES" sz="900" b="1" dirty="0" smtClean="0">
                <a:latin typeface="Arial Narrow"/>
                <a:cs typeface="Arial Narrow"/>
              </a:rPr>
              <a:t>de los docentes</a:t>
            </a:r>
            <a:endParaRPr lang="es-ES" sz="900" b="1" dirty="0">
              <a:latin typeface="Arial Narrow"/>
              <a:cs typeface="Arial Narrow"/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4835081" y="3010414"/>
            <a:ext cx="89704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900" b="1" dirty="0" smtClean="0">
                <a:latin typeface="Arial Narrow"/>
                <a:cs typeface="Arial Narrow"/>
              </a:rPr>
              <a:t>Seguimiento a estudiantes</a:t>
            </a:r>
            <a:endParaRPr lang="es-ES" sz="900" b="1" dirty="0">
              <a:latin typeface="Arial Narrow"/>
              <a:cs typeface="Arial Narrow"/>
            </a:endParaRPr>
          </a:p>
        </p:txBody>
      </p:sp>
      <p:sp>
        <p:nvSpPr>
          <p:cNvPr id="74" name="Rectángulo redondeado 73"/>
          <p:cNvSpPr/>
          <p:nvPr/>
        </p:nvSpPr>
        <p:spPr>
          <a:xfrm>
            <a:off x="3739856" y="4840419"/>
            <a:ext cx="1111416" cy="342333"/>
          </a:xfrm>
          <a:prstGeom prst="roundRect">
            <a:avLst>
              <a:gd name="adj" fmla="val 9678"/>
            </a:avLst>
          </a:prstGeom>
          <a:solidFill>
            <a:schemeClr val="bg1"/>
          </a:solidFill>
          <a:ln>
            <a:solidFill>
              <a:srgbClr val="1D38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dirty="0" smtClean="0">
                <a:solidFill>
                  <a:srgbClr val="5A5A59"/>
                </a:solidFill>
                <a:latin typeface="Arial Narrow" panose="020B0606020202030204" pitchFamily="34" charset="0"/>
              </a:rPr>
              <a:t>Infraestructura y soporte</a:t>
            </a:r>
            <a:endParaRPr lang="es-MX" sz="1200" dirty="0">
              <a:solidFill>
                <a:srgbClr val="5A5A59"/>
              </a:solidFill>
              <a:latin typeface="Arial Narrow" panose="020B0606020202030204" pitchFamily="34" charset="0"/>
            </a:endParaRPr>
          </a:p>
        </p:txBody>
      </p:sp>
      <p:sp>
        <p:nvSpPr>
          <p:cNvPr id="76" name="Rectángulo redondeado 75"/>
          <p:cNvSpPr/>
          <p:nvPr/>
        </p:nvSpPr>
        <p:spPr>
          <a:xfrm>
            <a:off x="7057266" y="1410538"/>
            <a:ext cx="1360403" cy="568241"/>
          </a:xfrm>
          <a:prstGeom prst="roundRect">
            <a:avLst/>
          </a:prstGeom>
          <a:solidFill>
            <a:srgbClr val="5A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latin typeface="Arial Narrow" panose="020B0606020202030204" pitchFamily="34" charset="0"/>
              </a:rPr>
              <a:t>Grupos de interés</a:t>
            </a:r>
            <a:endParaRPr lang="es-MX" sz="1600" dirty="0">
              <a:latin typeface="Arial Narrow" panose="020B0606020202030204" pitchFamily="34" charset="0"/>
            </a:endParaRPr>
          </a:p>
        </p:txBody>
      </p:sp>
      <p:sp>
        <p:nvSpPr>
          <p:cNvPr id="77" name="Flecha circular 76"/>
          <p:cNvSpPr/>
          <p:nvPr/>
        </p:nvSpPr>
        <p:spPr>
          <a:xfrm rot="16200000">
            <a:off x="6200053" y="1001551"/>
            <a:ext cx="1565560" cy="1616322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rgbClr val="5A5A5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8" name="Flecha circular 77"/>
          <p:cNvSpPr/>
          <p:nvPr/>
        </p:nvSpPr>
        <p:spPr>
          <a:xfrm rot="3665483">
            <a:off x="7112755" y="1551069"/>
            <a:ext cx="1565560" cy="1616322"/>
          </a:xfrm>
          <a:prstGeom prst="circularArrow">
            <a:avLst>
              <a:gd name="adj1" fmla="val 4687"/>
              <a:gd name="adj2" fmla="val 299029"/>
              <a:gd name="adj3" fmla="val 2513083"/>
              <a:gd name="adj4" fmla="val 15867933"/>
              <a:gd name="adj5" fmla="val 5469"/>
            </a:avLst>
          </a:prstGeom>
          <a:solidFill>
            <a:srgbClr val="5A5A5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9" name="Rectángulo 78"/>
          <p:cNvSpPr/>
          <p:nvPr/>
        </p:nvSpPr>
        <p:spPr>
          <a:xfrm>
            <a:off x="445940" y="2803176"/>
            <a:ext cx="15890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i="1" dirty="0" smtClean="0">
                <a:solidFill>
                  <a:srgbClr val="0076B7"/>
                </a:solidFill>
                <a:latin typeface="Arial Narrow"/>
                <a:cs typeface="Arial Narrow"/>
              </a:rPr>
              <a:t>Gestión estratégica</a:t>
            </a:r>
            <a:endParaRPr lang="es-ES" sz="2000" i="1" dirty="0">
              <a:solidFill>
                <a:srgbClr val="0076B7"/>
              </a:solidFill>
              <a:latin typeface="Arial Narrow"/>
              <a:cs typeface="Arial Narrow"/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4326094" y="906990"/>
            <a:ext cx="1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i="1" dirty="0" smtClean="0">
                <a:solidFill>
                  <a:srgbClr val="ABCB2A"/>
                </a:solidFill>
                <a:latin typeface="Arial Narrow"/>
                <a:cs typeface="Arial Narrow"/>
              </a:rPr>
              <a:t>Formación integral</a:t>
            </a:r>
            <a:endParaRPr lang="es-ES" sz="2000" i="1" dirty="0">
              <a:solidFill>
                <a:srgbClr val="ABCB2A"/>
              </a:solidFill>
              <a:latin typeface="Arial Narrow"/>
              <a:cs typeface="Arial Narrow"/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70888" y="4751783"/>
            <a:ext cx="2063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i="1" dirty="0" smtClean="0">
                <a:solidFill>
                  <a:srgbClr val="1D3868"/>
                </a:solidFill>
                <a:latin typeface="Arial Narrow"/>
                <a:cs typeface="Arial Narrow"/>
              </a:rPr>
              <a:t>Soporte institucional</a:t>
            </a:r>
            <a:endParaRPr lang="es-ES" sz="2000" i="1" dirty="0">
              <a:solidFill>
                <a:srgbClr val="1D3868"/>
              </a:solidFill>
              <a:latin typeface="Arial Narrow"/>
              <a:cs typeface="Arial Narrow"/>
            </a:endParaRPr>
          </a:p>
        </p:txBody>
      </p:sp>
      <p:sp>
        <p:nvSpPr>
          <p:cNvPr id="82" name="Rectángulo 81"/>
          <p:cNvSpPr/>
          <p:nvPr/>
        </p:nvSpPr>
        <p:spPr>
          <a:xfrm>
            <a:off x="6328636" y="3260617"/>
            <a:ext cx="1939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i="1" dirty="0" smtClean="0">
                <a:solidFill>
                  <a:srgbClr val="9F0926"/>
                </a:solidFill>
                <a:latin typeface="Arial Narrow"/>
                <a:cs typeface="Arial Narrow"/>
              </a:rPr>
              <a:t>Resultados</a:t>
            </a:r>
            <a:endParaRPr lang="es-ES" sz="2000" i="1" dirty="0">
              <a:solidFill>
                <a:srgbClr val="9F0926"/>
              </a:solidFill>
              <a:latin typeface="Arial Narrow"/>
              <a:cs typeface="Arial Narrow"/>
            </a:endParaRPr>
          </a:p>
        </p:txBody>
      </p:sp>
      <p:sp>
        <p:nvSpPr>
          <p:cNvPr id="73" name="Rectángulo redondeado 72"/>
          <p:cNvSpPr/>
          <p:nvPr/>
        </p:nvSpPr>
        <p:spPr>
          <a:xfrm>
            <a:off x="2545140" y="4840419"/>
            <a:ext cx="1111416" cy="342333"/>
          </a:xfrm>
          <a:prstGeom prst="roundRect">
            <a:avLst>
              <a:gd name="adj" fmla="val 9678"/>
            </a:avLst>
          </a:prstGeom>
          <a:solidFill>
            <a:schemeClr val="bg1"/>
          </a:solidFill>
          <a:ln>
            <a:solidFill>
              <a:srgbClr val="1D38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dirty="0" smtClean="0">
                <a:solidFill>
                  <a:srgbClr val="5A5A59"/>
                </a:solidFill>
                <a:latin typeface="Arial Narrow" panose="020B0606020202030204" pitchFamily="34" charset="0"/>
              </a:rPr>
              <a:t>Servicios de bienestar</a:t>
            </a:r>
            <a:endParaRPr lang="es-MX" sz="1200" dirty="0">
              <a:solidFill>
                <a:srgbClr val="5A5A59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59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60" grpId="0"/>
      <p:bldP spid="16" grpId="0"/>
      <p:bldP spid="70" grpId="0"/>
      <p:bldP spid="17" grpId="0"/>
      <p:bldP spid="68" grpId="0"/>
      <p:bldP spid="69" grpId="0"/>
      <p:bldP spid="71" grpId="0"/>
      <p:bldP spid="72" grpId="0"/>
      <p:bldP spid="74" grpId="0" animBg="1"/>
      <p:bldP spid="7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92149" y="2349485"/>
            <a:ext cx="719328" cy="719328"/>
          </a:xfrm>
          <a:custGeom>
            <a:avLst/>
            <a:gdLst/>
            <a:ahLst/>
            <a:cxnLst/>
            <a:rect l="l" t="t" r="r" b="b"/>
            <a:pathLst>
              <a:path w="719328" h="719328">
                <a:moveTo>
                  <a:pt x="359663" y="0"/>
                </a:moveTo>
                <a:lnTo>
                  <a:pt x="301332" y="4699"/>
                </a:lnTo>
                <a:lnTo>
                  <a:pt x="245986" y="18287"/>
                </a:lnTo>
                <a:lnTo>
                  <a:pt x="194373" y="40132"/>
                </a:lnTo>
                <a:lnTo>
                  <a:pt x="147256" y="69342"/>
                </a:lnTo>
                <a:lnTo>
                  <a:pt x="105346" y="105283"/>
                </a:lnTo>
                <a:lnTo>
                  <a:pt x="69392" y="147193"/>
                </a:lnTo>
                <a:lnTo>
                  <a:pt x="40144" y="194310"/>
                </a:lnTo>
                <a:lnTo>
                  <a:pt x="18338" y="245999"/>
                </a:lnTo>
                <a:lnTo>
                  <a:pt x="4711" y="301244"/>
                </a:lnTo>
                <a:lnTo>
                  <a:pt x="0" y="359537"/>
                </a:lnTo>
                <a:lnTo>
                  <a:pt x="1193" y="389128"/>
                </a:lnTo>
                <a:lnTo>
                  <a:pt x="10452" y="446024"/>
                </a:lnTo>
                <a:lnTo>
                  <a:pt x="28257" y="499618"/>
                </a:lnTo>
                <a:lnTo>
                  <a:pt x="53886" y="549148"/>
                </a:lnTo>
                <a:lnTo>
                  <a:pt x="86575" y="593725"/>
                </a:lnTo>
                <a:lnTo>
                  <a:pt x="125603" y="632714"/>
                </a:lnTo>
                <a:lnTo>
                  <a:pt x="170205" y="665480"/>
                </a:lnTo>
                <a:lnTo>
                  <a:pt x="219671" y="691007"/>
                </a:lnTo>
                <a:lnTo>
                  <a:pt x="273240" y="708914"/>
                </a:lnTo>
                <a:lnTo>
                  <a:pt x="330174" y="718185"/>
                </a:lnTo>
                <a:lnTo>
                  <a:pt x="359663" y="719328"/>
                </a:lnTo>
                <a:lnTo>
                  <a:pt x="389166" y="718185"/>
                </a:lnTo>
                <a:lnTo>
                  <a:pt x="446100" y="708914"/>
                </a:lnTo>
                <a:lnTo>
                  <a:pt x="499668" y="691007"/>
                </a:lnTo>
                <a:lnTo>
                  <a:pt x="549122" y="665480"/>
                </a:lnTo>
                <a:lnTo>
                  <a:pt x="593725" y="632714"/>
                </a:lnTo>
                <a:lnTo>
                  <a:pt x="632752" y="593725"/>
                </a:lnTo>
                <a:lnTo>
                  <a:pt x="665441" y="549148"/>
                </a:lnTo>
                <a:lnTo>
                  <a:pt x="691057" y="499618"/>
                </a:lnTo>
                <a:lnTo>
                  <a:pt x="708875" y="446024"/>
                </a:lnTo>
                <a:lnTo>
                  <a:pt x="718134" y="389128"/>
                </a:lnTo>
                <a:lnTo>
                  <a:pt x="719328" y="359537"/>
                </a:lnTo>
                <a:lnTo>
                  <a:pt x="718134" y="330073"/>
                </a:lnTo>
                <a:lnTo>
                  <a:pt x="708875" y="273177"/>
                </a:lnTo>
                <a:lnTo>
                  <a:pt x="691057" y="219583"/>
                </a:lnTo>
                <a:lnTo>
                  <a:pt x="665441" y="170180"/>
                </a:lnTo>
                <a:lnTo>
                  <a:pt x="632752" y="125603"/>
                </a:lnTo>
                <a:lnTo>
                  <a:pt x="593725" y="86614"/>
                </a:lnTo>
                <a:lnTo>
                  <a:pt x="549122" y="53848"/>
                </a:lnTo>
                <a:lnTo>
                  <a:pt x="499668" y="28321"/>
                </a:lnTo>
                <a:lnTo>
                  <a:pt x="446100" y="10413"/>
                </a:lnTo>
                <a:lnTo>
                  <a:pt x="389166" y="1143"/>
                </a:lnTo>
                <a:lnTo>
                  <a:pt x="359663" y="0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76525" y="2169653"/>
            <a:ext cx="1080515" cy="1080515"/>
          </a:xfrm>
          <a:custGeom>
            <a:avLst/>
            <a:gdLst/>
            <a:ahLst/>
            <a:cxnLst/>
            <a:rect l="l" t="t" r="r" b="b"/>
            <a:pathLst>
              <a:path w="1080515" h="1080515">
                <a:moveTo>
                  <a:pt x="540257" y="0"/>
                </a:moveTo>
                <a:lnTo>
                  <a:pt x="495934" y="1777"/>
                </a:lnTo>
                <a:lnTo>
                  <a:pt x="452627" y="7112"/>
                </a:lnTo>
                <a:lnTo>
                  <a:pt x="410336" y="15747"/>
                </a:lnTo>
                <a:lnTo>
                  <a:pt x="369442" y="27558"/>
                </a:lnTo>
                <a:lnTo>
                  <a:pt x="329945" y="42417"/>
                </a:lnTo>
                <a:lnTo>
                  <a:pt x="291972" y="60325"/>
                </a:lnTo>
                <a:lnTo>
                  <a:pt x="255650" y="80899"/>
                </a:lnTo>
                <a:lnTo>
                  <a:pt x="221106" y="104266"/>
                </a:lnTo>
                <a:lnTo>
                  <a:pt x="188594" y="130047"/>
                </a:lnTo>
                <a:lnTo>
                  <a:pt x="158241" y="158241"/>
                </a:lnTo>
                <a:lnTo>
                  <a:pt x="130047" y="188721"/>
                </a:lnTo>
                <a:lnTo>
                  <a:pt x="104266" y="221233"/>
                </a:lnTo>
                <a:lnTo>
                  <a:pt x="80898" y="255650"/>
                </a:lnTo>
                <a:lnTo>
                  <a:pt x="60325" y="291972"/>
                </a:lnTo>
                <a:lnTo>
                  <a:pt x="42417" y="329945"/>
                </a:lnTo>
                <a:lnTo>
                  <a:pt x="27558" y="369569"/>
                </a:lnTo>
                <a:lnTo>
                  <a:pt x="15747" y="410463"/>
                </a:lnTo>
                <a:lnTo>
                  <a:pt x="7111" y="452627"/>
                </a:lnTo>
                <a:lnTo>
                  <a:pt x="1777" y="495934"/>
                </a:lnTo>
                <a:lnTo>
                  <a:pt x="0" y="540257"/>
                </a:lnTo>
                <a:lnTo>
                  <a:pt x="1777" y="584580"/>
                </a:lnTo>
                <a:lnTo>
                  <a:pt x="7111" y="627887"/>
                </a:lnTo>
                <a:lnTo>
                  <a:pt x="15747" y="670051"/>
                </a:lnTo>
                <a:lnTo>
                  <a:pt x="27558" y="710945"/>
                </a:lnTo>
                <a:lnTo>
                  <a:pt x="42417" y="750569"/>
                </a:lnTo>
                <a:lnTo>
                  <a:pt x="60325" y="788542"/>
                </a:lnTo>
                <a:lnTo>
                  <a:pt x="80898" y="824864"/>
                </a:lnTo>
                <a:lnTo>
                  <a:pt x="104266" y="859281"/>
                </a:lnTo>
                <a:lnTo>
                  <a:pt x="130047" y="891793"/>
                </a:lnTo>
                <a:lnTo>
                  <a:pt x="158241" y="922273"/>
                </a:lnTo>
                <a:lnTo>
                  <a:pt x="188594" y="950467"/>
                </a:lnTo>
                <a:lnTo>
                  <a:pt x="221106" y="976248"/>
                </a:lnTo>
                <a:lnTo>
                  <a:pt x="255650" y="999616"/>
                </a:lnTo>
                <a:lnTo>
                  <a:pt x="291972" y="1020190"/>
                </a:lnTo>
                <a:lnTo>
                  <a:pt x="329945" y="1038097"/>
                </a:lnTo>
                <a:lnTo>
                  <a:pt x="369442" y="1052956"/>
                </a:lnTo>
                <a:lnTo>
                  <a:pt x="410336" y="1064767"/>
                </a:lnTo>
                <a:lnTo>
                  <a:pt x="452627" y="1073403"/>
                </a:lnTo>
                <a:lnTo>
                  <a:pt x="495934" y="1078737"/>
                </a:lnTo>
                <a:lnTo>
                  <a:pt x="540257" y="1080515"/>
                </a:lnTo>
                <a:lnTo>
                  <a:pt x="584581" y="1078737"/>
                </a:lnTo>
                <a:lnTo>
                  <a:pt x="627888" y="1073403"/>
                </a:lnTo>
                <a:lnTo>
                  <a:pt x="670051" y="1064767"/>
                </a:lnTo>
                <a:lnTo>
                  <a:pt x="710945" y="1052956"/>
                </a:lnTo>
                <a:lnTo>
                  <a:pt x="750569" y="1038097"/>
                </a:lnTo>
                <a:lnTo>
                  <a:pt x="788542" y="1020190"/>
                </a:lnTo>
                <a:lnTo>
                  <a:pt x="824864" y="999616"/>
                </a:lnTo>
                <a:lnTo>
                  <a:pt x="859282" y="976248"/>
                </a:lnTo>
                <a:lnTo>
                  <a:pt x="891794" y="950467"/>
                </a:lnTo>
                <a:lnTo>
                  <a:pt x="922273" y="922273"/>
                </a:lnTo>
                <a:lnTo>
                  <a:pt x="950467" y="891793"/>
                </a:lnTo>
                <a:lnTo>
                  <a:pt x="976248" y="859281"/>
                </a:lnTo>
                <a:lnTo>
                  <a:pt x="999616" y="824864"/>
                </a:lnTo>
                <a:lnTo>
                  <a:pt x="1020190" y="788542"/>
                </a:lnTo>
                <a:lnTo>
                  <a:pt x="1038097" y="750569"/>
                </a:lnTo>
                <a:lnTo>
                  <a:pt x="1052957" y="710945"/>
                </a:lnTo>
                <a:lnTo>
                  <a:pt x="1064767" y="670051"/>
                </a:lnTo>
                <a:lnTo>
                  <a:pt x="1073403" y="627887"/>
                </a:lnTo>
                <a:lnTo>
                  <a:pt x="1078738" y="584580"/>
                </a:lnTo>
                <a:lnTo>
                  <a:pt x="1080515" y="540257"/>
                </a:lnTo>
                <a:lnTo>
                  <a:pt x="1078738" y="495934"/>
                </a:lnTo>
                <a:lnTo>
                  <a:pt x="1073403" y="452627"/>
                </a:lnTo>
                <a:lnTo>
                  <a:pt x="1064767" y="410463"/>
                </a:lnTo>
                <a:lnTo>
                  <a:pt x="1052957" y="369569"/>
                </a:lnTo>
                <a:lnTo>
                  <a:pt x="1038097" y="329945"/>
                </a:lnTo>
                <a:lnTo>
                  <a:pt x="1020190" y="291972"/>
                </a:lnTo>
                <a:lnTo>
                  <a:pt x="999616" y="255650"/>
                </a:lnTo>
                <a:lnTo>
                  <a:pt x="976248" y="221233"/>
                </a:lnTo>
                <a:lnTo>
                  <a:pt x="950467" y="188721"/>
                </a:lnTo>
                <a:lnTo>
                  <a:pt x="922273" y="158241"/>
                </a:lnTo>
                <a:lnTo>
                  <a:pt x="891794" y="130047"/>
                </a:lnTo>
                <a:lnTo>
                  <a:pt x="859282" y="104266"/>
                </a:lnTo>
                <a:lnTo>
                  <a:pt x="824864" y="80899"/>
                </a:lnTo>
                <a:lnTo>
                  <a:pt x="788542" y="60325"/>
                </a:lnTo>
                <a:lnTo>
                  <a:pt x="750569" y="42417"/>
                </a:lnTo>
                <a:lnTo>
                  <a:pt x="710945" y="27558"/>
                </a:lnTo>
                <a:lnTo>
                  <a:pt x="670051" y="15747"/>
                </a:lnTo>
                <a:lnTo>
                  <a:pt x="627888" y="7112"/>
                </a:lnTo>
                <a:lnTo>
                  <a:pt x="584581" y="1777"/>
                </a:lnTo>
                <a:lnTo>
                  <a:pt x="540257" y="0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9041" y="1809990"/>
            <a:ext cx="1799843" cy="1799843"/>
          </a:xfrm>
          <a:custGeom>
            <a:avLst/>
            <a:gdLst/>
            <a:ahLst/>
            <a:cxnLst/>
            <a:rect l="l" t="t" r="r" b="b"/>
            <a:pathLst>
              <a:path w="1799843" h="1799843">
                <a:moveTo>
                  <a:pt x="899794" y="0"/>
                </a:moveTo>
                <a:lnTo>
                  <a:pt x="826007" y="2920"/>
                </a:lnTo>
                <a:lnTo>
                  <a:pt x="753871" y="11810"/>
                </a:lnTo>
                <a:lnTo>
                  <a:pt x="683640" y="26161"/>
                </a:lnTo>
                <a:lnTo>
                  <a:pt x="615441" y="45846"/>
                </a:lnTo>
                <a:lnTo>
                  <a:pt x="549655" y="70738"/>
                </a:lnTo>
                <a:lnTo>
                  <a:pt x="486409" y="100456"/>
                </a:lnTo>
                <a:lnTo>
                  <a:pt x="425830" y="134746"/>
                </a:lnTo>
                <a:lnTo>
                  <a:pt x="368426" y="173608"/>
                </a:lnTo>
                <a:lnTo>
                  <a:pt x="314325" y="216534"/>
                </a:lnTo>
                <a:lnTo>
                  <a:pt x="263525" y="263525"/>
                </a:lnTo>
                <a:lnTo>
                  <a:pt x="216662" y="314197"/>
                </a:lnTo>
                <a:lnTo>
                  <a:pt x="173608" y="368426"/>
                </a:lnTo>
                <a:lnTo>
                  <a:pt x="134873" y="425830"/>
                </a:lnTo>
                <a:lnTo>
                  <a:pt x="100456" y="486282"/>
                </a:lnTo>
                <a:lnTo>
                  <a:pt x="70738" y="549528"/>
                </a:lnTo>
                <a:lnTo>
                  <a:pt x="45846" y="615441"/>
                </a:lnTo>
                <a:lnTo>
                  <a:pt x="26162" y="683640"/>
                </a:lnTo>
                <a:lnTo>
                  <a:pt x="11810" y="753871"/>
                </a:lnTo>
                <a:lnTo>
                  <a:pt x="2920" y="826007"/>
                </a:lnTo>
                <a:lnTo>
                  <a:pt x="0" y="899794"/>
                </a:lnTo>
                <a:lnTo>
                  <a:pt x="2920" y="973708"/>
                </a:lnTo>
                <a:lnTo>
                  <a:pt x="11810" y="1045844"/>
                </a:lnTo>
                <a:lnTo>
                  <a:pt x="26162" y="1116075"/>
                </a:lnTo>
                <a:lnTo>
                  <a:pt x="45846" y="1184274"/>
                </a:lnTo>
                <a:lnTo>
                  <a:pt x="70738" y="1250187"/>
                </a:lnTo>
                <a:lnTo>
                  <a:pt x="100456" y="1313433"/>
                </a:lnTo>
                <a:lnTo>
                  <a:pt x="134873" y="1373885"/>
                </a:lnTo>
                <a:lnTo>
                  <a:pt x="173608" y="1431416"/>
                </a:lnTo>
                <a:lnTo>
                  <a:pt x="216662" y="1485518"/>
                </a:lnTo>
                <a:lnTo>
                  <a:pt x="263525" y="1536191"/>
                </a:lnTo>
                <a:lnTo>
                  <a:pt x="314325" y="1583181"/>
                </a:lnTo>
                <a:lnTo>
                  <a:pt x="368426" y="1626234"/>
                </a:lnTo>
                <a:lnTo>
                  <a:pt x="425830" y="1664969"/>
                </a:lnTo>
                <a:lnTo>
                  <a:pt x="486409" y="1699386"/>
                </a:lnTo>
                <a:lnTo>
                  <a:pt x="549655" y="1729104"/>
                </a:lnTo>
                <a:lnTo>
                  <a:pt x="615441" y="1753996"/>
                </a:lnTo>
                <a:lnTo>
                  <a:pt x="683640" y="1773681"/>
                </a:lnTo>
                <a:lnTo>
                  <a:pt x="753871" y="1788032"/>
                </a:lnTo>
                <a:lnTo>
                  <a:pt x="826007" y="1796922"/>
                </a:lnTo>
                <a:lnTo>
                  <a:pt x="899794" y="1799843"/>
                </a:lnTo>
                <a:lnTo>
                  <a:pt x="973708" y="1796922"/>
                </a:lnTo>
                <a:lnTo>
                  <a:pt x="1045844" y="1788032"/>
                </a:lnTo>
                <a:lnTo>
                  <a:pt x="1116076" y="1773681"/>
                </a:lnTo>
                <a:lnTo>
                  <a:pt x="1184275" y="1753996"/>
                </a:lnTo>
                <a:lnTo>
                  <a:pt x="1250188" y="1729104"/>
                </a:lnTo>
                <a:lnTo>
                  <a:pt x="1313433" y="1699386"/>
                </a:lnTo>
                <a:lnTo>
                  <a:pt x="1373885" y="1664969"/>
                </a:lnTo>
                <a:lnTo>
                  <a:pt x="1431416" y="1626234"/>
                </a:lnTo>
                <a:lnTo>
                  <a:pt x="1485518" y="1583181"/>
                </a:lnTo>
                <a:lnTo>
                  <a:pt x="1536191" y="1536191"/>
                </a:lnTo>
                <a:lnTo>
                  <a:pt x="1583181" y="1485518"/>
                </a:lnTo>
                <a:lnTo>
                  <a:pt x="1626234" y="1431416"/>
                </a:lnTo>
                <a:lnTo>
                  <a:pt x="1664969" y="1373885"/>
                </a:lnTo>
                <a:lnTo>
                  <a:pt x="1699387" y="1313433"/>
                </a:lnTo>
                <a:lnTo>
                  <a:pt x="1729104" y="1250187"/>
                </a:lnTo>
                <a:lnTo>
                  <a:pt x="1753996" y="1184274"/>
                </a:lnTo>
                <a:lnTo>
                  <a:pt x="1773681" y="1116075"/>
                </a:lnTo>
                <a:lnTo>
                  <a:pt x="1788032" y="1045844"/>
                </a:lnTo>
                <a:lnTo>
                  <a:pt x="1796922" y="973708"/>
                </a:lnTo>
                <a:lnTo>
                  <a:pt x="1799843" y="899794"/>
                </a:lnTo>
                <a:lnTo>
                  <a:pt x="1796922" y="826007"/>
                </a:lnTo>
                <a:lnTo>
                  <a:pt x="1788032" y="753871"/>
                </a:lnTo>
                <a:lnTo>
                  <a:pt x="1773681" y="683640"/>
                </a:lnTo>
                <a:lnTo>
                  <a:pt x="1753996" y="615441"/>
                </a:lnTo>
                <a:lnTo>
                  <a:pt x="1729104" y="549528"/>
                </a:lnTo>
                <a:lnTo>
                  <a:pt x="1699387" y="486282"/>
                </a:lnTo>
                <a:lnTo>
                  <a:pt x="1664969" y="425830"/>
                </a:lnTo>
                <a:lnTo>
                  <a:pt x="1626234" y="368426"/>
                </a:lnTo>
                <a:lnTo>
                  <a:pt x="1583181" y="314197"/>
                </a:lnTo>
                <a:lnTo>
                  <a:pt x="1536191" y="263525"/>
                </a:lnTo>
                <a:lnTo>
                  <a:pt x="1485518" y="216534"/>
                </a:lnTo>
                <a:lnTo>
                  <a:pt x="1431416" y="173608"/>
                </a:lnTo>
                <a:lnTo>
                  <a:pt x="1373885" y="134746"/>
                </a:lnTo>
                <a:lnTo>
                  <a:pt x="1313433" y="100456"/>
                </a:lnTo>
                <a:lnTo>
                  <a:pt x="1250188" y="70738"/>
                </a:lnTo>
                <a:lnTo>
                  <a:pt x="1184275" y="45846"/>
                </a:lnTo>
                <a:lnTo>
                  <a:pt x="1116076" y="26161"/>
                </a:lnTo>
                <a:lnTo>
                  <a:pt x="1045844" y="11810"/>
                </a:lnTo>
                <a:lnTo>
                  <a:pt x="973708" y="2920"/>
                </a:lnTo>
                <a:lnTo>
                  <a:pt x="899794" y="0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42275" y="3145013"/>
            <a:ext cx="15887" cy="1263395"/>
          </a:xfrm>
          <a:custGeom>
            <a:avLst/>
            <a:gdLst/>
            <a:ahLst/>
            <a:cxnLst/>
            <a:rect l="l" t="t" r="r" b="b"/>
            <a:pathLst>
              <a:path w="15887" h="1263396">
                <a:moveTo>
                  <a:pt x="15887" y="0"/>
                </a:moveTo>
                <a:lnTo>
                  <a:pt x="3187" y="0"/>
                </a:lnTo>
                <a:lnTo>
                  <a:pt x="0" y="1263269"/>
                </a:lnTo>
                <a:lnTo>
                  <a:pt x="12700" y="1263395"/>
                </a:lnTo>
                <a:lnTo>
                  <a:pt x="15887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58162" y="3132313"/>
            <a:ext cx="31750" cy="12826"/>
          </a:xfrm>
          <a:custGeom>
            <a:avLst/>
            <a:gdLst/>
            <a:ahLst/>
            <a:cxnLst/>
            <a:rect l="l" t="t" r="r" b="b"/>
            <a:pathLst>
              <a:path w="31750" h="12826">
                <a:moveTo>
                  <a:pt x="25387" y="0"/>
                </a:moveTo>
                <a:lnTo>
                  <a:pt x="38" y="0"/>
                </a:lnTo>
                <a:lnTo>
                  <a:pt x="0" y="12700"/>
                </a:lnTo>
                <a:lnTo>
                  <a:pt x="31750" y="12826"/>
                </a:lnTo>
                <a:lnTo>
                  <a:pt x="25387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5462" y="3132313"/>
            <a:ext cx="12738" cy="12700"/>
          </a:xfrm>
          <a:custGeom>
            <a:avLst/>
            <a:gdLst/>
            <a:ahLst/>
            <a:cxnLst/>
            <a:rect l="l" t="t" r="r" b="b"/>
            <a:pathLst>
              <a:path w="12738" h="12700">
                <a:moveTo>
                  <a:pt x="0" y="6350"/>
                </a:moveTo>
                <a:lnTo>
                  <a:pt x="12738" y="6350"/>
                </a:lnTo>
              </a:path>
            </a:pathLst>
          </a:custGeom>
          <a:ln w="13970">
            <a:solidFill>
              <a:srgbClr val="5A5A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13712" y="3068813"/>
            <a:ext cx="69837" cy="76200"/>
          </a:xfrm>
          <a:custGeom>
            <a:avLst/>
            <a:gdLst/>
            <a:ahLst/>
            <a:cxnLst/>
            <a:rect l="l" t="t" r="r" b="b"/>
            <a:pathLst>
              <a:path w="69837" h="76200">
                <a:moveTo>
                  <a:pt x="38303" y="0"/>
                </a:moveTo>
                <a:lnTo>
                  <a:pt x="0" y="76073"/>
                </a:lnTo>
                <a:lnTo>
                  <a:pt x="31750" y="76200"/>
                </a:lnTo>
                <a:lnTo>
                  <a:pt x="31788" y="63500"/>
                </a:lnTo>
                <a:lnTo>
                  <a:pt x="69837" y="63500"/>
                </a:lnTo>
                <a:lnTo>
                  <a:pt x="38303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06876" y="3324846"/>
            <a:ext cx="15493" cy="1083564"/>
          </a:xfrm>
          <a:custGeom>
            <a:avLst/>
            <a:gdLst/>
            <a:ahLst/>
            <a:cxnLst/>
            <a:rect l="l" t="t" r="r" b="b"/>
            <a:pathLst>
              <a:path w="15493" h="1083564">
                <a:moveTo>
                  <a:pt x="2793" y="0"/>
                </a:moveTo>
                <a:lnTo>
                  <a:pt x="0" y="1083437"/>
                </a:lnTo>
                <a:lnTo>
                  <a:pt x="12700" y="1083564"/>
                </a:lnTo>
                <a:lnTo>
                  <a:pt x="15493" y="126"/>
                </a:lnTo>
                <a:lnTo>
                  <a:pt x="2793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22370" y="3312146"/>
            <a:ext cx="31750" cy="12826"/>
          </a:xfrm>
          <a:custGeom>
            <a:avLst/>
            <a:gdLst/>
            <a:ahLst/>
            <a:cxnLst/>
            <a:rect l="l" t="t" r="r" b="b"/>
            <a:pathLst>
              <a:path w="31750" h="12826">
                <a:moveTo>
                  <a:pt x="25400" y="0"/>
                </a:moveTo>
                <a:lnTo>
                  <a:pt x="0" y="0"/>
                </a:lnTo>
                <a:lnTo>
                  <a:pt x="0" y="12826"/>
                </a:lnTo>
                <a:lnTo>
                  <a:pt x="31750" y="12826"/>
                </a:lnTo>
                <a:lnTo>
                  <a:pt x="254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09670" y="3312146"/>
            <a:ext cx="12700" cy="12826"/>
          </a:xfrm>
          <a:custGeom>
            <a:avLst/>
            <a:gdLst/>
            <a:ahLst/>
            <a:cxnLst/>
            <a:rect l="l" t="t" r="r" b="b"/>
            <a:pathLst>
              <a:path w="12700" h="12826">
                <a:moveTo>
                  <a:pt x="0" y="6413"/>
                </a:moveTo>
                <a:lnTo>
                  <a:pt x="12700" y="6413"/>
                </a:lnTo>
              </a:path>
            </a:pathLst>
          </a:custGeom>
          <a:ln w="14096">
            <a:solidFill>
              <a:srgbClr val="5A5A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77920" y="3248646"/>
            <a:ext cx="69850" cy="76200"/>
          </a:xfrm>
          <a:custGeom>
            <a:avLst/>
            <a:gdLst/>
            <a:ahLst/>
            <a:cxnLst/>
            <a:rect l="l" t="t" r="r" b="b"/>
            <a:pathLst>
              <a:path w="69850" h="76200">
                <a:moveTo>
                  <a:pt x="38354" y="0"/>
                </a:moveTo>
                <a:lnTo>
                  <a:pt x="0" y="76073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354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19724" y="3673334"/>
            <a:ext cx="0" cy="735076"/>
          </a:xfrm>
          <a:custGeom>
            <a:avLst/>
            <a:gdLst/>
            <a:ahLst/>
            <a:cxnLst/>
            <a:rect l="l" t="t" r="r" b="b"/>
            <a:pathLst>
              <a:path h="735076">
                <a:moveTo>
                  <a:pt x="0" y="0"/>
                </a:moveTo>
                <a:lnTo>
                  <a:pt x="0" y="735076"/>
                </a:lnTo>
              </a:path>
            </a:pathLst>
          </a:custGeom>
          <a:ln w="13970">
            <a:solidFill>
              <a:srgbClr val="5A5A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81624" y="3609834"/>
            <a:ext cx="69850" cy="76200"/>
          </a:xfrm>
          <a:custGeom>
            <a:avLst/>
            <a:gdLst/>
            <a:ahLst/>
            <a:cxnLst/>
            <a:rect l="l" t="t" r="r" b="b"/>
            <a:pathLst>
              <a:path w="69850" h="76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26074" y="3673334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25400" y="0"/>
                </a:moveTo>
                <a:lnTo>
                  <a:pt x="0" y="0"/>
                </a:lnTo>
                <a:lnTo>
                  <a:pt x="0" y="12700"/>
                </a:lnTo>
                <a:lnTo>
                  <a:pt x="31750" y="12700"/>
                </a:lnTo>
                <a:lnTo>
                  <a:pt x="254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94435" y="4422887"/>
            <a:ext cx="7453883" cy="25908"/>
          </a:xfrm>
          <a:custGeom>
            <a:avLst/>
            <a:gdLst/>
            <a:ahLst/>
            <a:cxnLst/>
            <a:rect l="l" t="t" r="r" b="b"/>
            <a:pathLst>
              <a:path w="7453883" h="25908">
                <a:moveTo>
                  <a:pt x="0" y="0"/>
                </a:moveTo>
                <a:lnTo>
                  <a:pt x="7453883" y="25908"/>
                </a:lnTo>
              </a:path>
            </a:pathLst>
          </a:custGeom>
          <a:ln w="38100">
            <a:solidFill>
              <a:srgbClr val="9F092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87209" y="3905490"/>
            <a:ext cx="19811" cy="502919"/>
          </a:xfrm>
          <a:custGeom>
            <a:avLst/>
            <a:gdLst/>
            <a:ahLst/>
            <a:cxnLst/>
            <a:rect l="l" t="t" r="r" b="b"/>
            <a:pathLst>
              <a:path w="19811" h="502920">
                <a:moveTo>
                  <a:pt x="12700" y="0"/>
                </a:moveTo>
                <a:lnTo>
                  <a:pt x="0" y="126"/>
                </a:lnTo>
                <a:lnTo>
                  <a:pt x="7111" y="502919"/>
                </a:lnTo>
                <a:lnTo>
                  <a:pt x="19811" y="502792"/>
                </a:lnTo>
                <a:lnTo>
                  <a:pt x="127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255204" y="3829290"/>
            <a:ext cx="70103" cy="76200"/>
          </a:xfrm>
          <a:custGeom>
            <a:avLst/>
            <a:gdLst/>
            <a:ahLst/>
            <a:cxnLst/>
            <a:rect l="l" t="t" r="r" b="b"/>
            <a:pathLst>
              <a:path w="70103" h="76200">
                <a:moveTo>
                  <a:pt x="37083" y="0"/>
                </a:moveTo>
                <a:lnTo>
                  <a:pt x="0" y="76199"/>
                </a:lnTo>
                <a:lnTo>
                  <a:pt x="31750" y="75818"/>
                </a:lnTo>
                <a:lnTo>
                  <a:pt x="31623" y="63245"/>
                </a:lnTo>
                <a:lnTo>
                  <a:pt x="44323" y="62991"/>
                </a:lnTo>
                <a:lnTo>
                  <a:pt x="70103" y="62991"/>
                </a:lnTo>
                <a:lnTo>
                  <a:pt x="37083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87209" y="3891774"/>
            <a:ext cx="12192" cy="13716"/>
          </a:xfrm>
          <a:custGeom>
            <a:avLst/>
            <a:gdLst/>
            <a:ahLst/>
            <a:cxnLst/>
            <a:rect l="l" t="t" r="r" b="b"/>
            <a:pathLst>
              <a:path w="12192" h="13716">
                <a:moveTo>
                  <a:pt x="0" y="6858"/>
                </a:moveTo>
                <a:lnTo>
                  <a:pt x="12192" y="6858"/>
                </a:lnTo>
              </a:path>
            </a:pathLst>
          </a:custGeom>
          <a:ln w="14986">
            <a:solidFill>
              <a:srgbClr val="5A5A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99401" y="3891774"/>
            <a:ext cx="32003" cy="13716"/>
          </a:xfrm>
          <a:custGeom>
            <a:avLst/>
            <a:gdLst/>
            <a:ahLst/>
            <a:cxnLst/>
            <a:rect l="l" t="t" r="r" b="b"/>
            <a:pathLst>
              <a:path w="32003" h="13716">
                <a:moveTo>
                  <a:pt x="25653" y="0"/>
                </a:moveTo>
                <a:lnTo>
                  <a:pt x="0" y="0"/>
                </a:lnTo>
                <a:lnTo>
                  <a:pt x="126" y="13716"/>
                </a:lnTo>
                <a:lnTo>
                  <a:pt x="32003" y="13208"/>
                </a:lnTo>
                <a:lnTo>
                  <a:pt x="25653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85229" y="2684766"/>
            <a:ext cx="1213103" cy="1086612"/>
          </a:xfrm>
          <a:custGeom>
            <a:avLst/>
            <a:gdLst/>
            <a:ahLst/>
            <a:cxnLst/>
            <a:rect l="l" t="t" r="r" b="b"/>
            <a:pathLst>
              <a:path w="1213103" h="1086612">
                <a:moveTo>
                  <a:pt x="606425" y="0"/>
                </a:moveTo>
                <a:lnTo>
                  <a:pt x="556768" y="1778"/>
                </a:lnTo>
                <a:lnTo>
                  <a:pt x="508126" y="7112"/>
                </a:lnTo>
                <a:lnTo>
                  <a:pt x="460755" y="15748"/>
                </a:lnTo>
                <a:lnTo>
                  <a:pt x="414781" y="27686"/>
                </a:lnTo>
                <a:lnTo>
                  <a:pt x="370458" y="42672"/>
                </a:lnTo>
                <a:lnTo>
                  <a:pt x="327787" y="60706"/>
                </a:lnTo>
                <a:lnTo>
                  <a:pt x="287019" y="81406"/>
                </a:lnTo>
                <a:lnTo>
                  <a:pt x="248284" y="104775"/>
                </a:lnTo>
                <a:lnTo>
                  <a:pt x="211835" y="130810"/>
                </a:lnTo>
                <a:lnTo>
                  <a:pt x="177672" y="159131"/>
                </a:lnTo>
                <a:lnTo>
                  <a:pt x="146050" y="189737"/>
                </a:lnTo>
                <a:lnTo>
                  <a:pt x="116966" y="222504"/>
                </a:lnTo>
                <a:lnTo>
                  <a:pt x="90931" y="257175"/>
                </a:lnTo>
                <a:lnTo>
                  <a:pt x="67690" y="293624"/>
                </a:lnTo>
                <a:lnTo>
                  <a:pt x="47625" y="331850"/>
                </a:lnTo>
                <a:lnTo>
                  <a:pt x="30860" y="371602"/>
                </a:lnTo>
                <a:lnTo>
                  <a:pt x="17652" y="412750"/>
                </a:lnTo>
                <a:lnTo>
                  <a:pt x="8000" y="455168"/>
                </a:lnTo>
                <a:lnTo>
                  <a:pt x="2031" y="498729"/>
                </a:lnTo>
                <a:lnTo>
                  <a:pt x="0" y="543306"/>
                </a:lnTo>
                <a:lnTo>
                  <a:pt x="2031" y="587882"/>
                </a:lnTo>
                <a:lnTo>
                  <a:pt x="8000" y="631444"/>
                </a:lnTo>
                <a:lnTo>
                  <a:pt x="17652" y="673862"/>
                </a:lnTo>
                <a:lnTo>
                  <a:pt x="30860" y="715010"/>
                </a:lnTo>
                <a:lnTo>
                  <a:pt x="47625" y="754888"/>
                </a:lnTo>
                <a:lnTo>
                  <a:pt x="67690" y="792988"/>
                </a:lnTo>
                <a:lnTo>
                  <a:pt x="90931" y="829563"/>
                </a:lnTo>
                <a:lnTo>
                  <a:pt x="116966" y="864235"/>
                </a:lnTo>
                <a:lnTo>
                  <a:pt x="146050" y="896874"/>
                </a:lnTo>
                <a:lnTo>
                  <a:pt x="177672" y="927481"/>
                </a:lnTo>
                <a:lnTo>
                  <a:pt x="211835" y="955802"/>
                </a:lnTo>
                <a:lnTo>
                  <a:pt x="248284" y="981837"/>
                </a:lnTo>
                <a:lnTo>
                  <a:pt x="287019" y="1005205"/>
                </a:lnTo>
                <a:lnTo>
                  <a:pt x="327787" y="1026032"/>
                </a:lnTo>
                <a:lnTo>
                  <a:pt x="370458" y="1043940"/>
                </a:lnTo>
                <a:lnTo>
                  <a:pt x="414781" y="1058926"/>
                </a:lnTo>
                <a:lnTo>
                  <a:pt x="460755" y="1070864"/>
                </a:lnTo>
                <a:lnTo>
                  <a:pt x="508126" y="1079500"/>
                </a:lnTo>
                <a:lnTo>
                  <a:pt x="556768" y="1084834"/>
                </a:lnTo>
                <a:lnTo>
                  <a:pt x="606425" y="1086612"/>
                </a:lnTo>
                <a:lnTo>
                  <a:pt x="656208" y="1084834"/>
                </a:lnTo>
                <a:lnTo>
                  <a:pt x="704850" y="1079500"/>
                </a:lnTo>
                <a:lnTo>
                  <a:pt x="752221" y="1070864"/>
                </a:lnTo>
                <a:lnTo>
                  <a:pt x="798195" y="1058926"/>
                </a:lnTo>
                <a:lnTo>
                  <a:pt x="842645" y="1043940"/>
                </a:lnTo>
                <a:lnTo>
                  <a:pt x="885316" y="1026032"/>
                </a:lnTo>
                <a:lnTo>
                  <a:pt x="926083" y="1005205"/>
                </a:lnTo>
                <a:lnTo>
                  <a:pt x="964819" y="981837"/>
                </a:lnTo>
                <a:lnTo>
                  <a:pt x="1001268" y="955802"/>
                </a:lnTo>
                <a:lnTo>
                  <a:pt x="1035430" y="927481"/>
                </a:lnTo>
                <a:lnTo>
                  <a:pt x="1067053" y="896874"/>
                </a:lnTo>
                <a:lnTo>
                  <a:pt x="1096009" y="864235"/>
                </a:lnTo>
                <a:lnTo>
                  <a:pt x="1122172" y="829563"/>
                </a:lnTo>
                <a:lnTo>
                  <a:pt x="1145412" y="792988"/>
                </a:lnTo>
                <a:lnTo>
                  <a:pt x="1165478" y="754888"/>
                </a:lnTo>
                <a:lnTo>
                  <a:pt x="1182243" y="715010"/>
                </a:lnTo>
                <a:lnTo>
                  <a:pt x="1195451" y="673862"/>
                </a:lnTo>
                <a:lnTo>
                  <a:pt x="1205102" y="631444"/>
                </a:lnTo>
                <a:lnTo>
                  <a:pt x="1211072" y="587882"/>
                </a:lnTo>
                <a:lnTo>
                  <a:pt x="1213103" y="543306"/>
                </a:lnTo>
                <a:lnTo>
                  <a:pt x="1211072" y="498729"/>
                </a:lnTo>
                <a:lnTo>
                  <a:pt x="1205102" y="455168"/>
                </a:lnTo>
                <a:lnTo>
                  <a:pt x="1195451" y="412750"/>
                </a:lnTo>
                <a:lnTo>
                  <a:pt x="1182243" y="371602"/>
                </a:lnTo>
                <a:lnTo>
                  <a:pt x="1165478" y="331850"/>
                </a:lnTo>
                <a:lnTo>
                  <a:pt x="1145412" y="293624"/>
                </a:lnTo>
                <a:lnTo>
                  <a:pt x="1122172" y="257175"/>
                </a:lnTo>
                <a:lnTo>
                  <a:pt x="1096009" y="222504"/>
                </a:lnTo>
                <a:lnTo>
                  <a:pt x="1067053" y="189737"/>
                </a:lnTo>
                <a:lnTo>
                  <a:pt x="1035430" y="159131"/>
                </a:lnTo>
                <a:lnTo>
                  <a:pt x="1001268" y="130810"/>
                </a:lnTo>
                <a:lnTo>
                  <a:pt x="964819" y="104775"/>
                </a:lnTo>
                <a:lnTo>
                  <a:pt x="926083" y="81406"/>
                </a:lnTo>
                <a:lnTo>
                  <a:pt x="885316" y="60706"/>
                </a:lnTo>
                <a:lnTo>
                  <a:pt x="842645" y="42672"/>
                </a:lnTo>
                <a:lnTo>
                  <a:pt x="798195" y="27686"/>
                </a:lnTo>
                <a:lnTo>
                  <a:pt x="752221" y="15748"/>
                </a:lnTo>
                <a:lnTo>
                  <a:pt x="704850" y="7112"/>
                </a:lnTo>
                <a:lnTo>
                  <a:pt x="656208" y="1778"/>
                </a:lnTo>
                <a:lnTo>
                  <a:pt x="606425" y="0"/>
                </a:lnTo>
                <a:close/>
              </a:path>
            </a:pathLst>
          </a:custGeom>
          <a:solidFill>
            <a:srgbClr val="ABD95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45605" y="1015985"/>
            <a:ext cx="1292352" cy="1246632"/>
          </a:xfrm>
          <a:custGeom>
            <a:avLst/>
            <a:gdLst/>
            <a:ahLst/>
            <a:cxnLst/>
            <a:rect l="l" t="t" r="r" b="b"/>
            <a:pathLst>
              <a:path w="1292352" h="1246632">
                <a:moveTo>
                  <a:pt x="646176" y="0"/>
                </a:moveTo>
                <a:lnTo>
                  <a:pt x="593217" y="2032"/>
                </a:lnTo>
                <a:lnTo>
                  <a:pt x="541401" y="8127"/>
                </a:lnTo>
                <a:lnTo>
                  <a:pt x="490854" y="18161"/>
                </a:lnTo>
                <a:lnTo>
                  <a:pt x="441959" y="31750"/>
                </a:lnTo>
                <a:lnTo>
                  <a:pt x="394715" y="49022"/>
                </a:lnTo>
                <a:lnTo>
                  <a:pt x="349250" y="69596"/>
                </a:lnTo>
                <a:lnTo>
                  <a:pt x="305815" y="93345"/>
                </a:lnTo>
                <a:lnTo>
                  <a:pt x="264540" y="120269"/>
                </a:lnTo>
                <a:lnTo>
                  <a:pt x="225678" y="149987"/>
                </a:lnTo>
                <a:lnTo>
                  <a:pt x="189229" y="182499"/>
                </a:lnTo>
                <a:lnTo>
                  <a:pt x="155575" y="217677"/>
                </a:lnTo>
                <a:lnTo>
                  <a:pt x="124713" y="255143"/>
                </a:lnTo>
                <a:lnTo>
                  <a:pt x="96774" y="295021"/>
                </a:lnTo>
                <a:lnTo>
                  <a:pt x="72136" y="336804"/>
                </a:lnTo>
                <a:lnTo>
                  <a:pt x="50800" y="380746"/>
                </a:lnTo>
                <a:lnTo>
                  <a:pt x="32892" y="426338"/>
                </a:lnTo>
                <a:lnTo>
                  <a:pt x="18795" y="473456"/>
                </a:lnTo>
                <a:lnTo>
                  <a:pt x="8508" y="522224"/>
                </a:lnTo>
                <a:lnTo>
                  <a:pt x="2158" y="572135"/>
                </a:lnTo>
                <a:lnTo>
                  <a:pt x="0" y="623315"/>
                </a:lnTo>
                <a:lnTo>
                  <a:pt x="2158" y="674497"/>
                </a:lnTo>
                <a:lnTo>
                  <a:pt x="8508" y="724408"/>
                </a:lnTo>
                <a:lnTo>
                  <a:pt x="18795" y="773176"/>
                </a:lnTo>
                <a:lnTo>
                  <a:pt x="32892" y="820293"/>
                </a:lnTo>
                <a:lnTo>
                  <a:pt x="50800" y="865886"/>
                </a:lnTo>
                <a:lnTo>
                  <a:pt x="72136" y="909827"/>
                </a:lnTo>
                <a:lnTo>
                  <a:pt x="96774" y="951611"/>
                </a:lnTo>
                <a:lnTo>
                  <a:pt x="124713" y="991488"/>
                </a:lnTo>
                <a:lnTo>
                  <a:pt x="155575" y="1028954"/>
                </a:lnTo>
                <a:lnTo>
                  <a:pt x="189229" y="1064133"/>
                </a:lnTo>
                <a:lnTo>
                  <a:pt x="225678" y="1096645"/>
                </a:lnTo>
                <a:lnTo>
                  <a:pt x="264540" y="1126363"/>
                </a:lnTo>
                <a:lnTo>
                  <a:pt x="305815" y="1153287"/>
                </a:lnTo>
                <a:lnTo>
                  <a:pt x="349250" y="1177036"/>
                </a:lnTo>
                <a:lnTo>
                  <a:pt x="394715" y="1197610"/>
                </a:lnTo>
                <a:lnTo>
                  <a:pt x="441959" y="1214882"/>
                </a:lnTo>
                <a:lnTo>
                  <a:pt x="490854" y="1228471"/>
                </a:lnTo>
                <a:lnTo>
                  <a:pt x="541401" y="1238504"/>
                </a:lnTo>
                <a:lnTo>
                  <a:pt x="593217" y="1244600"/>
                </a:lnTo>
                <a:lnTo>
                  <a:pt x="646176" y="1246632"/>
                </a:lnTo>
                <a:lnTo>
                  <a:pt x="699134" y="1244600"/>
                </a:lnTo>
                <a:lnTo>
                  <a:pt x="750951" y="1238504"/>
                </a:lnTo>
                <a:lnTo>
                  <a:pt x="801497" y="1228471"/>
                </a:lnTo>
                <a:lnTo>
                  <a:pt x="850392" y="1214882"/>
                </a:lnTo>
                <a:lnTo>
                  <a:pt x="897762" y="1197610"/>
                </a:lnTo>
                <a:lnTo>
                  <a:pt x="943101" y="1177036"/>
                </a:lnTo>
                <a:lnTo>
                  <a:pt x="986535" y="1153287"/>
                </a:lnTo>
                <a:lnTo>
                  <a:pt x="1027810" y="1126363"/>
                </a:lnTo>
                <a:lnTo>
                  <a:pt x="1066673" y="1096645"/>
                </a:lnTo>
                <a:lnTo>
                  <a:pt x="1103122" y="1064133"/>
                </a:lnTo>
                <a:lnTo>
                  <a:pt x="1136777" y="1028954"/>
                </a:lnTo>
                <a:lnTo>
                  <a:pt x="1167637" y="991488"/>
                </a:lnTo>
                <a:lnTo>
                  <a:pt x="1195577" y="951611"/>
                </a:lnTo>
                <a:lnTo>
                  <a:pt x="1220215" y="909827"/>
                </a:lnTo>
                <a:lnTo>
                  <a:pt x="1241552" y="865886"/>
                </a:lnTo>
                <a:lnTo>
                  <a:pt x="1259458" y="820293"/>
                </a:lnTo>
                <a:lnTo>
                  <a:pt x="1273555" y="773176"/>
                </a:lnTo>
                <a:lnTo>
                  <a:pt x="1283843" y="724408"/>
                </a:lnTo>
                <a:lnTo>
                  <a:pt x="1290193" y="674497"/>
                </a:lnTo>
                <a:lnTo>
                  <a:pt x="1292352" y="623315"/>
                </a:lnTo>
                <a:lnTo>
                  <a:pt x="1290193" y="572135"/>
                </a:lnTo>
                <a:lnTo>
                  <a:pt x="1283843" y="522224"/>
                </a:lnTo>
                <a:lnTo>
                  <a:pt x="1273555" y="473456"/>
                </a:lnTo>
                <a:lnTo>
                  <a:pt x="1259458" y="426338"/>
                </a:lnTo>
                <a:lnTo>
                  <a:pt x="1241552" y="380746"/>
                </a:lnTo>
                <a:lnTo>
                  <a:pt x="1220215" y="336804"/>
                </a:lnTo>
                <a:lnTo>
                  <a:pt x="1195577" y="295021"/>
                </a:lnTo>
                <a:lnTo>
                  <a:pt x="1167637" y="255143"/>
                </a:lnTo>
                <a:lnTo>
                  <a:pt x="1136777" y="217677"/>
                </a:lnTo>
                <a:lnTo>
                  <a:pt x="1103122" y="182499"/>
                </a:lnTo>
                <a:lnTo>
                  <a:pt x="1066673" y="149987"/>
                </a:lnTo>
                <a:lnTo>
                  <a:pt x="1027810" y="120269"/>
                </a:lnTo>
                <a:lnTo>
                  <a:pt x="986535" y="93345"/>
                </a:lnTo>
                <a:lnTo>
                  <a:pt x="943101" y="69596"/>
                </a:lnTo>
                <a:lnTo>
                  <a:pt x="897762" y="49022"/>
                </a:lnTo>
                <a:lnTo>
                  <a:pt x="850392" y="31750"/>
                </a:lnTo>
                <a:lnTo>
                  <a:pt x="801497" y="18161"/>
                </a:lnTo>
                <a:lnTo>
                  <a:pt x="750951" y="8127"/>
                </a:lnTo>
                <a:lnTo>
                  <a:pt x="699134" y="2032"/>
                </a:lnTo>
                <a:lnTo>
                  <a:pt x="646176" y="0"/>
                </a:lnTo>
                <a:close/>
              </a:path>
            </a:pathLst>
          </a:custGeom>
          <a:solidFill>
            <a:srgbClr val="ABD95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91780" y="2355073"/>
            <a:ext cx="0" cy="351028"/>
          </a:xfrm>
          <a:custGeom>
            <a:avLst/>
            <a:gdLst/>
            <a:ahLst/>
            <a:cxnLst/>
            <a:rect l="l" t="t" r="r" b="b"/>
            <a:pathLst>
              <a:path h="351028">
                <a:moveTo>
                  <a:pt x="0" y="0"/>
                </a:moveTo>
                <a:lnTo>
                  <a:pt x="0" y="351028"/>
                </a:lnTo>
              </a:path>
            </a:pathLst>
          </a:custGeom>
          <a:ln w="13970">
            <a:solidFill>
              <a:srgbClr val="5A5A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53680" y="2291573"/>
            <a:ext cx="69850" cy="76200"/>
          </a:xfrm>
          <a:custGeom>
            <a:avLst/>
            <a:gdLst/>
            <a:ahLst/>
            <a:cxnLst/>
            <a:rect l="l" t="t" r="r" b="b"/>
            <a:pathLst>
              <a:path w="69850" h="76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98130" y="2355073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25400" y="0"/>
                </a:moveTo>
                <a:lnTo>
                  <a:pt x="0" y="0"/>
                </a:lnTo>
                <a:lnTo>
                  <a:pt x="0" y="12700"/>
                </a:lnTo>
                <a:lnTo>
                  <a:pt x="31750" y="12700"/>
                </a:lnTo>
                <a:lnTo>
                  <a:pt x="25400" y="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57200" y="239286"/>
            <a:ext cx="3649345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5215"/>
              </a:lnSpc>
            </a:pP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Beneficios</a:t>
            </a:r>
            <a:r>
              <a:rPr sz="28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8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 la </a:t>
            </a:r>
            <a:r>
              <a:rPr sz="44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Matriz</a:t>
            </a:r>
            <a:endParaRPr sz="4400" dirty="0">
              <a:latin typeface="Arial Narrow"/>
              <a:cs typeface="Arial Narrow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69341" y="550468"/>
            <a:ext cx="1435735" cy="314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5A5A57"/>
                </a:solidFill>
                <a:latin typeface="Arial Narrow"/>
                <a:cs typeface="Arial Narrow"/>
              </a:rPr>
              <a:t>Años</a:t>
            </a:r>
            <a:r>
              <a:rPr sz="2000" b="1" spc="-25" dirty="0" smtClean="0">
                <a:solidFill>
                  <a:srgbClr val="5A5A57"/>
                </a:solidFill>
                <a:latin typeface="Arial Narrow"/>
                <a:cs typeface="Arial Narrow"/>
              </a:rPr>
              <a:t> </a:t>
            </a:r>
            <a:r>
              <a:rPr sz="2000" b="1" spc="-5" dirty="0" smtClean="0">
                <a:solidFill>
                  <a:srgbClr val="5A5A57"/>
                </a:solidFill>
                <a:latin typeface="Arial Narrow"/>
                <a:cs typeface="Arial Narrow"/>
              </a:rPr>
              <a:t>v</a:t>
            </a:r>
            <a:r>
              <a:rPr sz="2000" b="1" spc="-15" dirty="0" smtClean="0">
                <a:solidFill>
                  <a:srgbClr val="5A5A57"/>
                </a:solidFill>
                <a:latin typeface="Arial Narrow"/>
                <a:cs typeface="Arial Narrow"/>
              </a:rPr>
              <a:t>i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gen</a:t>
            </a:r>
            <a:r>
              <a:rPr sz="2000" b="1" spc="-15" dirty="0" smtClean="0">
                <a:solidFill>
                  <a:srgbClr val="5A5A57"/>
                </a:solidFill>
                <a:latin typeface="Arial Narrow"/>
                <a:cs typeface="Arial Narrow"/>
              </a:rPr>
              <a:t>c</a:t>
            </a:r>
            <a:r>
              <a:rPr sz="2000" b="1" spc="-5" dirty="0" smtClean="0">
                <a:solidFill>
                  <a:srgbClr val="5A5A57"/>
                </a:solidFill>
                <a:latin typeface="Arial Narrow"/>
                <a:cs typeface="Arial Narrow"/>
              </a:rPr>
              <a:t>ia</a:t>
            </a:r>
            <a:endParaRPr sz="2000" dirty="0">
              <a:latin typeface="Arial Narrow"/>
              <a:cs typeface="Arial Narr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87387" y="1384667"/>
            <a:ext cx="211454" cy="4946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6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98572" y="1458454"/>
            <a:ext cx="3264535" cy="601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27885">
              <a:lnSpc>
                <a:spcPct val="100000"/>
              </a:lnSpc>
            </a:pPr>
            <a:r>
              <a:rPr sz="2000" b="1" spc="-5" dirty="0" smtClean="0">
                <a:solidFill>
                  <a:srgbClr val="5A5A57"/>
                </a:solidFill>
                <a:latin typeface="Arial Narrow"/>
                <a:cs typeface="Arial Narrow"/>
              </a:rPr>
              <a:t>E</a:t>
            </a:r>
            <a:r>
              <a:rPr sz="2000" b="1" spc="-15" dirty="0" smtClean="0">
                <a:solidFill>
                  <a:srgbClr val="5A5A57"/>
                </a:solidFill>
                <a:latin typeface="Arial Narrow"/>
                <a:cs typeface="Arial Narrow"/>
              </a:rPr>
              <a:t>s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tá</a:t>
            </a:r>
            <a:r>
              <a:rPr sz="2000" b="1" spc="5" dirty="0" smtClean="0">
                <a:solidFill>
                  <a:srgbClr val="5A5A57"/>
                </a:solidFill>
                <a:latin typeface="Arial Narrow"/>
                <a:cs typeface="Arial Narrow"/>
              </a:rPr>
              <a:t>n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dar</a:t>
            </a:r>
            <a:r>
              <a:rPr sz="2000" b="1" spc="-10" dirty="0" smtClean="0">
                <a:solidFill>
                  <a:srgbClr val="5A5A57"/>
                </a:solidFill>
                <a:latin typeface="Arial Narrow"/>
                <a:cs typeface="Arial Narrow"/>
              </a:rPr>
              <a:t>e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s</a:t>
            </a:r>
            <a:endParaRPr sz="2000">
              <a:latin typeface="Arial Narrow"/>
              <a:cs typeface="Arial Narrow"/>
            </a:endParaRPr>
          </a:p>
          <a:p>
            <a:pPr marL="12700">
              <a:lnSpc>
                <a:spcPts val="2335"/>
              </a:lnSpc>
            </a:pPr>
            <a:r>
              <a:rPr sz="2000" b="1" spc="5" dirty="0" smtClean="0">
                <a:solidFill>
                  <a:srgbClr val="5A5A57"/>
                </a:solidFill>
                <a:latin typeface="Arial Narrow"/>
                <a:cs typeface="Arial Narrow"/>
              </a:rPr>
              <a:t>F</a:t>
            </a:r>
            <a:r>
              <a:rPr sz="2000" b="1" spc="-5" dirty="0" smtClean="0">
                <a:solidFill>
                  <a:srgbClr val="5A5A57"/>
                </a:solidFill>
                <a:latin typeface="Arial Narrow"/>
                <a:cs typeface="Arial Narrow"/>
              </a:rPr>
              <a:t>ac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t</a:t>
            </a:r>
            <a:r>
              <a:rPr sz="2000" b="1" spc="5" dirty="0" smtClean="0">
                <a:solidFill>
                  <a:srgbClr val="5A5A57"/>
                </a:solidFill>
                <a:latin typeface="Arial Narrow"/>
                <a:cs typeface="Arial Narrow"/>
              </a:rPr>
              <a:t>o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r</a:t>
            </a:r>
            <a:r>
              <a:rPr sz="2000" b="1" spc="-10" dirty="0" smtClean="0">
                <a:solidFill>
                  <a:srgbClr val="5A5A57"/>
                </a:solidFill>
                <a:latin typeface="Arial Narrow"/>
                <a:cs typeface="Arial Narrow"/>
              </a:rPr>
              <a:t>e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36523" y="1944355"/>
            <a:ext cx="1322705" cy="314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5A5A57"/>
                </a:solidFill>
                <a:latin typeface="Arial Narrow"/>
                <a:cs typeface="Arial Narrow"/>
              </a:rPr>
              <a:t>Dime</a:t>
            </a:r>
            <a:r>
              <a:rPr sz="2000" b="1" spc="-10" dirty="0" smtClean="0">
                <a:solidFill>
                  <a:srgbClr val="5A5A57"/>
                </a:solidFill>
                <a:latin typeface="Arial Narrow"/>
                <a:cs typeface="Arial Narrow"/>
              </a:rPr>
              <a:t>n</a:t>
            </a:r>
            <a:r>
              <a:rPr sz="2000" b="1" spc="-5" dirty="0" smtClean="0">
                <a:solidFill>
                  <a:srgbClr val="5A5A57"/>
                </a:solidFill>
                <a:latin typeface="Arial Narrow"/>
                <a:cs typeface="Arial Narrow"/>
              </a:rPr>
              <a:t>s</a:t>
            </a:r>
            <a:r>
              <a:rPr sz="2000" b="1" spc="-15" dirty="0" smtClean="0">
                <a:solidFill>
                  <a:srgbClr val="5A5A57"/>
                </a:solidFill>
                <a:latin typeface="Arial Narrow"/>
                <a:cs typeface="Arial Narrow"/>
              </a:rPr>
              <a:t>i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o</a:t>
            </a:r>
            <a:r>
              <a:rPr sz="2000" b="1" spc="5" dirty="0" smtClean="0">
                <a:solidFill>
                  <a:srgbClr val="5A5A57"/>
                </a:solidFill>
                <a:latin typeface="Arial Narrow"/>
                <a:cs typeface="Arial Narrow"/>
              </a:rPr>
              <a:t>n</a:t>
            </a:r>
            <a:r>
              <a:rPr sz="2000" b="1" spc="0" dirty="0" smtClean="0">
                <a:solidFill>
                  <a:srgbClr val="5A5A57"/>
                </a:solidFill>
                <a:latin typeface="Arial Narrow"/>
                <a:cs typeface="Arial Narrow"/>
              </a:rPr>
              <a:t>es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45844" y="2455150"/>
            <a:ext cx="6052820" cy="10128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584325" algn="l"/>
                <a:tab pos="3787775" algn="l"/>
              </a:tabLst>
            </a:pPr>
            <a:r>
              <a:rPr sz="32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4	12	34</a:t>
            </a:r>
            <a:endParaRPr sz="3200">
              <a:latin typeface="Arial Narrow"/>
              <a:cs typeface="Arial Narrow"/>
            </a:endParaRPr>
          </a:p>
          <a:p>
            <a:pPr marR="12700" algn="r">
              <a:lnSpc>
                <a:spcPct val="100000"/>
              </a:lnSpc>
              <a:spcBef>
                <a:spcPts val="240"/>
              </a:spcBef>
            </a:pPr>
            <a:r>
              <a:rPr sz="3200" b="1" dirty="0" smtClean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638170" y="4653532"/>
            <a:ext cx="4269740" cy="4343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Nuevo</a:t>
            </a:r>
            <a:r>
              <a:rPr sz="28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Modelo</a:t>
            </a:r>
            <a:r>
              <a:rPr sz="28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800" b="1" spc="-8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Acr</a:t>
            </a:r>
            <a:r>
              <a:rPr sz="2800" b="1" spc="-2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8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ditación</a:t>
            </a:r>
            <a:endParaRPr sz="28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642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4720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436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10784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5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501640"/>
            <a:ext cx="9144000" cy="213359"/>
          </a:xfrm>
          <a:custGeom>
            <a:avLst/>
            <a:gdLst/>
            <a:ahLst/>
            <a:cxnLst/>
            <a:rect l="l" t="t" r="r" b="b"/>
            <a:pathLst>
              <a:path w="9144000" h="213359">
                <a:moveTo>
                  <a:pt x="9144000" y="213359"/>
                </a:moveTo>
                <a:lnTo>
                  <a:pt x="9144000" y="0"/>
                </a:lnTo>
                <a:lnTo>
                  <a:pt x="0" y="0"/>
                </a:lnTo>
                <a:lnTo>
                  <a:pt x="0" y="213359"/>
                </a:lnTo>
                <a:lnTo>
                  <a:pt x="9144000" y="213359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271" y="3054350"/>
            <a:ext cx="272935" cy="1419860"/>
          </a:xfrm>
          <a:custGeom>
            <a:avLst/>
            <a:gdLst/>
            <a:ahLst/>
            <a:cxnLst/>
            <a:rect l="l" t="t" r="r" b="b"/>
            <a:pathLst>
              <a:path w="272935" h="1419860">
                <a:moveTo>
                  <a:pt x="0" y="1419860"/>
                </a:moveTo>
                <a:lnTo>
                  <a:pt x="272935" y="1419860"/>
                </a:lnTo>
                <a:lnTo>
                  <a:pt x="272935" y="0"/>
                </a:lnTo>
                <a:lnTo>
                  <a:pt x="0" y="0"/>
                </a:lnTo>
                <a:lnTo>
                  <a:pt x="0" y="141986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271" y="2781300"/>
            <a:ext cx="2816352" cy="273050"/>
          </a:xfrm>
          <a:custGeom>
            <a:avLst/>
            <a:gdLst/>
            <a:ahLst/>
            <a:cxnLst/>
            <a:rect l="l" t="t" r="r" b="b"/>
            <a:pathLst>
              <a:path w="2816352" h="273050">
                <a:moveTo>
                  <a:pt x="0" y="273050"/>
                </a:moveTo>
                <a:lnTo>
                  <a:pt x="2816352" y="273050"/>
                </a:lnTo>
                <a:lnTo>
                  <a:pt x="2816352" y="0"/>
                </a:lnTo>
                <a:lnTo>
                  <a:pt x="0" y="0"/>
                </a:lnTo>
                <a:lnTo>
                  <a:pt x="0" y="27305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271" y="2781045"/>
            <a:ext cx="2816352" cy="1693164"/>
          </a:xfrm>
          <a:custGeom>
            <a:avLst/>
            <a:gdLst/>
            <a:ahLst/>
            <a:cxnLst/>
            <a:rect l="l" t="t" r="r" b="b"/>
            <a:pathLst>
              <a:path w="2816352" h="1693164">
                <a:moveTo>
                  <a:pt x="2816352" y="0"/>
                </a:moveTo>
                <a:lnTo>
                  <a:pt x="2816352" y="272795"/>
                </a:lnTo>
                <a:lnTo>
                  <a:pt x="272935" y="272795"/>
                </a:lnTo>
                <a:lnTo>
                  <a:pt x="272935" y="1693164"/>
                </a:lnTo>
                <a:lnTo>
                  <a:pt x="0" y="1693164"/>
                </a:lnTo>
                <a:lnTo>
                  <a:pt x="0" y="0"/>
                </a:lnTo>
                <a:lnTo>
                  <a:pt x="2816352" y="0"/>
                </a:lnTo>
                <a:close/>
              </a:path>
            </a:pathLst>
          </a:custGeom>
          <a:ln w="19812">
            <a:solidFill>
              <a:srgbClr val="E6B8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06660" y="2011426"/>
            <a:ext cx="480060" cy="480060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480060" y="0"/>
                </a:moveTo>
                <a:lnTo>
                  <a:pt x="0" y="480060"/>
                </a:lnTo>
                <a:lnTo>
                  <a:pt x="480060" y="480060"/>
                </a:lnTo>
                <a:lnTo>
                  <a:pt x="480060" y="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06660" y="2011426"/>
            <a:ext cx="480060" cy="480060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0" y="480060"/>
                </a:moveTo>
                <a:lnTo>
                  <a:pt x="480060" y="0"/>
                </a:lnTo>
                <a:lnTo>
                  <a:pt x="480060" y="480060"/>
                </a:lnTo>
                <a:lnTo>
                  <a:pt x="0" y="480060"/>
                </a:lnTo>
                <a:close/>
              </a:path>
            </a:pathLst>
          </a:custGeom>
          <a:ln w="19812">
            <a:solidFill>
              <a:srgbClr val="E6B8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7685" y="2282189"/>
            <a:ext cx="288545" cy="1421130"/>
          </a:xfrm>
          <a:custGeom>
            <a:avLst/>
            <a:gdLst/>
            <a:ahLst/>
            <a:cxnLst/>
            <a:rect l="l" t="t" r="r" b="b"/>
            <a:pathLst>
              <a:path w="272923" h="1421129">
                <a:moveTo>
                  <a:pt x="0" y="1421130"/>
                </a:moveTo>
                <a:lnTo>
                  <a:pt x="272923" y="1421130"/>
                </a:lnTo>
                <a:lnTo>
                  <a:pt x="272923" y="0"/>
                </a:lnTo>
                <a:lnTo>
                  <a:pt x="0" y="0"/>
                </a:lnTo>
                <a:lnTo>
                  <a:pt x="0" y="142113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67685" y="2010410"/>
            <a:ext cx="3028314" cy="271780"/>
          </a:xfrm>
          <a:custGeom>
            <a:avLst/>
            <a:gdLst/>
            <a:ahLst/>
            <a:cxnLst/>
            <a:rect l="l" t="t" r="r" b="b"/>
            <a:pathLst>
              <a:path w="2816352" h="271780">
                <a:moveTo>
                  <a:pt x="0" y="271780"/>
                </a:moveTo>
                <a:lnTo>
                  <a:pt x="2816352" y="271780"/>
                </a:lnTo>
                <a:lnTo>
                  <a:pt x="2816352" y="0"/>
                </a:lnTo>
                <a:lnTo>
                  <a:pt x="0" y="0"/>
                </a:lnTo>
                <a:lnTo>
                  <a:pt x="0" y="27178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67684" y="2009901"/>
            <a:ext cx="3028315" cy="1693164"/>
          </a:xfrm>
          <a:custGeom>
            <a:avLst/>
            <a:gdLst/>
            <a:ahLst/>
            <a:cxnLst/>
            <a:rect l="l" t="t" r="r" b="b"/>
            <a:pathLst>
              <a:path w="2816352" h="1693164">
                <a:moveTo>
                  <a:pt x="2816352" y="0"/>
                </a:moveTo>
                <a:lnTo>
                  <a:pt x="2816352" y="272796"/>
                </a:lnTo>
                <a:lnTo>
                  <a:pt x="272923" y="272796"/>
                </a:lnTo>
                <a:lnTo>
                  <a:pt x="272923" y="1693164"/>
                </a:lnTo>
                <a:lnTo>
                  <a:pt x="0" y="1693164"/>
                </a:lnTo>
                <a:lnTo>
                  <a:pt x="0" y="0"/>
                </a:lnTo>
                <a:lnTo>
                  <a:pt x="2816352" y="0"/>
                </a:lnTo>
                <a:close/>
              </a:path>
            </a:pathLst>
          </a:custGeom>
          <a:ln w="19812">
            <a:solidFill>
              <a:srgbClr val="E6B8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15940" y="1240282"/>
            <a:ext cx="480060" cy="480059"/>
          </a:xfrm>
          <a:custGeom>
            <a:avLst/>
            <a:gdLst/>
            <a:ahLst/>
            <a:cxnLst/>
            <a:rect l="l" t="t" r="r" b="b"/>
            <a:pathLst>
              <a:path w="480060" h="480059">
                <a:moveTo>
                  <a:pt x="480060" y="0"/>
                </a:moveTo>
                <a:lnTo>
                  <a:pt x="0" y="480059"/>
                </a:lnTo>
                <a:lnTo>
                  <a:pt x="480060" y="480059"/>
                </a:lnTo>
                <a:lnTo>
                  <a:pt x="480060" y="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15940" y="1240282"/>
            <a:ext cx="480060" cy="480059"/>
          </a:xfrm>
          <a:custGeom>
            <a:avLst/>
            <a:gdLst/>
            <a:ahLst/>
            <a:cxnLst/>
            <a:rect l="l" t="t" r="r" b="b"/>
            <a:pathLst>
              <a:path w="480060" h="480059">
                <a:moveTo>
                  <a:pt x="0" y="480059"/>
                </a:moveTo>
                <a:lnTo>
                  <a:pt x="480060" y="0"/>
                </a:lnTo>
                <a:lnTo>
                  <a:pt x="480060" y="480059"/>
                </a:lnTo>
                <a:lnTo>
                  <a:pt x="0" y="480059"/>
                </a:lnTo>
                <a:close/>
              </a:path>
            </a:pathLst>
          </a:custGeom>
          <a:ln w="19811">
            <a:solidFill>
              <a:srgbClr val="E6B8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1336" y="1512569"/>
            <a:ext cx="272922" cy="1421130"/>
          </a:xfrm>
          <a:custGeom>
            <a:avLst/>
            <a:gdLst/>
            <a:ahLst/>
            <a:cxnLst/>
            <a:rect l="l" t="t" r="r" b="b"/>
            <a:pathLst>
              <a:path w="272923" h="1421130">
                <a:moveTo>
                  <a:pt x="0" y="1421130"/>
                </a:moveTo>
                <a:lnTo>
                  <a:pt x="272922" y="1421130"/>
                </a:lnTo>
                <a:lnTo>
                  <a:pt x="272922" y="0"/>
                </a:lnTo>
                <a:lnTo>
                  <a:pt x="0" y="0"/>
                </a:lnTo>
                <a:lnTo>
                  <a:pt x="0" y="1421130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91336" y="1240789"/>
            <a:ext cx="2816351" cy="271779"/>
          </a:xfrm>
          <a:custGeom>
            <a:avLst/>
            <a:gdLst/>
            <a:ahLst/>
            <a:cxnLst/>
            <a:rect l="l" t="t" r="r" b="b"/>
            <a:pathLst>
              <a:path w="2816352" h="271779">
                <a:moveTo>
                  <a:pt x="0" y="271779"/>
                </a:moveTo>
                <a:lnTo>
                  <a:pt x="2816351" y="271779"/>
                </a:lnTo>
                <a:lnTo>
                  <a:pt x="2816351" y="0"/>
                </a:lnTo>
                <a:lnTo>
                  <a:pt x="0" y="0"/>
                </a:lnTo>
                <a:lnTo>
                  <a:pt x="0" y="271779"/>
                </a:lnTo>
                <a:close/>
              </a:path>
            </a:pathLst>
          </a:custGeom>
          <a:solidFill>
            <a:srgbClr val="E6B81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91336" y="1240282"/>
            <a:ext cx="2816351" cy="1693163"/>
          </a:xfrm>
          <a:custGeom>
            <a:avLst/>
            <a:gdLst/>
            <a:ahLst/>
            <a:cxnLst/>
            <a:rect l="l" t="t" r="r" b="b"/>
            <a:pathLst>
              <a:path w="2816352" h="1693163">
                <a:moveTo>
                  <a:pt x="2816351" y="0"/>
                </a:moveTo>
                <a:lnTo>
                  <a:pt x="2816351" y="272795"/>
                </a:lnTo>
                <a:lnTo>
                  <a:pt x="272922" y="272795"/>
                </a:lnTo>
                <a:lnTo>
                  <a:pt x="272922" y="1693163"/>
                </a:lnTo>
                <a:lnTo>
                  <a:pt x="0" y="1693163"/>
                </a:lnTo>
                <a:lnTo>
                  <a:pt x="0" y="0"/>
                </a:lnTo>
                <a:lnTo>
                  <a:pt x="2816351" y="0"/>
                </a:lnTo>
                <a:close/>
              </a:path>
            </a:pathLst>
          </a:custGeom>
          <a:ln w="19812">
            <a:solidFill>
              <a:srgbClr val="E6B8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27736" y="243029"/>
            <a:ext cx="8229600" cy="5570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Calif</a:t>
            </a:r>
            <a:r>
              <a:rPr sz="2800" b="1" spc="-5" dirty="0" smtClean="0">
                <a:solidFill>
                  <a:srgbClr val="755E0D"/>
                </a:solidFill>
                <a:latin typeface="Arial"/>
                <a:cs typeface="Arial"/>
              </a:rPr>
              <a:t>i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ca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ción 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de</a:t>
            </a:r>
            <a:r>
              <a:rPr sz="2800" b="1" spc="5" dirty="0" smtClean="0">
                <a:solidFill>
                  <a:srgbClr val="755E0D"/>
                </a:solidFill>
                <a:latin typeface="Arial"/>
                <a:cs typeface="Arial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los</a:t>
            </a:r>
            <a:r>
              <a:rPr sz="2800" b="1" spc="-5" dirty="0" smtClean="0">
                <a:solidFill>
                  <a:srgbClr val="755E0D"/>
                </a:solidFill>
                <a:latin typeface="Arial"/>
                <a:cs typeface="Arial"/>
              </a:rPr>
              <a:t> 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Estándares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20"/>
              </a:spcBef>
            </a:pPr>
            <a:endParaRPr sz="650" dirty="0"/>
          </a:p>
        </p:txBody>
      </p:sp>
      <p:sp>
        <p:nvSpPr>
          <p:cNvPr id="24" name="object 24"/>
          <p:cNvSpPr txBox="1"/>
          <p:nvPr/>
        </p:nvSpPr>
        <p:spPr>
          <a:xfrm>
            <a:off x="425714" y="3119902"/>
            <a:ext cx="2378710" cy="1326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30800"/>
              </a:lnSpc>
            </a:pPr>
            <a:r>
              <a:rPr sz="1650" spc="10" dirty="0" smtClean="0">
                <a:latin typeface="Arial"/>
                <a:cs typeface="Arial"/>
              </a:rPr>
              <a:t>C</a:t>
            </a:r>
            <a:r>
              <a:rPr sz="1650" spc="-5" dirty="0" smtClean="0">
                <a:latin typeface="Arial"/>
                <a:cs typeface="Arial"/>
              </a:rPr>
              <a:t>u</a:t>
            </a:r>
            <a:r>
              <a:rPr sz="1650" spc="5" dirty="0" smtClean="0">
                <a:latin typeface="Arial"/>
                <a:cs typeface="Arial"/>
              </a:rPr>
              <a:t>a</a:t>
            </a:r>
            <a:r>
              <a:rPr sz="1650" spc="-5" dirty="0" smtClean="0">
                <a:latin typeface="Arial"/>
                <a:cs typeface="Arial"/>
              </a:rPr>
              <a:t>n</a:t>
            </a:r>
            <a:r>
              <a:rPr sz="1650" spc="10" dirty="0" smtClean="0">
                <a:latin typeface="Arial"/>
                <a:cs typeface="Arial"/>
              </a:rPr>
              <a:t>d</a:t>
            </a:r>
            <a:r>
              <a:rPr sz="1650" spc="5" dirty="0" smtClean="0">
                <a:latin typeface="Arial"/>
                <a:cs typeface="Arial"/>
              </a:rPr>
              <a:t>o               </a:t>
            </a:r>
            <a:r>
              <a:rPr sz="1650" spc="160" dirty="0" smtClean="0">
                <a:latin typeface="Arial"/>
                <a:cs typeface="Arial"/>
              </a:rPr>
              <a:t> </a:t>
            </a:r>
            <a:r>
              <a:rPr sz="1650" spc="-35" dirty="0" smtClean="0">
                <a:latin typeface="Arial"/>
                <a:cs typeface="Arial"/>
              </a:rPr>
              <a:t>e</a:t>
            </a:r>
            <a:r>
              <a:rPr sz="1650" spc="10" dirty="0" smtClean="0">
                <a:latin typeface="Arial"/>
                <a:cs typeface="Arial"/>
              </a:rPr>
              <a:t>x</a:t>
            </a:r>
            <a:r>
              <a:rPr sz="1650" spc="-15" dirty="0" smtClean="0">
                <a:latin typeface="Arial"/>
                <a:cs typeface="Arial"/>
              </a:rPr>
              <a:t>is</a:t>
            </a:r>
            <a:r>
              <a:rPr sz="1650" spc="-10" dirty="0" smtClean="0">
                <a:latin typeface="Arial"/>
                <a:cs typeface="Arial"/>
              </a:rPr>
              <a:t>t</a:t>
            </a:r>
            <a:r>
              <a:rPr sz="1650" spc="-15" dirty="0" smtClean="0">
                <a:latin typeface="Arial"/>
                <a:cs typeface="Arial"/>
              </a:rPr>
              <a:t>en</a:t>
            </a:r>
            <a:r>
              <a:rPr sz="1650" spc="-20" dirty="0" smtClean="0">
                <a:latin typeface="Arial"/>
                <a:cs typeface="Arial"/>
              </a:rPr>
              <a:t> </a:t>
            </a:r>
            <a:r>
              <a:rPr sz="1650" spc="-15" dirty="0" smtClean="0">
                <a:latin typeface="Arial"/>
                <a:cs typeface="Arial"/>
              </a:rPr>
              <a:t>e</a:t>
            </a:r>
            <a:r>
              <a:rPr sz="1650" spc="20" dirty="0" smtClean="0">
                <a:latin typeface="Arial"/>
                <a:cs typeface="Arial"/>
              </a:rPr>
              <a:t>v</a:t>
            </a:r>
            <a:r>
              <a:rPr sz="1650" spc="-15" dirty="0" smtClean="0">
                <a:latin typeface="Arial"/>
                <a:cs typeface="Arial"/>
              </a:rPr>
              <a:t>i</a:t>
            </a:r>
            <a:r>
              <a:rPr sz="1650" spc="0" dirty="0" smtClean="0">
                <a:latin typeface="Arial"/>
                <a:cs typeface="Arial"/>
              </a:rPr>
              <a:t>de</a:t>
            </a:r>
            <a:r>
              <a:rPr sz="1650" spc="-15" dirty="0" smtClean="0">
                <a:latin typeface="Arial"/>
                <a:cs typeface="Arial"/>
              </a:rPr>
              <a:t>n</a:t>
            </a:r>
            <a:r>
              <a:rPr sz="1650" spc="5" dirty="0" smtClean="0">
                <a:latin typeface="Arial"/>
                <a:cs typeface="Arial"/>
              </a:rPr>
              <a:t>cias</a:t>
            </a:r>
            <a:r>
              <a:rPr sz="1650" spc="150" dirty="0" smtClean="0">
                <a:latin typeface="Arial"/>
                <a:cs typeface="Arial"/>
              </a:rPr>
              <a:t> </a:t>
            </a:r>
            <a:r>
              <a:rPr sz="1650" spc="0" dirty="0" smtClean="0">
                <a:latin typeface="Arial"/>
                <a:cs typeface="Arial"/>
              </a:rPr>
              <a:t>d</a:t>
            </a:r>
            <a:r>
              <a:rPr sz="1650" spc="5" dirty="0" smtClean="0">
                <a:latin typeface="Arial"/>
                <a:cs typeface="Arial"/>
              </a:rPr>
              <a:t>e</a:t>
            </a:r>
            <a:r>
              <a:rPr sz="1650" spc="145" dirty="0" smtClean="0">
                <a:latin typeface="Arial"/>
                <a:cs typeface="Arial"/>
              </a:rPr>
              <a:t> </a:t>
            </a:r>
            <a:r>
              <a:rPr sz="1650" spc="-15" dirty="0" smtClean="0">
                <a:latin typeface="Arial"/>
                <a:cs typeface="Arial"/>
              </a:rPr>
              <a:t>qu</a:t>
            </a:r>
            <a:r>
              <a:rPr sz="1650" spc="5" dirty="0" smtClean="0">
                <a:latin typeface="Arial"/>
                <a:cs typeface="Arial"/>
              </a:rPr>
              <a:t>e</a:t>
            </a:r>
            <a:r>
              <a:rPr sz="1650" spc="145" dirty="0" smtClean="0">
                <a:latin typeface="Arial"/>
                <a:cs typeface="Arial"/>
              </a:rPr>
              <a:t> </a:t>
            </a:r>
            <a:r>
              <a:rPr sz="1650" b="1" spc="0" dirty="0" smtClean="0">
                <a:latin typeface="Arial"/>
                <a:cs typeface="Arial"/>
              </a:rPr>
              <a:t>n</a:t>
            </a:r>
            <a:r>
              <a:rPr sz="1650" b="1" spc="5" dirty="0" smtClean="0">
                <a:latin typeface="Arial"/>
                <a:cs typeface="Arial"/>
              </a:rPr>
              <a:t>o</a:t>
            </a:r>
            <a:r>
              <a:rPr sz="1650" spc="145" dirty="0" smtClean="0">
                <a:latin typeface="Arial"/>
                <a:cs typeface="Arial"/>
              </a:rPr>
              <a:t> </a:t>
            </a:r>
            <a:r>
              <a:rPr sz="1650" spc="5" dirty="0" smtClean="0">
                <a:latin typeface="Arial"/>
                <a:cs typeface="Arial"/>
              </a:rPr>
              <a:t>se</a:t>
            </a:r>
            <a:r>
              <a:rPr sz="1650" spc="0" dirty="0" smtClean="0">
                <a:latin typeface="Arial"/>
                <a:cs typeface="Arial"/>
              </a:rPr>
              <a:t> </a:t>
            </a:r>
            <a:r>
              <a:rPr sz="1650" spc="10" dirty="0" smtClean="0">
                <a:latin typeface="Arial"/>
                <a:cs typeface="Arial"/>
              </a:rPr>
              <a:t>cum</a:t>
            </a:r>
            <a:r>
              <a:rPr sz="1650" spc="0" dirty="0" smtClean="0">
                <a:latin typeface="Arial"/>
                <a:cs typeface="Arial"/>
              </a:rPr>
              <a:t>p</a:t>
            </a:r>
            <a:r>
              <a:rPr sz="1650" spc="-15" dirty="0" smtClean="0">
                <a:latin typeface="Arial"/>
                <a:cs typeface="Arial"/>
              </a:rPr>
              <a:t>l</a:t>
            </a:r>
            <a:r>
              <a:rPr sz="1650" spc="5" dirty="0" smtClean="0">
                <a:latin typeface="Arial"/>
                <a:cs typeface="Arial"/>
              </a:rPr>
              <a:t>e </a:t>
            </a:r>
            <a:r>
              <a:rPr sz="1650" spc="-70" dirty="0" smtClean="0">
                <a:latin typeface="Arial"/>
                <a:cs typeface="Arial"/>
              </a:rPr>
              <a:t> </a:t>
            </a:r>
            <a:r>
              <a:rPr sz="1650" spc="-5" dirty="0" smtClean="0">
                <a:latin typeface="Arial"/>
                <a:cs typeface="Arial"/>
              </a:rPr>
              <a:t>c</a:t>
            </a:r>
            <a:r>
              <a:rPr sz="1650" spc="0" dirty="0" smtClean="0">
                <a:latin typeface="Arial"/>
                <a:cs typeface="Arial"/>
              </a:rPr>
              <a:t>o</a:t>
            </a:r>
            <a:r>
              <a:rPr sz="1650" spc="5" dirty="0" smtClean="0">
                <a:latin typeface="Arial"/>
                <a:cs typeface="Arial"/>
              </a:rPr>
              <a:t>n </a:t>
            </a:r>
            <a:r>
              <a:rPr sz="1650" spc="-70" dirty="0" smtClean="0">
                <a:latin typeface="Arial"/>
                <a:cs typeface="Arial"/>
              </a:rPr>
              <a:t> </a:t>
            </a:r>
            <a:r>
              <a:rPr sz="1650" spc="5" dirty="0" smtClean="0">
                <a:latin typeface="Arial"/>
                <a:cs typeface="Arial"/>
              </a:rPr>
              <a:t>los </a:t>
            </a:r>
            <a:r>
              <a:rPr sz="1650" spc="-75" dirty="0" smtClean="0">
                <a:latin typeface="Arial"/>
                <a:cs typeface="Arial"/>
              </a:rPr>
              <a:t> </a:t>
            </a:r>
            <a:r>
              <a:rPr sz="1650" spc="10" dirty="0" smtClean="0">
                <a:latin typeface="Arial"/>
                <a:cs typeface="Arial"/>
              </a:rPr>
              <a:t>c</a:t>
            </a:r>
            <a:r>
              <a:rPr sz="1650" spc="5" dirty="0" smtClean="0">
                <a:latin typeface="Arial"/>
                <a:cs typeface="Arial"/>
              </a:rPr>
              <a:t>r</a:t>
            </a:r>
            <a:r>
              <a:rPr sz="1650" spc="-5" dirty="0" smtClean="0">
                <a:latin typeface="Arial"/>
                <a:cs typeface="Arial"/>
              </a:rPr>
              <a:t>i</a:t>
            </a:r>
            <a:r>
              <a:rPr sz="1650" spc="-20" dirty="0" smtClean="0">
                <a:latin typeface="Arial"/>
                <a:cs typeface="Arial"/>
              </a:rPr>
              <a:t>t</a:t>
            </a:r>
            <a:r>
              <a:rPr sz="1650" spc="0" dirty="0" smtClean="0">
                <a:latin typeface="Arial"/>
                <a:cs typeface="Arial"/>
              </a:rPr>
              <a:t>er</a:t>
            </a:r>
            <a:r>
              <a:rPr sz="1650" spc="-15" dirty="0" smtClean="0">
                <a:latin typeface="Arial"/>
                <a:cs typeface="Arial"/>
              </a:rPr>
              <a:t>i</a:t>
            </a:r>
            <a:r>
              <a:rPr sz="1650" spc="0" dirty="0" smtClean="0">
                <a:latin typeface="Arial"/>
                <a:cs typeface="Arial"/>
              </a:rPr>
              <a:t>os</a:t>
            </a:r>
            <a:r>
              <a:rPr sz="1650" spc="-5" dirty="0" smtClean="0">
                <a:latin typeface="Arial"/>
                <a:cs typeface="Arial"/>
              </a:rPr>
              <a:t> </a:t>
            </a:r>
            <a:r>
              <a:rPr sz="1650" spc="5" dirty="0" smtClean="0">
                <a:latin typeface="Arial"/>
                <a:cs typeface="Arial"/>
              </a:rPr>
              <a:t>a</a:t>
            </a:r>
            <a:r>
              <a:rPr sz="1650" spc="-10" dirty="0" smtClean="0">
                <a:latin typeface="Arial"/>
                <a:cs typeface="Arial"/>
              </a:rPr>
              <a:t> </a:t>
            </a:r>
            <a:r>
              <a:rPr sz="1650" spc="-15" dirty="0" smtClean="0">
                <a:latin typeface="Arial"/>
                <a:cs typeface="Arial"/>
              </a:rPr>
              <a:t>e</a:t>
            </a:r>
            <a:r>
              <a:rPr sz="1650" spc="-5" dirty="0" smtClean="0">
                <a:latin typeface="Arial"/>
                <a:cs typeface="Arial"/>
              </a:rPr>
              <a:t>v</a:t>
            </a:r>
            <a:r>
              <a:rPr sz="1650" spc="5" dirty="0" smtClean="0">
                <a:latin typeface="Arial"/>
                <a:cs typeface="Arial"/>
              </a:rPr>
              <a:t>al</a:t>
            </a:r>
            <a:r>
              <a:rPr sz="1650" spc="0" dirty="0" smtClean="0">
                <a:latin typeface="Arial"/>
                <a:cs typeface="Arial"/>
              </a:rPr>
              <a:t>ua</a:t>
            </a:r>
            <a:r>
              <a:rPr sz="1650" spc="-290" dirty="0" smtClean="0">
                <a:latin typeface="Arial"/>
                <a:cs typeface="Arial"/>
              </a:rPr>
              <a:t>r</a:t>
            </a:r>
            <a:r>
              <a:rPr sz="1650" spc="0" dirty="0" smtClean="0">
                <a:latin typeface="Arial"/>
                <a:cs typeface="Arial"/>
              </a:rPr>
              <a:t>.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32429" y="2344851"/>
            <a:ext cx="2663571" cy="2430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32200"/>
              </a:lnSpc>
            </a:pPr>
            <a:r>
              <a:rPr sz="1500" spc="15" dirty="0" smtClean="0">
                <a:latin typeface="Arial"/>
                <a:cs typeface="Arial"/>
              </a:rPr>
              <a:t>Cua</a:t>
            </a:r>
            <a:r>
              <a:rPr sz="1500" spc="5" dirty="0" smtClean="0">
                <a:latin typeface="Arial"/>
                <a:cs typeface="Arial"/>
              </a:rPr>
              <a:t>n</a:t>
            </a:r>
            <a:r>
              <a:rPr sz="1500" spc="15" dirty="0" smtClean="0">
                <a:latin typeface="Arial"/>
                <a:cs typeface="Arial"/>
              </a:rPr>
              <a:t>do  </a:t>
            </a:r>
            <a:r>
              <a:rPr sz="1500" spc="-15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ex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0" dirty="0" smtClean="0">
                <a:latin typeface="Arial"/>
                <a:cs typeface="Arial"/>
              </a:rPr>
              <a:t>sten  </a:t>
            </a:r>
            <a:r>
              <a:rPr sz="1500" spc="-15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e</a:t>
            </a:r>
            <a:r>
              <a:rPr sz="1500" spc="20" dirty="0" smtClean="0">
                <a:latin typeface="Arial"/>
                <a:cs typeface="Arial"/>
              </a:rPr>
              <a:t>v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de</a:t>
            </a:r>
            <a:r>
              <a:rPr sz="1500" spc="5" dirty="0" smtClean="0">
                <a:latin typeface="Arial"/>
                <a:cs typeface="Arial"/>
              </a:rPr>
              <a:t>n</a:t>
            </a:r>
            <a:r>
              <a:rPr sz="1500" spc="15" dirty="0" smtClean="0">
                <a:latin typeface="Arial"/>
                <a:cs typeface="Arial"/>
              </a:rPr>
              <a:t>c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as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d</a:t>
            </a:r>
            <a:r>
              <a:rPr sz="1500" spc="15" dirty="0" smtClean="0">
                <a:latin typeface="Arial"/>
                <a:cs typeface="Arial"/>
              </a:rPr>
              <a:t>e </a:t>
            </a:r>
            <a:r>
              <a:rPr sz="1500" spc="-9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cumpl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0" dirty="0" smtClean="0">
                <a:latin typeface="Arial"/>
                <a:cs typeface="Arial"/>
              </a:rPr>
              <a:t>miento, </a:t>
            </a:r>
            <a:r>
              <a:rPr sz="1500" spc="-10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pero </a:t>
            </a:r>
            <a:r>
              <a:rPr sz="1500" spc="-9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 </a:t>
            </a:r>
            <a:r>
              <a:rPr sz="1500" spc="-9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su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20" dirty="0" smtClean="0">
                <a:latin typeface="Arial"/>
                <a:cs typeface="Arial"/>
              </a:rPr>
              <a:t>v</a:t>
            </a:r>
            <a:r>
              <a:rPr sz="1500" spc="15" dirty="0" smtClean="0">
                <a:latin typeface="Arial"/>
                <a:cs typeface="Arial"/>
              </a:rPr>
              <a:t>ez</a:t>
            </a:r>
            <a:r>
              <a:rPr sz="1500" spc="80" dirty="0" smtClean="0">
                <a:latin typeface="Arial"/>
                <a:cs typeface="Arial"/>
              </a:rPr>
              <a:t> 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a</a:t>
            </a:r>
            <a:r>
              <a:rPr sz="1500" spc="95" dirty="0" smtClean="0">
                <a:latin typeface="Arial"/>
                <a:cs typeface="Arial"/>
              </a:rPr>
              <a:t> </a:t>
            </a:r>
            <a:r>
              <a:rPr sz="1500" spc="-5" dirty="0" smtClean="0">
                <a:latin typeface="Arial"/>
                <a:cs typeface="Arial"/>
              </a:rPr>
              <a:t>e</a:t>
            </a:r>
            <a:r>
              <a:rPr sz="1500" spc="20" dirty="0" smtClean="0">
                <a:latin typeface="Arial"/>
                <a:cs typeface="Arial"/>
              </a:rPr>
              <a:t>v</a:t>
            </a:r>
            <a:r>
              <a:rPr sz="1500" spc="15" dirty="0" smtClean="0">
                <a:latin typeface="Arial"/>
                <a:cs typeface="Arial"/>
              </a:rPr>
              <a:t>a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u</a:t>
            </a:r>
            <a:r>
              <a:rPr sz="1500" spc="5" dirty="0" smtClean="0">
                <a:latin typeface="Arial"/>
                <a:cs typeface="Arial"/>
              </a:rPr>
              <a:t>a</a:t>
            </a:r>
            <a:r>
              <a:rPr sz="1500" spc="15" dirty="0" smtClean="0">
                <a:latin typeface="Arial"/>
                <a:cs typeface="Arial"/>
              </a:rPr>
              <a:t>c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ón</a:t>
            </a:r>
            <a:r>
              <a:rPr sz="1500" spc="9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d</a:t>
            </a:r>
            <a:r>
              <a:rPr sz="1500" spc="5" dirty="0" smtClean="0">
                <a:latin typeface="Arial"/>
                <a:cs typeface="Arial"/>
              </a:rPr>
              <a:t>e</a:t>
            </a:r>
            <a:r>
              <a:rPr sz="1500" spc="15" dirty="0" smtClean="0">
                <a:latin typeface="Arial"/>
                <a:cs typeface="Arial"/>
              </a:rPr>
              <a:t>mue</a:t>
            </a:r>
            <a:r>
              <a:rPr sz="1500" spc="-5" dirty="0" smtClean="0">
                <a:latin typeface="Arial"/>
                <a:cs typeface="Arial"/>
              </a:rPr>
              <a:t>s</a:t>
            </a:r>
            <a:r>
              <a:rPr sz="1500" spc="5" dirty="0" smtClean="0">
                <a:latin typeface="Arial"/>
                <a:cs typeface="Arial"/>
              </a:rPr>
              <a:t>t</a:t>
            </a:r>
            <a:r>
              <a:rPr sz="1500" spc="15" dirty="0" smtClean="0">
                <a:latin typeface="Arial"/>
                <a:cs typeface="Arial"/>
              </a:rPr>
              <a:t>ra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qu</a:t>
            </a:r>
            <a:r>
              <a:rPr sz="1500" spc="15" dirty="0" smtClean="0">
                <a:latin typeface="Arial"/>
                <a:cs typeface="Arial"/>
              </a:rPr>
              <a:t>e </a:t>
            </a:r>
            <a:r>
              <a:rPr sz="1500" spc="10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ex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0" dirty="0" smtClean="0">
                <a:latin typeface="Arial"/>
                <a:cs typeface="Arial"/>
              </a:rPr>
              <a:t>sten </a:t>
            </a:r>
            <a:r>
              <a:rPr sz="1500" spc="100" dirty="0" smtClean="0">
                <a:latin typeface="Arial"/>
                <a:cs typeface="Arial"/>
              </a:rPr>
              <a:t> </a:t>
            </a:r>
            <a:r>
              <a:rPr sz="1500" b="1" spc="15" dirty="0" smtClean="0">
                <a:latin typeface="Arial"/>
                <a:cs typeface="Arial"/>
              </a:rPr>
              <a:t>de</a:t>
            </a:r>
            <a:r>
              <a:rPr sz="1500" b="1" spc="5" dirty="0" smtClean="0">
                <a:latin typeface="Arial"/>
                <a:cs typeface="Arial"/>
              </a:rPr>
              <a:t>b</a:t>
            </a:r>
            <a:r>
              <a:rPr sz="1500" b="1" spc="0" dirty="0" smtClean="0">
                <a:latin typeface="Arial"/>
                <a:cs typeface="Arial"/>
              </a:rPr>
              <a:t>ili</a:t>
            </a:r>
            <a:r>
              <a:rPr sz="1500" b="1" spc="15" dirty="0" smtClean="0">
                <a:latin typeface="Arial"/>
                <a:cs typeface="Arial"/>
              </a:rPr>
              <a:t>da</a:t>
            </a:r>
            <a:r>
              <a:rPr sz="1500" b="1" spc="5" dirty="0" smtClean="0">
                <a:latin typeface="Arial"/>
                <a:cs typeface="Arial"/>
              </a:rPr>
              <a:t>d</a:t>
            </a:r>
            <a:r>
              <a:rPr sz="1500" b="1" spc="15" dirty="0" smtClean="0">
                <a:latin typeface="Arial"/>
                <a:cs typeface="Arial"/>
              </a:rPr>
              <a:t>es </a:t>
            </a:r>
            <a:r>
              <a:rPr sz="1500" b="1" spc="100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en</a:t>
            </a:r>
            <a:r>
              <a:rPr sz="1500" spc="0" dirty="0" smtClean="0">
                <a:latin typeface="Arial"/>
                <a:cs typeface="Arial"/>
              </a:rPr>
              <a:t> l</a:t>
            </a:r>
            <a:r>
              <a:rPr sz="1500" spc="15" dirty="0" smtClean="0">
                <a:latin typeface="Arial"/>
                <a:cs typeface="Arial"/>
              </a:rPr>
              <a:t>a </a:t>
            </a:r>
            <a:r>
              <a:rPr sz="1500" spc="-4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so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uc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ón </a:t>
            </a:r>
            <a:r>
              <a:rPr sz="1500" spc="-4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mpl</a:t>
            </a:r>
            <a:r>
              <a:rPr sz="1500" spc="20" dirty="0" smtClean="0">
                <a:latin typeface="Arial"/>
                <a:cs typeface="Arial"/>
              </a:rPr>
              <a:t>e</a:t>
            </a:r>
            <a:r>
              <a:rPr sz="1500" spc="15" dirty="0" smtClean="0">
                <a:latin typeface="Arial"/>
                <a:cs typeface="Arial"/>
              </a:rPr>
              <a:t>mentada </a:t>
            </a:r>
            <a:r>
              <a:rPr sz="1500" spc="-4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o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mpl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ca </a:t>
            </a:r>
            <a:r>
              <a:rPr sz="1500" spc="-9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u</a:t>
            </a:r>
            <a:r>
              <a:rPr sz="1500" spc="15" dirty="0" smtClean="0">
                <a:latin typeface="Arial"/>
                <a:cs typeface="Arial"/>
              </a:rPr>
              <a:t>n </a:t>
            </a:r>
            <a:r>
              <a:rPr sz="1500" spc="-9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ogro </a:t>
            </a:r>
            <a:r>
              <a:rPr sz="1500" spc="-95" dirty="0" smtClean="0">
                <a:latin typeface="Arial"/>
                <a:cs typeface="Arial"/>
              </a:rPr>
              <a:t> </a:t>
            </a:r>
            <a:r>
              <a:rPr sz="1500" spc="10" dirty="0" err="1" smtClean="0">
                <a:latin typeface="Arial"/>
                <a:cs typeface="Arial"/>
              </a:rPr>
              <a:t>qu</a:t>
            </a:r>
            <a:r>
              <a:rPr sz="1500" spc="15" dirty="0" err="1" smtClean="0">
                <a:latin typeface="Arial"/>
                <a:cs typeface="Arial"/>
              </a:rPr>
              <a:t>e</a:t>
            </a:r>
            <a:r>
              <a:rPr sz="1500" spc="15" dirty="0" smtClean="0">
                <a:latin typeface="Arial"/>
                <a:cs typeface="Arial"/>
              </a:rPr>
              <a:t> </a:t>
            </a:r>
            <a:r>
              <a:rPr sz="1500" spc="-90" dirty="0" smtClean="0">
                <a:latin typeface="Arial"/>
                <a:cs typeface="Arial"/>
              </a:rPr>
              <a:t> </a:t>
            </a:r>
            <a:r>
              <a:rPr sz="1500" spc="10" dirty="0" err="1" smtClean="0">
                <a:latin typeface="Arial"/>
                <a:cs typeface="Arial"/>
              </a:rPr>
              <a:t>puede</a:t>
            </a:r>
            <a:r>
              <a:rPr lang="es-PE" sz="1500" dirty="0">
                <a:latin typeface="Arial"/>
                <a:cs typeface="Arial"/>
              </a:rPr>
              <a:t> </a:t>
            </a:r>
            <a:r>
              <a:rPr sz="1500" spc="10" dirty="0" err="1" smtClean="0">
                <a:latin typeface="Arial"/>
                <a:cs typeface="Arial"/>
              </a:rPr>
              <a:t>estar</a:t>
            </a:r>
            <a:r>
              <a:rPr sz="1500" spc="10" dirty="0" smtClean="0">
                <a:latin typeface="Arial"/>
                <a:cs typeface="Arial"/>
              </a:rPr>
              <a:t> e</a:t>
            </a:r>
            <a:r>
              <a:rPr sz="1500" spc="15" dirty="0" smtClean="0">
                <a:latin typeface="Arial"/>
                <a:cs typeface="Arial"/>
              </a:rPr>
              <a:t>n </a:t>
            </a:r>
            <a:r>
              <a:rPr sz="1500" spc="10" dirty="0" err="1" smtClean="0">
                <a:latin typeface="Arial"/>
                <a:cs typeface="Arial"/>
              </a:rPr>
              <a:t>r</a:t>
            </a:r>
            <a:r>
              <a:rPr sz="1500" spc="-10" dirty="0" err="1" smtClean="0">
                <a:latin typeface="Arial"/>
                <a:cs typeface="Arial"/>
              </a:rPr>
              <a:t>i</a:t>
            </a:r>
            <a:r>
              <a:rPr sz="1500" spc="15" dirty="0" err="1" smtClean="0">
                <a:latin typeface="Arial"/>
                <a:cs typeface="Arial"/>
              </a:rPr>
              <a:t>es</a:t>
            </a:r>
            <a:r>
              <a:rPr sz="1500" spc="5" dirty="0" err="1" smtClean="0">
                <a:latin typeface="Arial"/>
                <a:cs typeface="Arial"/>
              </a:rPr>
              <a:t>g</a:t>
            </a:r>
            <a:r>
              <a:rPr sz="1500" spc="15" dirty="0" err="1" smtClean="0">
                <a:latin typeface="Arial"/>
                <a:cs typeface="Arial"/>
              </a:rPr>
              <a:t>o</a:t>
            </a:r>
            <a:r>
              <a:rPr lang="es-PE" sz="1500" spc="1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de</a:t>
            </a:r>
            <a:r>
              <a:rPr sz="1500" spc="0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sostenerse e</a:t>
            </a:r>
            <a:r>
              <a:rPr sz="1500" spc="15" dirty="0" smtClean="0">
                <a:latin typeface="Arial"/>
                <a:cs typeface="Arial"/>
              </a:rPr>
              <a:t>n </a:t>
            </a:r>
            <a:r>
              <a:rPr sz="1500" spc="10" dirty="0" smtClean="0">
                <a:latin typeface="Arial"/>
                <a:cs typeface="Arial"/>
              </a:rPr>
              <a:t>e</a:t>
            </a:r>
            <a:r>
              <a:rPr sz="1500" spc="5" dirty="0" smtClean="0">
                <a:latin typeface="Arial"/>
                <a:cs typeface="Arial"/>
              </a:rPr>
              <a:t>l</a:t>
            </a:r>
            <a:r>
              <a:rPr sz="1500" spc="10" dirty="0" smtClean="0">
                <a:latin typeface="Arial"/>
                <a:cs typeface="Arial"/>
              </a:rPr>
              <a:t> </a:t>
            </a:r>
            <a:r>
              <a:rPr sz="1500" spc="5" dirty="0" smtClean="0">
                <a:latin typeface="Arial"/>
                <a:cs typeface="Arial"/>
              </a:rPr>
              <a:t>t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empo.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49475" y="1577914"/>
            <a:ext cx="2386330" cy="957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29400"/>
              </a:lnSpc>
            </a:pPr>
            <a:r>
              <a:rPr sz="1600" spc="-10" dirty="0" smtClean="0">
                <a:latin typeface="Arial"/>
                <a:cs typeface="Arial"/>
              </a:rPr>
              <a:t>si </a:t>
            </a:r>
            <a:r>
              <a:rPr sz="1600" spc="12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</a:t>
            </a:r>
            <a:r>
              <a:rPr sz="1600" spc="-20" dirty="0" smtClean="0">
                <a:latin typeface="Arial"/>
                <a:cs typeface="Arial"/>
              </a:rPr>
              <a:t>x</a:t>
            </a:r>
            <a:r>
              <a:rPr sz="1600" spc="-10" dirty="0" smtClean="0">
                <a:latin typeface="Arial"/>
                <a:cs typeface="Arial"/>
              </a:rPr>
              <a:t>isten </a:t>
            </a:r>
            <a:r>
              <a:rPr sz="1600" spc="12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ev</a:t>
            </a:r>
            <a:r>
              <a:rPr sz="1600" spc="0" dirty="0" smtClean="0">
                <a:latin typeface="Arial"/>
                <a:cs typeface="Arial"/>
              </a:rPr>
              <a:t>i</a:t>
            </a:r>
            <a:r>
              <a:rPr sz="1600" spc="-10" dirty="0" smtClean="0">
                <a:latin typeface="Arial"/>
                <a:cs typeface="Arial"/>
              </a:rPr>
              <a:t>d</a:t>
            </a:r>
            <a:r>
              <a:rPr sz="1600" spc="-25" dirty="0" smtClean="0">
                <a:latin typeface="Arial"/>
                <a:cs typeface="Arial"/>
              </a:rPr>
              <a:t>e</a:t>
            </a:r>
            <a:r>
              <a:rPr sz="1600" spc="-10" dirty="0" smtClean="0">
                <a:latin typeface="Arial"/>
                <a:cs typeface="Arial"/>
              </a:rPr>
              <a:t>nc</a:t>
            </a:r>
            <a:r>
              <a:rPr sz="1600" spc="0" dirty="0" smtClean="0">
                <a:latin typeface="Arial"/>
                <a:cs typeface="Arial"/>
              </a:rPr>
              <a:t>i</a:t>
            </a:r>
            <a:r>
              <a:rPr sz="1600" spc="-10" dirty="0" smtClean="0">
                <a:latin typeface="Arial"/>
                <a:cs typeface="Arial"/>
              </a:rPr>
              <a:t>as </a:t>
            </a:r>
            <a:r>
              <a:rPr sz="1600" spc="120" dirty="0" smtClean="0">
                <a:latin typeface="Arial"/>
                <a:cs typeface="Arial"/>
              </a:rPr>
              <a:t> </a:t>
            </a:r>
            <a:r>
              <a:rPr sz="1600" spc="-15" dirty="0" smtClean="0">
                <a:latin typeface="Arial"/>
                <a:cs typeface="Arial"/>
              </a:rPr>
              <a:t>de</a:t>
            </a:r>
            <a:r>
              <a:rPr sz="1600" spc="-10" dirty="0" smtClean="0">
                <a:latin typeface="Arial"/>
                <a:cs typeface="Arial"/>
              </a:rPr>
              <a:t> que  </a:t>
            </a:r>
            <a:r>
              <a:rPr sz="1600" spc="-15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el  </a:t>
            </a:r>
            <a:r>
              <a:rPr sz="1600" spc="-145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cump</a:t>
            </a:r>
            <a:r>
              <a:rPr sz="1600" spc="0" dirty="0" smtClean="0">
                <a:latin typeface="Arial"/>
                <a:cs typeface="Arial"/>
              </a:rPr>
              <a:t>l</a:t>
            </a:r>
            <a:r>
              <a:rPr sz="1600" spc="-5" dirty="0" smtClean="0">
                <a:latin typeface="Arial"/>
                <a:cs typeface="Arial"/>
              </a:rPr>
              <a:t>i</a:t>
            </a:r>
            <a:r>
              <a:rPr sz="1600" spc="-25" dirty="0" smtClean="0">
                <a:latin typeface="Arial"/>
                <a:cs typeface="Arial"/>
              </a:rPr>
              <a:t>m</a:t>
            </a:r>
            <a:r>
              <a:rPr sz="1600" spc="-10" dirty="0" smtClean="0">
                <a:latin typeface="Arial"/>
                <a:cs typeface="Arial"/>
              </a:rPr>
              <a:t>iento  </a:t>
            </a:r>
            <a:r>
              <a:rPr sz="1600" spc="-14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es con</a:t>
            </a:r>
            <a:r>
              <a:rPr sz="1600" spc="-5" dirty="0" smtClean="0">
                <a:latin typeface="Arial"/>
                <a:cs typeface="Arial"/>
              </a:rPr>
              <a:t>s</a:t>
            </a:r>
            <a:r>
              <a:rPr sz="1600" spc="-10" dirty="0" smtClean="0">
                <a:latin typeface="Arial"/>
                <a:cs typeface="Arial"/>
              </a:rPr>
              <a:t>istente         y        </a:t>
            </a:r>
            <a:r>
              <a:rPr sz="1600" spc="-15" dirty="0" smtClean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se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49475" y="2594736"/>
            <a:ext cx="2217420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 smtClean="0">
                <a:latin typeface="Arial"/>
                <a:cs typeface="Arial"/>
              </a:rPr>
              <a:t>mantendrá</a:t>
            </a:r>
            <a:r>
              <a:rPr sz="1600" spc="2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en</a:t>
            </a:r>
            <a:r>
              <a:rPr sz="1600" spc="-5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el tiemp</a:t>
            </a:r>
            <a:r>
              <a:rPr sz="1600" spc="-5" dirty="0" smtClean="0">
                <a:latin typeface="Arial"/>
                <a:cs typeface="Arial"/>
              </a:rPr>
              <a:t>o.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300" y="2442209"/>
            <a:ext cx="1537335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10" dirty="0" smtClean="0">
                <a:latin typeface="Arial"/>
                <a:cs typeface="Arial"/>
              </a:rPr>
              <a:t>No</a:t>
            </a:r>
            <a:r>
              <a:rPr sz="2100" b="1" spc="-15" dirty="0" smtClean="0">
                <a:latin typeface="Arial"/>
                <a:cs typeface="Arial"/>
              </a:rPr>
              <a:t> </a:t>
            </a:r>
            <a:r>
              <a:rPr sz="2100" b="1" spc="0" dirty="0" smtClean="0">
                <a:latin typeface="Arial"/>
                <a:cs typeface="Arial"/>
              </a:rPr>
              <a:t>lo</a:t>
            </a:r>
            <a:r>
              <a:rPr sz="2100" b="1" spc="10" dirty="0" smtClean="0">
                <a:latin typeface="Arial"/>
                <a:cs typeface="Arial"/>
              </a:rPr>
              <a:t>g</a:t>
            </a:r>
            <a:r>
              <a:rPr sz="2100" b="1" spc="-50" dirty="0" smtClean="0">
                <a:latin typeface="Arial"/>
                <a:cs typeface="Arial"/>
              </a:rPr>
              <a:t>r</a:t>
            </a:r>
            <a:r>
              <a:rPr sz="2100" b="1" spc="10" dirty="0" smtClean="0">
                <a:latin typeface="Arial"/>
                <a:cs typeface="Arial"/>
              </a:rPr>
              <a:t>ado:</a:t>
            </a:r>
            <a:endParaRPr sz="21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91434" y="1643634"/>
            <a:ext cx="1201420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10" dirty="0" smtClean="0">
                <a:latin typeface="Arial"/>
                <a:cs typeface="Arial"/>
              </a:rPr>
              <a:t>Lograd</a:t>
            </a:r>
            <a:r>
              <a:rPr sz="2100" b="1" spc="0" dirty="0" smtClean="0">
                <a:latin typeface="Arial"/>
                <a:cs typeface="Arial"/>
              </a:rPr>
              <a:t>o</a:t>
            </a:r>
            <a:r>
              <a:rPr sz="2100" b="1" spc="5" dirty="0" smtClean="0">
                <a:latin typeface="Arial"/>
                <a:cs typeface="Arial"/>
              </a:rPr>
              <a:t>:</a:t>
            </a:r>
            <a:endParaRPr sz="2100">
              <a:latin typeface="Arial"/>
              <a:cs typeface="Arial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6377913" y="896653"/>
            <a:ext cx="2547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b="1" spc="10" dirty="0" smtClean="0">
                <a:latin typeface="Arial"/>
                <a:cs typeface="Arial"/>
              </a:rPr>
              <a:t>Logrado</a:t>
            </a:r>
            <a:r>
              <a:rPr lang="es-PE" b="1" spc="-45" dirty="0" smtClean="0">
                <a:latin typeface="Arial"/>
                <a:cs typeface="Arial"/>
              </a:rPr>
              <a:t> </a:t>
            </a:r>
            <a:r>
              <a:rPr lang="es-PE" b="1" spc="10" dirty="0" smtClean="0">
                <a:latin typeface="Arial"/>
                <a:cs typeface="Arial"/>
              </a:rPr>
              <a:t>plena</a:t>
            </a:r>
            <a:r>
              <a:rPr lang="es-PE" b="1" spc="0" dirty="0" smtClean="0">
                <a:latin typeface="Arial"/>
                <a:cs typeface="Arial"/>
              </a:rPr>
              <a:t>m</a:t>
            </a:r>
            <a:r>
              <a:rPr lang="es-PE" b="1" spc="10" dirty="0" smtClean="0">
                <a:latin typeface="Arial"/>
                <a:cs typeface="Arial"/>
              </a:rPr>
              <a:t>ente: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642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4720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436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10784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5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501640"/>
            <a:ext cx="9144000" cy="213359"/>
          </a:xfrm>
          <a:custGeom>
            <a:avLst/>
            <a:gdLst/>
            <a:ahLst/>
            <a:cxnLst/>
            <a:rect l="l" t="t" r="r" b="b"/>
            <a:pathLst>
              <a:path w="9144000" h="213359">
                <a:moveTo>
                  <a:pt x="9144000" y="213359"/>
                </a:moveTo>
                <a:lnTo>
                  <a:pt x="9144000" y="0"/>
                </a:lnTo>
                <a:lnTo>
                  <a:pt x="0" y="0"/>
                </a:lnTo>
                <a:lnTo>
                  <a:pt x="0" y="213359"/>
                </a:lnTo>
                <a:lnTo>
                  <a:pt x="9144000" y="213359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3" y="2698750"/>
            <a:ext cx="272935" cy="1419860"/>
          </a:xfrm>
          <a:custGeom>
            <a:avLst/>
            <a:gdLst/>
            <a:ahLst/>
            <a:cxnLst/>
            <a:rect l="l" t="t" r="r" b="b"/>
            <a:pathLst>
              <a:path w="272935" h="1419860">
                <a:moveTo>
                  <a:pt x="0" y="1419860"/>
                </a:moveTo>
                <a:lnTo>
                  <a:pt x="272935" y="1419860"/>
                </a:lnTo>
                <a:lnTo>
                  <a:pt x="272935" y="0"/>
                </a:lnTo>
                <a:lnTo>
                  <a:pt x="0" y="0"/>
                </a:lnTo>
                <a:lnTo>
                  <a:pt x="0" y="141986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293" y="2425700"/>
            <a:ext cx="2816352" cy="273050"/>
          </a:xfrm>
          <a:custGeom>
            <a:avLst/>
            <a:gdLst/>
            <a:ahLst/>
            <a:cxnLst/>
            <a:rect l="l" t="t" r="r" b="b"/>
            <a:pathLst>
              <a:path w="2816352" h="273050">
                <a:moveTo>
                  <a:pt x="0" y="273050"/>
                </a:moveTo>
                <a:lnTo>
                  <a:pt x="2816352" y="273050"/>
                </a:lnTo>
                <a:lnTo>
                  <a:pt x="2816352" y="0"/>
                </a:lnTo>
                <a:lnTo>
                  <a:pt x="0" y="0"/>
                </a:lnTo>
                <a:lnTo>
                  <a:pt x="0" y="27305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293" y="2425445"/>
            <a:ext cx="2816352" cy="1693164"/>
          </a:xfrm>
          <a:custGeom>
            <a:avLst/>
            <a:gdLst/>
            <a:ahLst/>
            <a:cxnLst/>
            <a:rect l="l" t="t" r="r" b="b"/>
            <a:pathLst>
              <a:path w="2816352" h="1693164">
                <a:moveTo>
                  <a:pt x="2816352" y="0"/>
                </a:moveTo>
                <a:lnTo>
                  <a:pt x="2816352" y="272795"/>
                </a:lnTo>
                <a:lnTo>
                  <a:pt x="272935" y="272795"/>
                </a:lnTo>
                <a:lnTo>
                  <a:pt x="272935" y="1693164"/>
                </a:lnTo>
                <a:lnTo>
                  <a:pt x="0" y="1693164"/>
                </a:lnTo>
                <a:lnTo>
                  <a:pt x="0" y="0"/>
                </a:lnTo>
                <a:lnTo>
                  <a:pt x="2816352" y="0"/>
                </a:lnTo>
                <a:close/>
              </a:path>
            </a:pathLst>
          </a:custGeom>
          <a:ln w="19812">
            <a:solidFill>
              <a:srgbClr val="90C2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08682" y="1655826"/>
            <a:ext cx="480060" cy="480060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480060" y="0"/>
                </a:moveTo>
                <a:lnTo>
                  <a:pt x="0" y="480060"/>
                </a:lnTo>
                <a:lnTo>
                  <a:pt x="480060" y="480060"/>
                </a:lnTo>
                <a:lnTo>
                  <a:pt x="480060" y="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08682" y="1655826"/>
            <a:ext cx="480060" cy="480060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0" y="480060"/>
                </a:moveTo>
                <a:lnTo>
                  <a:pt x="480060" y="0"/>
                </a:lnTo>
                <a:lnTo>
                  <a:pt x="480060" y="480060"/>
                </a:lnTo>
                <a:lnTo>
                  <a:pt x="0" y="480060"/>
                </a:lnTo>
                <a:close/>
              </a:path>
            </a:pathLst>
          </a:custGeom>
          <a:ln w="19812">
            <a:solidFill>
              <a:srgbClr val="90C2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79826" y="1926589"/>
            <a:ext cx="272923" cy="1421130"/>
          </a:xfrm>
          <a:custGeom>
            <a:avLst/>
            <a:gdLst/>
            <a:ahLst/>
            <a:cxnLst/>
            <a:rect l="l" t="t" r="r" b="b"/>
            <a:pathLst>
              <a:path w="272923" h="1421129">
                <a:moveTo>
                  <a:pt x="0" y="1421130"/>
                </a:moveTo>
                <a:lnTo>
                  <a:pt x="272923" y="1421130"/>
                </a:lnTo>
                <a:lnTo>
                  <a:pt x="272923" y="0"/>
                </a:lnTo>
                <a:lnTo>
                  <a:pt x="0" y="0"/>
                </a:lnTo>
                <a:lnTo>
                  <a:pt x="0" y="142113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79826" y="1654810"/>
            <a:ext cx="2816352" cy="271780"/>
          </a:xfrm>
          <a:custGeom>
            <a:avLst/>
            <a:gdLst/>
            <a:ahLst/>
            <a:cxnLst/>
            <a:rect l="l" t="t" r="r" b="b"/>
            <a:pathLst>
              <a:path w="2816352" h="271780">
                <a:moveTo>
                  <a:pt x="0" y="271780"/>
                </a:moveTo>
                <a:lnTo>
                  <a:pt x="2816352" y="271780"/>
                </a:lnTo>
                <a:lnTo>
                  <a:pt x="2816352" y="0"/>
                </a:lnTo>
                <a:lnTo>
                  <a:pt x="0" y="0"/>
                </a:lnTo>
                <a:lnTo>
                  <a:pt x="0" y="27178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79826" y="1654301"/>
            <a:ext cx="2816352" cy="1693164"/>
          </a:xfrm>
          <a:custGeom>
            <a:avLst/>
            <a:gdLst/>
            <a:ahLst/>
            <a:cxnLst/>
            <a:rect l="l" t="t" r="r" b="b"/>
            <a:pathLst>
              <a:path w="2816352" h="1693164">
                <a:moveTo>
                  <a:pt x="2816352" y="0"/>
                </a:moveTo>
                <a:lnTo>
                  <a:pt x="2816352" y="272796"/>
                </a:lnTo>
                <a:lnTo>
                  <a:pt x="272923" y="272796"/>
                </a:lnTo>
                <a:lnTo>
                  <a:pt x="272923" y="1693164"/>
                </a:lnTo>
                <a:lnTo>
                  <a:pt x="0" y="1693164"/>
                </a:lnTo>
                <a:lnTo>
                  <a:pt x="0" y="0"/>
                </a:lnTo>
                <a:lnTo>
                  <a:pt x="2816352" y="0"/>
                </a:lnTo>
                <a:close/>
              </a:path>
            </a:pathLst>
          </a:custGeom>
          <a:ln w="19812">
            <a:solidFill>
              <a:srgbClr val="90C2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22214" y="884682"/>
            <a:ext cx="480060" cy="480059"/>
          </a:xfrm>
          <a:custGeom>
            <a:avLst/>
            <a:gdLst/>
            <a:ahLst/>
            <a:cxnLst/>
            <a:rect l="l" t="t" r="r" b="b"/>
            <a:pathLst>
              <a:path w="480060" h="480059">
                <a:moveTo>
                  <a:pt x="480060" y="0"/>
                </a:moveTo>
                <a:lnTo>
                  <a:pt x="0" y="480059"/>
                </a:lnTo>
                <a:lnTo>
                  <a:pt x="480060" y="480059"/>
                </a:lnTo>
                <a:lnTo>
                  <a:pt x="480060" y="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22214" y="884682"/>
            <a:ext cx="480060" cy="480059"/>
          </a:xfrm>
          <a:custGeom>
            <a:avLst/>
            <a:gdLst/>
            <a:ahLst/>
            <a:cxnLst/>
            <a:rect l="l" t="t" r="r" b="b"/>
            <a:pathLst>
              <a:path w="480060" h="480059">
                <a:moveTo>
                  <a:pt x="0" y="480059"/>
                </a:moveTo>
                <a:lnTo>
                  <a:pt x="480060" y="0"/>
                </a:lnTo>
                <a:lnTo>
                  <a:pt x="480060" y="480059"/>
                </a:lnTo>
                <a:lnTo>
                  <a:pt x="0" y="480059"/>
                </a:lnTo>
                <a:close/>
              </a:path>
            </a:pathLst>
          </a:custGeom>
          <a:ln w="19811">
            <a:solidFill>
              <a:srgbClr val="90C2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3358" y="1156969"/>
            <a:ext cx="272922" cy="1421130"/>
          </a:xfrm>
          <a:custGeom>
            <a:avLst/>
            <a:gdLst/>
            <a:ahLst/>
            <a:cxnLst/>
            <a:rect l="l" t="t" r="r" b="b"/>
            <a:pathLst>
              <a:path w="272923" h="1421130">
                <a:moveTo>
                  <a:pt x="0" y="1421130"/>
                </a:moveTo>
                <a:lnTo>
                  <a:pt x="272922" y="1421130"/>
                </a:lnTo>
                <a:lnTo>
                  <a:pt x="272922" y="0"/>
                </a:lnTo>
                <a:lnTo>
                  <a:pt x="0" y="0"/>
                </a:lnTo>
                <a:lnTo>
                  <a:pt x="0" y="142113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93358" y="885189"/>
            <a:ext cx="2816351" cy="271779"/>
          </a:xfrm>
          <a:custGeom>
            <a:avLst/>
            <a:gdLst/>
            <a:ahLst/>
            <a:cxnLst/>
            <a:rect l="l" t="t" r="r" b="b"/>
            <a:pathLst>
              <a:path w="2816352" h="271779">
                <a:moveTo>
                  <a:pt x="0" y="271779"/>
                </a:moveTo>
                <a:lnTo>
                  <a:pt x="2816351" y="271779"/>
                </a:lnTo>
                <a:lnTo>
                  <a:pt x="2816351" y="0"/>
                </a:lnTo>
                <a:lnTo>
                  <a:pt x="0" y="0"/>
                </a:lnTo>
                <a:lnTo>
                  <a:pt x="0" y="271779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93358" y="884682"/>
            <a:ext cx="2816351" cy="1693163"/>
          </a:xfrm>
          <a:custGeom>
            <a:avLst/>
            <a:gdLst/>
            <a:ahLst/>
            <a:cxnLst/>
            <a:rect l="l" t="t" r="r" b="b"/>
            <a:pathLst>
              <a:path w="2816352" h="1693163">
                <a:moveTo>
                  <a:pt x="2816351" y="0"/>
                </a:moveTo>
                <a:lnTo>
                  <a:pt x="2816351" y="272795"/>
                </a:lnTo>
                <a:lnTo>
                  <a:pt x="272922" y="272795"/>
                </a:lnTo>
                <a:lnTo>
                  <a:pt x="272922" y="1693163"/>
                </a:lnTo>
                <a:lnTo>
                  <a:pt x="0" y="1693163"/>
                </a:lnTo>
                <a:lnTo>
                  <a:pt x="0" y="0"/>
                </a:lnTo>
                <a:lnTo>
                  <a:pt x="2816351" y="0"/>
                </a:lnTo>
                <a:close/>
              </a:path>
            </a:pathLst>
          </a:custGeom>
          <a:ln w="19812">
            <a:solidFill>
              <a:srgbClr val="90C2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211070" y="28447"/>
            <a:ext cx="5299075" cy="843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De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c</a:t>
            </a:r>
            <a:r>
              <a:rPr sz="2800" b="1" spc="-10" dirty="0" smtClean="0">
                <a:solidFill>
                  <a:srgbClr val="755E0D"/>
                </a:solidFill>
                <a:latin typeface="Arial"/>
                <a:cs typeface="Arial"/>
              </a:rPr>
              <a:t>i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sión</a:t>
            </a:r>
            <a:r>
              <a:rPr sz="2800" b="1" spc="20" dirty="0" smtClean="0">
                <a:solidFill>
                  <a:srgbClr val="755E0D"/>
                </a:solidFill>
                <a:latin typeface="Arial"/>
                <a:cs typeface="Arial"/>
              </a:rPr>
              <a:t> 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de</a:t>
            </a:r>
            <a:r>
              <a:rPr sz="2800" b="1" spc="-5" dirty="0" smtClean="0">
                <a:solidFill>
                  <a:srgbClr val="755E0D"/>
                </a:solidFill>
                <a:latin typeface="Arial"/>
                <a:cs typeface="Arial"/>
              </a:rPr>
              <a:t> l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a</a:t>
            </a:r>
            <a:r>
              <a:rPr sz="2800" b="1" spc="-100" dirty="0" smtClean="0">
                <a:solidFill>
                  <a:srgbClr val="755E0D"/>
                </a:solidFill>
                <a:latin typeface="Arial"/>
                <a:cs typeface="Arial"/>
              </a:rPr>
              <a:t> 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Ac</a:t>
            </a:r>
            <a:r>
              <a:rPr sz="2800" b="1" spc="-10" dirty="0" smtClean="0">
                <a:solidFill>
                  <a:srgbClr val="755E0D"/>
                </a:solidFill>
                <a:latin typeface="Arial"/>
                <a:cs typeface="Arial"/>
              </a:rPr>
              <a:t>r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edi</a:t>
            </a:r>
            <a:r>
              <a:rPr sz="2800" b="1" spc="0" dirty="0" smtClean="0">
                <a:solidFill>
                  <a:srgbClr val="755E0D"/>
                </a:solidFill>
                <a:latin typeface="Arial"/>
                <a:cs typeface="Arial"/>
              </a:rPr>
              <a:t>t</a:t>
            </a:r>
            <a:r>
              <a:rPr sz="2800" b="1" spc="-20" dirty="0" smtClean="0">
                <a:solidFill>
                  <a:srgbClr val="755E0D"/>
                </a:solidFill>
                <a:latin typeface="Arial"/>
                <a:cs typeface="Arial"/>
              </a:rPr>
              <a:t>a</a:t>
            </a:r>
            <a:r>
              <a:rPr sz="2800" b="1" spc="-10" dirty="0" smtClean="0">
                <a:solidFill>
                  <a:srgbClr val="755E0D"/>
                </a:solidFill>
                <a:latin typeface="Arial"/>
                <a:cs typeface="Arial"/>
              </a:rPr>
              <a:t>c</a:t>
            </a:r>
            <a:r>
              <a:rPr sz="2800" b="1" spc="-15" dirty="0" smtClean="0">
                <a:solidFill>
                  <a:srgbClr val="755E0D"/>
                </a:solidFill>
                <a:latin typeface="Arial"/>
                <a:cs typeface="Arial"/>
              </a:rPr>
              <a:t>ión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20"/>
              </a:spcBef>
            </a:pPr>
            <a:endParaRPr sz="650"/>
          </a:p>
          <a:p>
            <a:pPr marR="12700" algn="r">
              <a:lnSpc>
                <a:spcPct val="100000"/>
              </a:lnSpc>
            </a:pPr>
            <a:r>
              <a:rPr sz="2100" b="1" spc="10" dirty="0" smtClean="0">
                <a:latin typeface="Trebuchet MS"/>
                <a:cs typeface="Trebuchet MS"/>
              </a:rPr>
              <a:t>Opción</a:t>
            </a:r>
            <a:r>
              <a:rPr sz="2100" b="1" spc="-65" dirty="0" smtClean="0">
                <a:latin typeface="Trebuchet MS"/>
                <a:cs typeface="Trebuchet MS"/>
              </a:rPr>
              <a:t> </a:t>
            </a:r>
            <a:r>
              <a:rPr sz="2100" b="1" spc="5" dirty="0" smtClean="0">
                <a:latin typeface="Trebuchet MS"/>
                <a:cs typeface="Trebuchet MS"/>
              </a:rPr>
              <a:t>3</a:t>
            </a:r>
            <a:r>
              <a:rPr sz="2100" b="1" spc="5" dirty="0" smtClean="0">
                <a:latin typeface="Arial"/>
                <a:cs typeface="Arial"/>
              </a:rPr>
              <a:t>:</a:t>
            </a:r>
            <a:endParaRPr sz="2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1393" y="2766237"/>
            <a:ext cx="2370455" cy="11499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46500"/>
              </a:lnSpc>
            </a:pPr>
            <a:r>
              <a:rPr sz="1700" spc="10" dirty="0" smtClean="0">
                <a:latin typeface="Arial"/>
                <a:cs typeface="Arial"/>
              </a:rPr>
              <a:t>No     </a:t>
            </a:r>
            <a:r>
              <a:rPr sz="1700" spc="-90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se     </a:t>
            </a:r>
            <a:r>
              <a:rPr sz="1700" spc="-90" dirty="0" smtClean="0">
                <a:latin typeface="Arial"/>
                <a:cs typeface="Arial"/>
              </a:rPr>
              <a:t> </a:t>
            </a:r>
            <a:r>
              <a:rPr sz="1700" spc="0" dirty="0" smtClean="0">
                <a:latin typeface="Arial"/>
                <a:cs typeface="Arial"/>
              </a:rPr>
              <a:t>o</a:t>
            </a:r>
            <a:r>
              <a:rPr sz="1700" spc="-15" dirty="0" smtClean="0">
                <a:latin typeface="Arial"/>
                <a:cs typeface="Arial"/>
              </a:rPr>
              <a:t>t</a:t>
            </a:r>
            <a:r>
              <a:rPr sz="1700" spc="15" dirty="0" smtClean="0">
                <a:latin typeface="Arial"/>
                <a:cs typeface="Arial"/>
              </a:rPr>
              <a:t>o</a:t>
            </a:r>
            <a:r>
              <a:rPr sz="1700" spc="-20" dirty="0" smtClean="0">
                <a:latin typeface="Arial"/>
                <a:cs typeface="Arial"/>
              </a:rPr>
              <a:t>rg</a:t>
            </a:r>
            <a:r>
              <a:rPr sz="1700" spc="5" dirty="0" smtClean="0">
                <a:latin typeface="Arial"/>
                <a:cs typeface="Arial"/>
              </a:rPr>
              <a:t>a     </a:t>
            </a:r>
            <a:r>
              <a:rPr sz="1700" spc="-100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la</a:t>
            </a:r>
            <a:r>
              <a:rPr sz="1700" spc="0" dirty="0" smtClean="0">
                <a:latin typeface="Arial"/>
                <a:cs typeface="Arial"/>
              </a:rPr>
              <a:t> a</a:t>
            </a:r>
            <a:r>
              <a:rPr sz="1700" spc="5" dirty="0" smtClean="0">
                <a:latin typeface="Arial"/>
                <a:cs typeface="Arial"/>
              </a:rPr>
              <a:t>c</a:t>
            </a:r>
            <a:r>
              <a:rPr sz="1700" spc="-20" dirty="0" smtClean="0">
                <a:latin typeface="Arial"/>
                <a:cs typeface="Arial"/>
              </a:rPr>
              <a:t>r</a:t>
            </a:r>
            <a:r>
              <a:rPr sz="1700" spc="15" dirty="0" smtClean="0">
                <a:latin typeface="Arial"/>
                <a:cs typeface="Arial"/>
              </a:rPr>
              <a:t>e</a:t>
            </a:r>
            <a:r>
              <a:rPr sz="1700" spc="0" dirty="0" smtClean="0">
                <a:latin typeface="Arial"/>
                <a:cs typeface="Arial"/>
              </a:rPr>
              <a:t>di</a:t>
            </a:r>
            <a:r>
              <a:rPr sz="1700" spc="-25" dirty="0" smtClean="0">
                <a:latin typeface="Arial"/>
                <a:cs typeface="Arial"/>
              </a:rPr>
              <a:t>t</a:t>
            </a:r>
            <a:r>
              <a:rPr sz="1700" spc="5" dirty="0" smtClean="0">
                <a:latin typeface="Arial"/>
                <a:cs typeface="Arial"/>
              </a:rPr>
              <a:t>ac</a:t>
            </a:r>
            <a:r>
              <a:rPr sz="1700" spc="10" dirty="0" smtClean="0">
                <a:latin typeface="Arial"/>
                <a:cs typeface="Arial"/>
              </a:rPr>
              <a:t>i</a:t>
            </a:r>
            <a:r>
              <a:rPr sz="1700" spc="5" dirty="0" smtClean="0">
                <a:latin typeface="Arial"/>
                <a:cs typeface="Arial"/>
              </a:rPr>
              <a:t>ón,  </a:t>
            </a:r>
            <a:r>
              <a:rPr sz="1700" spc="175" dirty="0" smtClean="0">
                <a:latin typeface="Arial"/>
                <a:cs typeface="Arial"/>
              </a:rPr>
              <a:t> </a:t>
            </a:r>
            <a:r>
              <a:rPr sz="1700" spc="15" dirty="0" smtClean="0">
                <a:latin typeface="Arial"/>
                <a:cs typeface="Arial"/>
              </a:rPr>
              <a:t>s</a:t>
            </a:r>
            <a:r>
              <a:rPr sz="1700" spc="0" dirty="0" smtClean="0">
                <a:latin typeface="Arial"/>
                <a:cs typeface="Arial"/>
              </a:rPr>
              <a:t>i  </a:t>
            </a:r>
            <a:r>
              <a:rPr sz="1700" spc="165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a</a:t>
            </a:r>
            <a:r>
              <a:rPr sz="1700" spc="10" dirty="0" smtClean="0">
                <a:latin typeface="Arial"/>
                <a:cs typeface="Arial"/>
              </a:rPr>
              <a:t>l</a:t>
            </a:r>
            <a:r>
              <a:rPr sz="1700" spc="5" dirty="0" smtClean="0">
                <a:latin typeface="Arial"/>
                <a:cs typeface="Arial"/>
              </a:rPr>
              <a:t>gún</a:t>
            </a:r>
            <a:r>
              <a:rPr sz="1700" spc="0" dirty="0" smtClean="0">
                <a:latin typeface="Arial"/>
                <a:cs typeface="Arial"/>
              </a:rPr>
              <a:t> e</a:t>
            </a:r>
            <a:r>
              <a:rPr sz="1700" spc="-20" dirty="0" smtClean="0">
                <a:latin typeface="Arial"/>
                <a:cs typeface="Arial"/>
              </a:rPr>
              <a:t>st</a:t>
            </a:r>
            <a:r>
              <a:rPr sz="1700" spc="0" dirty="0" smtClean="0">
                <a:latin typeface="Arial"/>
                <a:cs typeface="Arial"/>
              </a:rPr>
              <a:t>ánda</a:t>
            </a:r>
            <a:r>
              <a:rPr sz="1700" spc="5" dirty="0" smtClean="0">
                <a:latin typeface="Arial"/>
                <a:cs typeface="Arial"/>
              </a:rPr>
              <a:t>r</a:t>
            </a:r>
            <a:r>
              <a:rPr sz="1700" spc="-20" dirty="0" smtClean="0">
                <a:latin typeface="Arial"/>
                <a:cs typeface="Arial"/>
              </a:rPr>
              <a:t> </a:t>
            </a:r>
            <a:r>
              <a:rPr sz="1700" spc="0" dirty="0" smtClean="0">
                <a:latin typeface="Arial"/>
                <a:cs typeface="Arial"/>
              </a:rPr>
              <a:t>n</a:t>
            </a:r>
            <a:r>
              <a:rPr sz="1700" spc="5" dirty="0" smtClean="0">
                <a:latin typeface="Arial"/>
                <a:cs typeface="Arial"/>
              </a:rPr>
              <a:t>o se</a:t>
            </a:r>
            <a:r>
              <a:rPr sz="1700" spc="-10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lo</a:t>
            </a:r>
            <a:r>
              <a:rPr sz="1700" spc="0" dirty="0" smtClean="0">
                <a:latin typeface="Arial"/>
                <a:cs typeface="Arial"/>
              </a:rPr>
              <a:t>g</a:t>
            </a:r>
            <a:r>
              <a:rPr sz="1700" spc="-35" dirty="0" smtClean="0">
                <a:latin typeface="Arial"/>
                <a:cs typeface="Arial"/>
              </a:rPr>
              <a:t>r</a:t>
            </a:r>
            <a:r>
              <a:rPr sz="1700" spc="5" dirty="0" smtClean="0">
                <a:latin typeface="Arial"/>
                <a:cs typeface="Arial"/>
              </a:rPr>
              <a:t>a.</a:t>
            </a:r>
            <a:endParaRPr sz="1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44570" y="1988947"/>
            <a:ext cx="2527300" cy="3035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47000"/>
              </a:lnSpc>
            </a:pPr>
            <a:r>
              <a:rPr sz="1500" spc="1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a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acred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0" dirty="0" smtClean="0">
                <a:latin typeface="Arial"/>
                <a:cs typeface="Arial"/>
              </a:rPr>
              <a:t>tac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ón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por </a:t>
            </a:r>
            <a:r>
              <a:rPr sz="1500" spc="-11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2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añ</a:t>
            </a:r>
            <a:r>
              <a:rPr sz="1500" spc="5" dirty="0" smtClean="0">
                <a:latin typeface="Arial"/>
                <a:cs typeface="Arial"/>
              </a:rPr>
              <a:t>o</a:t>
            </a:r>
            <a:r>
              <a:rPr sz="1500" spc="10" dirty="0" smtClean="0">
                <a:latin typeface="Arial"/>
                <a:cs typeface="Arial"/>
              </a:rPr>
              <a:t>s, si </a:t>
            </a:r>
            <a:r>
              <a:rPr sz="1500" spc="8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tod</a:t>
            </a:r>
            <a:r>
              <a:rPr sz="1500" spc="5" dirty="0" smtClean="0">
                <a:latin typeface="Arial"/>
                <a:cs typeface="Arial"/>
              </a:rPr>
              <a:t>o</a:t>
            </a:r>
            <a:r>
              <a:rPr sz="1500" spc="15" dirty="0" smtClean="0">
                <a:latin typeface="Arial"/>
                <a:cs typeface="Arial"/>
              </a:rPr>
              <a:t>s </a:t>
            </a:r>
            <a:r>
              <a:rPr sz="1500" spc="80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os </a:t>
            </a:r>
            <a:r>
              <a:rPr sz="1500" spc="7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es</a:t>
            </a:r>
            <a:r>
              <a:rPr sz="1500" spc="-5" dirty="0" smtClean="0">
                <a:latin typeface="Arial"/>
                <a:cs typeface="Arial"/>
              </a:rPr>
              <a:t>t</a:t>
            </a:r>
            <a:r>
              <a:rPr sz="1500" spc="15" dirty="0" smtClean="0">
                <a:latin typeface="Arial"/>
                <a:cs typeface="Arial"/>
              </a:rPr>
              <a:t>án</a:t>
            </a:r>
            <a:r>
              <a:rPr sz="1500" spc="5" dirty="0" smtClean="0">
                <a:latin typeface="Arial"/>
                <a:cs typeface="Arial"/>
              </a:rPr>
              <a:t>d</a:t>
            </a:r>
            <a:r>
              <a:rPr sz="1500" spc="10" dirty="0" smtClean="0">
                <a:latin typeface="Arial"/>
                <a:cs typeface="Arial"/>
              </a:rPr>
              <a:t>ares </a:t>
            </a:r>
            <a:r>
              <a:rPr sz="1500" spc="8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se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ogran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pero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g</a:t>
            </a:r>
            <a:r>
              <a:rPr sz="1500" spc="20" dirty="0" smtClean="0">
                <a:latin typeface="Arial"/>
                <a:cs typeface="Arial"/>
              </a:rPr>
              <a:t>u</a:t>
            </a:r>
            <a:r>
              <a:rPr sz="1500" spc="15" dirty="0" smtClean="0">
                <a:latin typeface="Arial"/>
                <a:cs typeface="Arial"/>
              </a:rPr>
              <a:t>no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de </a:t>
            </a:r>
            <a:r>
              <a:rPr sz="1500" spc="-12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e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os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n</a:t>
            </a:r>
            <a:r>
              <a:rPr sz="1500" spc="15" dirty="0" smtClean="0">
                <a:latin typeface="Arial"/>
                <a:cs typeface="Arial"/>
              </a:rPr>
              <a:t>o </a:t>
            </a:r>
            <a:r>
              <a:rPr sz="1500" spc="-4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se </a:t>
            </a:r>
            <a:r>
              <a:rPr sz="1500" spc="-4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ogra </a:t>
            </a:r>
            <a:r>
              <a:rPr sz="1500" spc="-6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p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en</a:t>
            </a:r>
            <a:r>
              <a:rPr sz="1500" spc="5" dirty="0" smtClean="0">
                <a:latin typeface="Arial"/>
                <a:cs typeface="Arial"/>
              </a:rPr>
              <a:t>a</a:t>
            </a:r>
            <a:r>
              <a:rPr sz="1500" spc="15" dirty="0" smtClean="0">
                <a:latin typeface="Arial"/>
                <a:cs typeface="Arial"/>
              </a:rPr>
              <a:t>mente. </a:t>
            </a:r>
            <a:r>
              <a:rPr sz="1500" spc="-50" dirty="0" smtClean="0">
                <a:latin typeface="Arial"/>
                <a:cs typeface="Arial"/>
              </a:rPr>
              <a:t> </a:t>
            </a:r>
            <a:r>
              <a:rPr sz="1500" spc="5" dirty="0" smtClean="0">
                <a:latin typeface="Arial"/>
                <a:cs typeface="Arial"/>
              </a:rPr>
              <a:t>Al</a:t>
            </a:r>
            <a:r>
              <a:rPr sz="1500" spc="0" dirty="0" smtClean="0">
                <a:latin typeface="Arial"/>
                <a:cs typeface="Arial"/>
              </a:rPr>
              <a:t> </a:t>
            </a:r>
            <a:r>
              <a:rPr sz="1500" spc="25" dirty="0" smtClean="0">
                <a:latin typeface="Arial"/>
                <a:cs typeface="Arial"/>
              </a:rPr>
              <a:t>v</a:t>
            </a:r>
            <a:r>
              <a:rPr sz="1500" spc="15" dirty="0" smtClean="0">
                <a:latin typeface="Arial"/>
                <a:cs typeface="Arial"/>
              </a:rPr>
              <a:t>enc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miento </a:t>
            </a:r>
            <a:r>
              <a:rPr sz="1500" spc="100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d</a:t>
            </a:r>
            <a:r>
              <a:rPr sz="1500" spc="15" dirty="0" smtClean="0">
                <a:latin typeface="Arial"/>
                <a:cs typeface="Arial"/>
              </a:rPr>
              <a:t>e </a:t>
            </a:r>
            <a:r>
              <a:rPr sz="1500" spc="7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este </a:t>
            </a:r>
            <a:r>
              <a:rPr sz="1500" spc="10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p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0" dirty="0" smtClean="0">
                <a:latin typeface="Arial"/>
                <a:cs typeface="Arial"/>
              </a:rPr>
              <a:t>azo,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s</a:t>
            </a:r>
            <a:r>
              <a:rPr sz="1500" spc="5" dirty="0" smtClean="0">
                <a:latin typeface="Arial"/>
                <a:cs typeface="Arial"/>
              </a:rPr>
              <a:t>i  </a:t>
            </a:r>
            <a:r>
              <a:rPr sz="1500" spc="-10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s</a:t>
            </a:r>
            <a:r>
              <a:rPr sz="1500" spc="15" dirty="0" smtClean="0">
                <a:latin typeface="Arial"/>
                <a:cs typeface="Arial"/>
              </a:rPr>
              <a:t>e  </a:t>
            </a:r>
            <a:r>
              <a:rPr sz="1500" spc="-10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d</a:t>
            </a:r>
            <a:r>
              <a:rPr sz="1500" spc="5" dirty="0" smtClean="0">
                <a:latin typeface="Arial"/>
                <a:cs typeface="Arial"/>
              </a:rPr>
              <a:t>e</a:t>
            </a:r>
            <a:r>
              <a:rPr sz="1500" spc="15" dirty="0" smtClean="0">
                <a:latin typeface="Arial"/>
                <a:cs typeface="Arial"/>
              </a:rPr>
              <a:t>mue</a:t>
            </a:r>
            <a:r>
              <a:rPr sz="1500" spc="5" dirty="0" smtClean="0">
                <a:latin typeface="Arial"/>
                <a:cs typeface="Arial"/>
              </a:rPr>
              <a:t>s</a:t>
            </a:r>
            <a:r>
              <a:rPr sz="1500" spc="-5" dirty="0" smtClean="0">
                <a:latin typeface="Arial"/>
                <a:cs typeface="Arial"/>
              </a:rPr>
              <a:t>t</a:t>
            </a:r>
            <a:r>
              <a:rPr sz="1500" spc="10" dirty="0" smtClean="0">
                <a:latin typeface="Arial"/>
                <a:cs typeface="Arial"/>
              </a:rPr>
              <a:t>ra  </a:t>
            </a:r>
            <a:r>
              <a:rPr sz="1500" spc="-114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u</a:t>
            </a:r>
            <a:r>
              <a:rPr sz="1500" spc="15" dirty="0" smtClean="0">
                <a:latin typeface="Arial"/>
                <a:cs typeface="Arial"/>
              </a:rPr>
              <a:t>n  </a:t>
            </a:r>
            <a:r>
              <a:rPr sz="1500" spc="-105" dirty="0" smtClean="0">
                <a:latin typeface="Arial"/>
                <a:cs typeface="Arial"/>
              </a:rPr>
              <a:t> 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</a:t>
            </a:r>
            <a:r>
              <a:rPr sz="1500" spc="5" dirty="0" smtClean="0">
                <a:latin typeface="Arial"/>
                <a:cs typeface="Arial"/>
              </a:rPr>
              <a:t>g</a:t>
            </a:r>
            <a:r>
              <a:rPr sz="1500" spc="10" dirty="0" smtClean="0">
                <a:latin typeface="Arial"/>
                <a:cs typeface="Arial"/>
              </a:rPr>
              <a:t>ro p</a:t>
            </a:r>
            <a:r>
              <a:rPr sz="1500" spc="-5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en</a:t>
            </a:r>
            <a:r>
              <a:rPr sz="1500" spc="5" dirty="0" smtClean="0">
                <a:latin typeface="Arial"/>
                <a:cs typeface="Arial"/>
              </a:rPr>
              <a:t>o, </a:t>
            </a:r>
            <a:r>
              <a:rPr sz="1500" spc="-204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se</a:t>
            </a:r>
            <a:r>
              <a:rPr sz="1500" spc="190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amplía</a:t>
            </a:r>
            <a:r>
              <a:rPr sz="1500" spc="180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a</a:t>
            </a:r>
            <a:r>
              <a:rPr sz="1500" spc="204" dirty="0" smtClean="0">
                <a:latin typeface="Arial"/>
                <a:cs typeface="Arial"/>
              </a:rPr>
              <a:t> </a:t>
            </a:r>
            <a:r>
              <a:rPr sz="1500" spc="25" dirty="0" smtClean="0">
                <a:latin typeface="Arial"/>
                <a:cs typeface="Arial"/>
              </a:rPr>
              <a:t>v</a:t>
            </a:r>
            <a:r>
              <a:rPr sz="1500" spc="0" dirty="0" smtClean="0">
                <a:latin typeface="Arial"/>
                <a:cs typeface="Arial"/>
              </a:rPr>
              <a:t>i</a:t>
            </a:r>
            <a:r>
              <a:rPr sz="1500" spc="10" dirty="0" smtClean="0">
                <a:latin typeface="Arial"/>
                <a:cs typeface="Arial"/>
              </a:rPr>
              <a:t>gencia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d</a:t>
            </a:r>
            <a:r>
              <a:rPr sz="1500" spc="15" dirty="0" smtClean="0">
                <a:latin typeface="Arial"/>
                <a:cs typeface="Arial"/>
              </a:rPr>
              <a:t>e   </a:t>
            </a:r>
            <a:r>
              <a:rPr sz="1500" spc="-7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a   </a:t>
            </a:r>
            <a:r>
              <a:rPr sz="1500" spc="-75" dirty="0" smtClean="0">
                <a:latin typeface="Arial"/>
                <a:cs typeface="Arial"/>
              </a:rPr>
              <a:t> </a:t>
            </a:r>
            <a:r>
              <a:rPr sz="1500" spc="15" dirty="0" smtClean="0">
                <a:latin typeface="Arial"/>
                <a:cs typeface="Arial"/>
              </a:rPr>
              <a:t>a</a:t>
            </a:r>
            <a:r>
              <a:rPr sz="1500" spc="0" dirty="0" smtClean="0">
                <a:latin typeface="Arial"/>
                <a:cs typeface="Arial"/>
              </a:rPr>
              <a:t>c</a:t>
            </a:r>
            <a:r>
              <a:rPr sz="1500" spc="10" dirty="0" smtClean="0">
                <a:latin typeface="Arial"/>
                <a:cs typeface="Arial"/>
              </a:rPr>
              <a:t>reditac</a:t>
            </a:r>
            <a:r>
              <a:rPr sz="1500" spc="-5" dirty="0" smtClean="0">
                <a:latin typeface="Arial"/>
                <a:cs typeface="Arial"/>
              </a:rPr>
              <a:t>i</a:t>
            </a:r>
            <a:r>
              <a:rPr sz="1500" spc="15" dirty="0" smtClean="0">
                <a:latin typeface="Arial"/>
                <a:cs typeface="Arial"/>
              </a:rPr>
              <a:t>ón   </a:t>
            </a:r>
            <a:r>
              <a:rPr sz="1500" spc="-75" dirty="0" smtClean="0">
                <a:latin typeface="Arial"/>
                <a:cs typeface="Arial"/>
              </a:rPr>
              <a:t> </a:t>
            </a:r>
            <a:r>
              <a:rPr sz="1500" spc="10" dirty="0" smtClean="0">
                <a:latin typeface="Arial"/>
                <a:cs typeface="Arial"/>
              </a:rPr>
              <a:t>hasta compl</a:t>
            </a:r>
            <a:r>
              <a:rPr sz="1500" spc="5" dirty="0" smtClean="0">
                <a:latin typeface="Arial"/>
                <a:cs typeface="Arial"/>
              </a:rPr>
              <a:t>e</a:t>
            </a:r>
            <a:r>
              <a:rPr sz="1500" spc="10" dirty="0" smtClean="0">
                <a:latin typeface="Arial"/>
                <a:cs typeface="Arial"/>
              </a:rPr>
              <a:t>tar</a:t>
            </a:r>
            <a:r>
              <a:rPr sz="1500" spc="5" dirty="0" smtClean="0">
                <a:latin typeface="Arial"/>
                <a:cs typeface="Arial"/>
              </a:rPr>
              <a:t> </a:t>
            </a:r>
            <a:r>
              <a:rPr sz="1500" spc="0" dirty="0" smtClean="0">
                <a:latin typeface="Arial"/>
                <a:cs typeface="Arial"/>
              </a:rPr>
              <a:t>l</a:t>
            </a:r>
            <a:r>
              <a:rPr sz="1500" spc="15" dirty="0" smtClean="0">
                <a:latin typeface="Arial"/>
                <a:cs typeface="Arial"/>
              </a:rPr>
              <a:t>os 6</a:t>
            </a:r>
            <a:r>
              <a:rPr sz="1500" spc="10" dirty="0" smtClean="0">
                <a:latin typeface="Arial"/>
                <a:cs typeface="Arial"/>
              </a:rPr>
              <a:t> años.</a:t>
            </a:r>
            <a:endParaRPr sz="15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59118" y="1345310"/>
            <a:ext cx="2371090" cy="6502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596265" algn="l"/>
                <a:tab pos="2123440" algn="l"/>
              </a:tabLst>
            </a:pPr>
            <a:r>
              <a:rPr sz="1700" spc="0" dirty="0" smtClean="0">
                <a:latin typeface="Arial"/>
                <a:cs typeface="Arial"/>
              </a:rPr>
              <a:t>L</a:t>
            </a:r>
            <a:r>
              <a:rPr sz="1700" spc="5" dirty="0" smtClean="0">
                <a:latin typeface="Arial"/>
                <a:cs typeface="Arial"/>
              </a:rPr>
              <a:t>a	</a:t>
            </a:r>
            <a:r>
              <a:rPr sz="1700" spc="10" dirty="0" smtClean="0">
                <a:latin typeface="Arial"/>
                <a:cs typeface="Arial"/>
              </a:rPr>
              <a:t>a</a:t>
            </a:r>
            <a:r>
              <a:rPr sz="1700" spc="5" dirty="0" smtClean="0">
                <a:latin typeface="Arial"/>
                <a:cs typeface="Arial"/>
              </a:rPr>
              <a:t>cre</a:t>
            </a:r>
            <a:r>
              <a:rPr sz="1700" spc="-5" dirty="0" smtClean="0">
                <a:latin typeface="Arial"/>
                <a:cs typeface="Arial"/>
              </a:rPr>
              <a:t>d</a:t>
            </a:r>
            <a:r>
              <a:rPr sz="1700" spc="10" dirty="0" smtClean="0">
                <a:latin typeface="Arial"/>
                <a:cs typeface="Arial"/>
              </a:rPr>
              <a:t>i</a:t>
            </a:r>
            <a:r>
              <a:rPr sz="1700" spc="5" dirty="0" smtClean="0">
                <a:latin typeface="Arial"/>
                <a:cs typeface="Arial"/>
              </a:rPr>
              <a:t>tación	</a:t>
            </a:r>
            <a:r>
              <a:rPr sz="1700" spc="0" dirty="0" smtClean="0">
                <a:latin typeface="Arial"/>
                <a:cs typeface="Arial"/>
              </a:rPr>
              <a:t>se</a:t>
            </a:r>
            <a:endParaRPr sz="170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49"/>
              </a:spcBef>
            </a:pPr>
            <a:endParaRPr sz="900"/>
          </a:p>
          <a:p>
            <a:pPr marL="12700">
              <a:lnSpc>
                <a:spcPct val="100000"/>
              </a:lnSpc>
              <a:tabLst>
                <a:tab pos="780415" algn="l"/>
                <a:tab pos="1245235" algn="l"/>
                <a:tab pos="1513840" algn="l"/>
                <a:tab pos="2196465" algn="l"/>
              </a:tabLst>
            </a:pPr>
            <a:r>
              <a:rPr sz="1700" spc="5" dirty="0" smtClean="0">
                <a:latin typeface="Arial"/>
                <a:cs typeface="Arial"/>
              </a:rPr>
              <a:t>otor</a:t>
            </a:r>
            <a:r>
              <a:rPr sz="1700" spc="10" dirty="0" smtClean="0">
                <a:latin typeface="Arial"/>
                <a:cs typeface="Arial"/>
              </a:rPr>
              <a:t>g</a:t>
            </a:r>
            <a:r>
              <a:rPr sz="1700" spc="5" dirty="0" smtClean="0">
                <a:latin typeface="Arial"/>
                <a:cs typeface="Arial"/>
              </a:rPr>
              <a:t>a	</a:t>
            </a:r>
            <a:r>
              <a:rPr sz="1700" spc="15" dirty="0" smtClean="0">
                <a:latin typeface="Arial"/>
                <a:cs typeface="Arial"/>
              </a:rPr>
              <a:t>p</a:t>
            </a:r>
            <a:r>
              <a:rPr sz="1700" spc="5" dirty="0" smtClean="0">
                <a:latin typeface="Arial"/>
                <a:cs typeface="Arial"/>
              </a:rPr>
              <a:t>or	6	</a:t>
            </a:r>
            <a:r>
              <a:rPr sz="1700" spc="0" dirty="0" smtClean="0">
                <a:latin typeface="Arial"/>
                <a:cs typeface="Arial"/>
              </a:rPr>
              <a:t>años,	</a:t>
            </a:r>
            <a:r>
              <a:rPr sz="1700" spc="15" dirty="0" smtClean="0">
                <a:latin typeface="Arial"/>
                <a:cs typeface="Arial"/>
              </a:rPr>
              <a:t>si</a:t>
            </a:r>
            <a:endParaRPr sz="1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59118" y="2104516"/>
            <a:ext cx="2368550" cy="651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0" dirty="0" smtClean="0">
                <a:latin typeface="Arial"/>
                <a:cs typeface="Arial"/>
              </a:rPr>
              <a:t>todo</a:t>
            </a:r>
            <a:r>
              <a:rPr sz="1700" spc="5" dirty="0" smtClean="0">
                <a:latin typeface="Arial"/>
                <a:cs typeface="Arial"/>
              </a:rPr>
              <a:t>s</a:t>
            </a:r>
            <a:r>
              <a:rPr sz="1700" spc="65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los</a:t>
            </a:r>
            <a:r>
              <a:rPr sz="1700" spc="65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e</a:t>
            </a:r>
            <a:r>
              <a:rPr sz="1700" spc="15" dirty="0" smtClean="0">
                <a:latin typeface="Arial"/>
                <a:cs typeface="Arial"/>
              </a:rPr>
              <a:t>s</a:t>
            </a:r>
            <a:r>
              <a:rPr sz="1700" spc="5" dirty="0" smtClean="0">
                <a:latin typeface="Arial"/>
                <a:cs typeface="Arial"/>
              </a:rPr>
              <a:t>tá</a:t>
            </a:r>
            <a:r>
              <a:rPr sz="1700" spc="20" dirty="0" smtClean="0">
                <a:latin typeface="Arial"/>
                <a:cs typeface="Arial"/>
              </a:rPr>
              <a:t>n</a:t>
            </a:r>
            <a:r>
              <a:rPr sz="1700" spc="5" dirty="0" smtClean="0">
                <a:latin typeface="Arial"/>
                <a:cs typeface="Arial"/>
              </a:rPr>
              <a:t>da</a:t>
            </a:r>
            <a:r>
              <a:rPr sz="1700" spc="10" dirty="0" smtClean="0">
                <a:latin typeface="Arial"/>
                <a:cs typeface="Arial"/>
              </a:rPr>
              <a:t>r</a:t>
            </a:r>
            <a:r>
              <a:rPr sz="1700" spc="5" dirty="0" smtClean="0">
                <a:latin typeface="Arial"/>
                <a:cs typeface="Arial"/>
              </a:rPr>
              <a:t>es</a:t>
            </a:r>
            <a:r>
              <a:rPr sz="1700" spc="50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se</a:t>
            </a:r>
            <a:endParaRPr sz="170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sz="1700" spc="5" dirty="0" smtClean="0">
                <a:latin typeface="Arial"/>
                <a:cs typeface="Arial"/>
              </a:rPr>
              <a:t>logr</a:t>
            </a:r>
            <a:r>
              <a:rPr sz="1700" spc="-5" dirty="0" smtClean="0">
                <a:latin typeface="Arial"/>
                <a:cs typeface="Arial"/>
              </a:rPr>
              <a:t>a</a:t>
            </a:r>
            <a:r>
              <a:rPr sz="1700" spc="5" dirty="0" smtClean="0">
                <a:latin typeface="Arial"/>
                <a:cs typeface="Arial"/>
              </a:rPr>
              <a:t>n</a:t>
            </a:r>
            <a:r>
              <a:rPr sz="1700" spc="25" dirty="0" smtClean="0">
                <a:latin typeface="Arial"/>
                <a:cs typeface="Arial"/>
              </a:rPr>
              <a:t> </a:t>
            </a:r>
            <a:r>
              <a:rPr sz="1700" spc="5" dirty="0" smtClean="0">
                <a:latin typeface="Arial"/>
                <a:cs typeface="Arial"/>
              </a:rPr>
              <a:t>ple</a:t>
            </a:r>
            <a:r>
              <a:rPr sz="1700" spc="-5" dirty="0" smtClean="0">
                <a:latin typeface="Arial"/>
                <a:cs typeface="Arial"/>
              </a:rPr>
              <a:t>n</a:t>
            </a:r>
            <a:r>
              <a:rPr sz="1700" spc="10" dirty="0" smtClean="0">
                <a:latin typeface="Arial"/>
                <a:cs typeface="Arial"/>
              </a:rPr>
              <a:t>am</a:t>
            </a:r>
            <a:r>
              <a:rPr sz="1700" spc="-5" dirty="0" smtClean="0">
                <a:latin typeface="Arial"/>
                <a:cs typeface="Arial"/>
              </a:rPr>
              <a:t>e</a:t>
            </a:r>
            <a:r>
              <a:rPr sz="1700" spc="5" dirty="0" smtClean="0">
                <a:latin typeface="Arial"/>
                <a:cs typeface="Arial"/>
              </a:rPr>
              <a:t>nt</a:t>
            </a:r>
            <a:r>
              <a:rPr sz="1700" spc="0" dirty="0" smtClean="0">
                <a:latin typeface="Arial"/>
                <a:cs typeface="Arial"/>
              </a:rPr>
              <a:t>e.</a:t>
            </a:r>
            <a:endParaRPr sz="1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322" y="2086609"/>
            <a:ext cx="1229995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10" dirty="0" smtClean="0">
                <a:latin typeface="Trebuchet MS"/>
                <a:cs typeface="Trebuchet MS"/>
              </a:rPr>
              <a:t>Opción</a:t>
            </a:r>
            <a:r>
              <a:rPr sz="2100" b="1" spc="-55" dirty="0" smtClean="0">
                <a:latin typeface="Trebuchet MS"/>
                <a:cs typeface="Trebuchet MS"/>
              </a:rPr>
              <a:t> </a:t>
            </a:r>
            <a:r>
              <a:rPr sz="2100" b="1" spc="5" dirty="0" smtClean="0">
                <a:latin typeface="Trebuchet MS"/>
                <a:cs typeface="Trebuchet MS"/>
              </a:rPr>
              <a:t>1</a:t>
            </a:r>
            <a:r>
              <a:rPr sz="2100" b="1" spc="5" dirty="0" smtClean="0">
                <a:latin typeface="Arial"/>
                <a:cs typeface="Arial"/>
              </a:rPr>
              <a:t>:</a:t>
            </a:r>
            <a:endParaRPr sz="21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03575" y="1288034"/>
            <a:ext cx="1222375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10" dirty="0" smtClean="0">
                <a:latin typeface="Trebuchet MS"/>
                <a:cs typeface="Trebuchet MS"/>
              </a:rPr>
              <a:t>Opción</a:t>
            </a:r>
            <a:r>
              <a:rPr sz="2100" b="1" spc="-65" dirty="0" smtClean="0">
                <a:latin typeface="Trebuchet MS"/>
                <a:cs typeface="Trebuchet MS"/>
              </a:rPr>
              <a:t> </a:t>
            </a:r>
            <a:r>
              <a:rPr sz="2100" b="1" spc="-55" dirty="0" smtClean="0">
                <a:latin typeface="Trebuchet MS"/>
                <a:cs typeface="Trebuchet MS"/>
              </a:rPr>
              <a:t>2</a:t>
            </a:r>
            <a:r>
              <a:rPr sz="2100" b="1" spc="5" dirty="0" smtClean="0">
                <a:latin typeface="Arial"/>
                <a:cs typeface="Arial"/>
              </a:rPr>
              <a:t>: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642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4720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4364" y="5334000"/>
            <a:ext cx="1796796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6" y="175260"/>
                </a:lnTo>
                <a:lnTo>
                  <a:pt x="1796796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10784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6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334000"/>
            <a:ext cx="1796795" cy="175260"/>
          </a:xfrm>
          <a:custGeom>
            <a:avLst/>
            <a:gdLst/>
            <a:ahLst/>
            <a:cxnLst/>
            <a:rect l="l" t="t" r="r" b="b"/>
            <a:pathLst>
              <a:path w="1796795" h="175260">
                <a:moveTo>
                  <a:pt x="0" y="175260"/>
                </a:moveTo>
                <a:lnTo>
                  <a:pt x="1796795" y="175260"/>
                </a:lnTo>
                <a:lnTo>
                  <a:pt x="1796795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501640"/>
            <a:ext cx="9144000" cy="213359"/>
          </a:xfrm>
          <a:custGeom>
            <a:avLst/>
            <a:gdLst/>
            <a:ahLst/>
            <a:cxnLst/>
            <a:rect l="l" t="t" r="r" b="b"/>
            <a:pathLst>
              <a:path w="9144000" h="213359">
                <a:moveTo>
                  <a:pt x="9144000" y="213359"/>
                </a:moveTo>
                <a:lnTo>
                  <a:pt x="9144000" y="0"/>
                </a:lnTo>
                <a:lnTo>
                  <a:pt x="0" y="0"/>
                </a:lnTo>
                <a:lnTo>
                  <a:pt x="0" y="213359"/>
                </a:lnTo>
                <a:lnTo>
                  <a:pt x="9144000" y="213359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26641" y="1235684"/>
            <a:ext cx="6336665" cy="2750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3175" algn="ctr">
              <a:lnSpc>
                <a:spcPct val="100099"/>
              </a:lnSpc>
              <a:tabLst>
                <a:tab pos="4329430" algn="l"/>
              </a:tabLst>
            </a:pPr>
            <a:r>
              <a:rPr sz="6000" b="1" dirty="0" smtClean="0">
                <a:solidFill>
                  <a:srgbClr val="755E0D"/>
                </a:solidFill>
                <a:latin typeface="Arial"/>
                <a:cs typeface="Arial"/>
              </a:rPr>
              <a:t>Estándares	del Nuevo Modelo de Acreditación</a:t>
            </a:r>
            <a:endParaRPr sz="6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14300"/>
            <a:ext cx="6400800" cy="685800"/>
          </a:xfrm>
        </p:spPr>
        <p:txBody>
          <a:bodyPr/>
          <a:lstStyle/>
          <a:p>
            <a:r>
              <a:rPr lang="es-PE" dirty="0" smtClean="0"/>
              <a:t>PRINCIPIOS UNIVERSITARIOS</a:t>
            </a:r>
            <a:endParaRPr lang="es-P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54" y="1855232"/>
            <a:ext cx="4105275" cy="267652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28600" y="8001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LEY 23733 (18-ENERO-1984) </a:t>
            </a:r>
            <a:endParaRPr lang="es-PE" dirty="0"/>
          </a:p>
        </p:txBody>
      </p:sp>
      <p:sp>
        <p:nvSpPr>
          <p:cNvPr id="7" name="CuadroTexto 6"/>
          <p:cNvSpPr txBox="1"/>
          <p:nvPr/>
        </p:nvSpPr>
        <p:spPr>
          <a:xfrm>
            <a:off x="5105400" y="8117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LEY 30220 (09-JULIO-2014) </a:t>
            </a:r>
            <a:endParaRPr lang="es-PE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853" y="1855232"/>
            <a:ext cx="4114013" cy="336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97242" y="373761"/>
            <a:ext cx="2999105" cy="4880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50520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1	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Propósitos</a:t>
            </a:r>
            <a:r>
              <a:rPr sz="2300" b="1" spc="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art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la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0361" y="921258"/>
            <a:ext cx="8186930" cy="79324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Los propósitos del 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programa de estudios 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están definidos, alineados con la 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misión y visión 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institucional y han sido construidos participativamente.</a:t>
            </a:r>
            <a:endParaRPr sz="2300" dirty="0">
              <a:latin typeface="Arial Narrow"/>
              <a:cs typeface="Arial Narrow"/>
            </a:endParaRPr>
          </a:p>
        </p:txBody>
      </p: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875233292"/>
              </p:ext>
            </p:extLst>
          </p:nvPr>
        </p:nvGraphicFramePr>
        <p:xfrm>
          <a:off x="1447801" y="1830501"/>
          <a:ext cx="6172200" cy="3372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8128" y="4272153"/>
            <a:ext cx="891921" cy="328803"/>
          </a:xfrm>
          <a:custGeom>
            <a:avLst/>
            <a:gdLst/>
            <a:ahLst/>
            <a:cxnLst/>
            <a:rect l="l" t="t" r="r" b="b"/>
            <a:pathLst>
              <a:path w="891921" h="328802">
                <a:moveTo>
                  <a:pt x="891921" y="0"/>
                </a:moveTo>
                <a:lnTo>
                  <a:pt x="0" y="0"/>
                </a:lnTo>
                <a:lnTo>
                  <a:pt x="8000" y="10033"/>
                </a:lnTo>
                <a:lnTo>
                  <a:pt x="33527" y="38608"/>
                </a:lnTo>
                <a:lnTo>
                  <a:pt x="60960" y="65405"/>
                </a:lnTo>
                <a:lnTo>
                  <a:pt x="90043" y="90424"/>
                </a:lnTo>
                <a:lnTo>
                  <a:pt x="120650" y="113284"/>
                </a:lnTo>
                <a:lnTo>
                  <a:pt x="152908" y="134112"/>
                </a:lnTo>
                <a:lnTo>
                  <a:pt x="175133" y="146812"/>
                </a:lnTo>
                <a:lnTo>
                  <a:pt x="149987" y="289280"/>
                </a:lnTo>
                <a:lnTo>
                  <a:pt x="258699" y="328803"/>
                </a:lnTo>
                <a:lnTo>
                  <a:pt x="334263" y="204190"/>
                </a:lnTo>
                <a:lnTo>
                  <a:pt x="557402" y="204190"/>
                </a:lnTo>
                <a:lnTo>
                  <a:pt x="560832" y="203517"/>
                </a:lnTo>
                <a:lnTo>
                  <a:pt x="727329" y="203517"/>
                </a:lnTo>
                <a:lnTo>
                  <a:pt x="717676" y="146177"/>
                </a:lnTo>
                <a:lnTo>
                  <a:pt x="750824" y="126746"/>
                </a:lnTo>
                <a:lnTo>
                  <a:pt x="782447" y="105156"/>
                </a:lnTo>
                <a:lnTo>
                  <a:pt x="812673" y="81534"/>
                </a:lnTo>
                <a:lnTo>
                  <a:pt x="841121" y="55880"/>
                </a:lnTo>
                <a:lnTo>
                  <a:pt x="867791" y="28448"/>
                </a:lnTo>
                <a:lnTo>
                  <a:pt x="884555" y="9017"/>
                </a:lnTo>
                <a:lnTo>
                  <a:pt x="891921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78959" y="4475670"/>
            <a:ext cx="180975" cy="125285"/>
          </a:xfrm>
          <a:custGeom>
            <a:avLst/>
            <a:gdLst/>
            <a:ahLst/>
            <a:cxnLst/>
            <a:rect l="l" t="t" r="r" b="b"/>
            <a:pathLst>
              <a:path w="180975" h="125285">
                <a:moveTo>
                  <a:pt x="166497" y="0"/>
                </a:moveTo>
                <a:lnTo>
                  <a:pt x="0" y="0"/>
                </a:lnTo>
                <a:lnTo>
                  <a:pt x="72389" y="125285"/>
                </a:lnTo>
                <a:lnTo>
                  <a:pt x="180975" y="85763"/>
                </a:lnTo>
                <a:lnTo>
                  <a:pt x="166497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52391" y="4476343"/>
            <a:ext cx="223138" cy="11036"/>
          </a:xfrm>
          <a:custGeom>
            <a:avLst/>
            <a:gdLst/>
            <a:ahLst/>
            <a:cxnLst/>
            <a:rect l="l" t="t" r="r" b="b"/>
            <a:pathLst>
              <a:path w="223138" h="11036">
                <a:moveTo>
                  <a:pt x="223138" y="0"/>
                </a:moveTo>
                <a:lnTo>
                  <a:pt x="0" y="0"/>
                </a:lnTo>
                <a:lnTo>
                  <a:pt x="12573" y="2349"/>
                </a:lnTo>
                <a:lnTo>
                  <a:pt x="62737" y="8940"/>
                </a:lnTo>
                <a:lnTo>
                  <a:pt x="113284" y="11036"/>
                </a:lnTo>
                <a:lnTo>
                  <a:pt x="125984" y="10858"/>
                </a:lnTo>
                <a:lnTo>
                  <a:pt x="176530" y="7340"/>
                </a:lnTo>
                <a:lnTo>
                  <a:pt x="223138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58540" y="3339210"/>
            <a:ext cx="1410970" cy="981455"/>
          </a:xfrm>
          <a:custGeom>
            <a:avLst/>
            <a:gdLst/>
            <a:ahLst/>
            <a:cxnLst/>
            <a:rect l="l" t="t" r="r" b="b"/>
            <a:pathLst>
              <a:path w="1410970" h="981455">
                <a:moveTo>
                  <a:pt x="295910" y="0"/>
                </a:moveTo>
                <a:lnTo>
                  <a:pt x="207390" y="74294"/>
                </a:lnTo>
                <a:lnTo>
                  <a:pt x="278764" y="200532"/>
                </a:lnTo>
                <a:lnTo>
                  <a:pt x="270383" y="210184"/>
                </a:lnTo>
                <a:lnTo>
                  <a:pt x="246634" y="240411"/>
                </a:lnTo>
                <a:lnTo>
                  <a:pt x="224917" y="272033"/>
                </a:lnTo>
                <a:lnTo>
                  <a:pt x="205486" y="304926"/>
                </a:lnTo>
                <a:lnTo>
                  <a:pt x="188340" y="339216"/>
                </a:lnTo>
                <a:lnTo>
                  <a:pt x="173482" y="374522"/>
                </a:lnTo>
                <a:lnTo>
                  <a:pt x="164846" y="398652"/>
                </a:lnTo>
                <a:lnTo>
                  <a:pt x="20065" y="398652"/>
                </a:lnTo>
                <a:lnTo>
                  <a:pt x="0" y="512571"/>
                </a:lnTo>
                <a:lnTo>
                  <a:pt x="135889" y="564133"/>
                </a:lnTo>
                <a:lnTo>
                  <a:pt x="135889" y="589661"/>
                </a:lnTo>
                <a:lnTo>
                  <a:pt x="137922" y="627761"/>
                </a:lnTo>
                <a:lnTo>
                  <a:pt x="142494" y="665733"/>
                </a:lnTo>
                <a:lnTo>
                  <a:pt x="149606" y="703199"/>
                </a:lnTo>
                <a:lnTo>
                  <a:pt x="159131" y="740156"/>
                </a:lnTo>
                <a:lnTo>
                  <a:pt x="171323" y="776477"/>
                </a:lnTo>
                <a:lnTo>
                  <a:pt x="175895" y="788416"/>
                </a:lnTo>
                <a:lnTo>
                  <a:pt x="65150" y="881379"/>
                </a:lnTo>
                <a:lnTo>
                  <a:pt x="122809" y="981455"/>
                </a:lnTo>
                <a:lnTo>
                  <a:pt x="259587" y="932941"/>
                </a:lnTo>
                <a:lnTo>
                  <a:pt x="1151509" y="932941"/>
                </a:lnTo>
                <a:lnTo>
                  <a:pt x="1152271" y="932052"/>
                </a:lnTo>
                <a:lnTo>
                  <a:pt x="1316736" y="932052"/>
                </a:lnTo>
                <a:lnTo>
                  <a:pt x="1345946" y="881379"/>
                </a:lnTo>
                <a:lnTo>
                  <a:pt x="1235837" y="786510"/>
                </a:lnTo>
                <a:lnTo>
                  <a:pt x="1240409" y="774572"/>
                </a:lnTo>
                <a:lnTo>
                  <a:pt x="1244727" y="762507"/>
                </a:lnTo>
                <a:lnTo>
                  <a:pt x="1255902" y="725932"/>
                </a:lnTo>
                <a:lnTo>
                  <a:pt x="1264539" y="688720"/>
                </a:lnTo>
                <a:lnTo>
                  <a:pt x="1270635" y="651001"/>
                </a:lnTo>
                <a:lnTo>
                  <a:pt x="1274190" y="613028"/>
                </a:lnTo>
                <a:lnTo>
                  <a:pt x="1275207" y="574801"/>
                </a:lnTo>
                <a:lnTo>
                  <a:pt x="1274952" y="562101"/>
                </a:lnTo>
                <a:lnTo>
                  <a:pt x="1410970" y="512571"/>
                </a:lnTo>
                <a:lnTo>
                  <a:pt x="1390904" y="398652"/>
                </a:lnTo>
                <a:lnTo>
                  <a:pt x="1245870" y="397382"/>
                </a:lnTo>
                <a:lnTo>
                  <a:pt x="1241679" y="385318"/>
                </a:lnTo>
                <a:lnTo>
                  <a:pt x="1227455" y="349631"/>
                </a:lnTo>
                <a:lnTo>
                  <a:pt x="1210945" y="315087"/>
                </a:lnTo>
                <a:lnTo>
                  <a:pt x="1192149" y="281686"/>
                </a:lnTo>
                <a:lnTo>
                  <a:pt x="1171194" y="249681"/>
                </a:lnTo>
                <a:lnTo>
                  <a:pt x="1147952" y="219075"/>
                </a:lnTo>
                <a:lnTo>
                  <a:pt x="1131443" y="199516"/>
                </a:lnTo>
                <a:lnTo>
                  <a:pt x="1192911" y="92963"/>
                </a:lnTo>
                <a:lnTo>
                  <a:pt x="406781" y="92963"/>
                </a:lnTo>
                <a:lnTo>
                  <a:pt x="295910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10810" y="4271264"/>
            <a:ext cx="164464" cy="49403"/>
          </a:xfrm>
          <a:custGeom>
            <a:avLst/>
            <a:gdLst/>
            <a:ahLst/>
            <a:cxnLst/>
            <a:rect l="l" t="t" r="r" b="b"/>
            <a:pathLst>
              <a:path w="164464" h="49402">
                <a:moveTo>
                  <a:pt x="164464" y="0"/>
                </a:moveTo>
                <a:lnTo>
                  <a:pt x="0" y="0"/>
                </a:lnTo>
                <a:lnTo>
                  <a:pt x="135889" y="49403"/>
                </a:lnTo>
                <a:lnTo>
                  <a:pt x="16446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65321" y="3211067"/>
            <a:ext cx="597662" cy="221106"/>
          </a:xfrm>
          <a:custGeom>
            <a:avLst/>
            <a:gdLst/>
            <a:ahLst/>
            <a:cxnLst/>
            <a:rect l="l" t="t" r="r" b="b"/>
            <a:pathLst>
              <a:path w="597662" h="221106">
                <a:moveTo>
                  <a:pt x="356488" y="0"/>
                </a:moveTo>
                <a:lnTo>
                  <a:pt x="240918" y="0"/>
                </a:lnTo>
                <a:lnTo>
                  <a:pt x="214629" y="142620"/>
                </a:lnTo>
                <a:lnTo>
                  <a:pt x="201929" y="144780"/>
                </a:lnTo>
                <a:lnTo>
                  <a:pt x="164337" y="152526"/>
                </a:lnTo>
                <a:lnTo>
                  <a:pt x="127507" y="162813"/>
                </a:lnTo>
                <a:lnTo>
                  <a:pt x="91439" y="175640"/>
                </a:lnTo>
                <a:lnTo>
                  <a:pt x="56261" y="190754"/>
                </a:lnTo>
                <a:lnTo>
                  <a:pt x="22098" y="208152"/>
                </a:lnTo>
                <a:lnTo>
                  <a:pt x="0" y="221106"/>
                </a:lnTo>
                <a:lnTo>
                  <a:pt x="597662" y="221106"/>
                </a:lnTo>
                <a:lnTo>
                  <a:pt x="563117" y="201549"/>
                </a:lnTo>
                <a:lnTo>
                  <a:pt x="528574" y="184912"/>
                </a:lnTo>
                <a:lnTo>
                  <a:pt x="493013" y="170687"/>
                </a:lnTo>
                <a:lnTo>
                  <a:pt x="456564" y="158750"/>
                </a:lnTo>
                <a:lnTo>
                  <a:pt x="419480" y="149351"/>
                </a:lnTo>
                <a:lnTo>
                  <a:pt x="381634" y="142494"/>
                </a:lnTo>
                <a:lnTo>
                  <a:pt x="356488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62983" y="3339210"/>
            <a:ext cx="199262" cy="92963"/>
          </a:xfrm>
          <a:custGeom>
            <a:avLst/>
            <a:gdLst/>
            <a:ahLst/>
            <a:cxnLst/>
            <a:rect l="l" t="t" r="r" b="b"/>
            <a:pathLst>
              <a:path w="199262" h="92963">
                <a:moveTo>
                  <a:pt x="110743" y="0"/>
                </a:moveTo>
                <a:lnTo>
                  <a:pt x="0" y="92963"/>
                </a:lnTo>
                <a:lnTo>
                  <a:pt x="188467" y="92963"/>
                </a:lnTo>
                <a:lnTo>
                  <a:pt x="199262" y="74294"/>
                </a:lnTo>
                <a:lnTo>
                  <a:pt x="110743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59302" y="3211829"/>
            <a:ext cx="1411224" cy="1389888"/>
          </a:xfrm>
          <a:custGeom>
            <a:avLst/>
            <a:gdLst/>
            <a:ahLst/>
            <a:cxnLst/>
            <a:rect l="l" t="t" r="r" b="b"/>
            <a:pathLst>
              <a:path w="1411224" h="1389888">
                <a:moveTo>
                  <a:pt x="1004570" y="221106"/>
                </a:moveTo>
                <a:lnTo>
                  <a:pt x="1115314" y="128143"/>
                </a:lnTo>
                <a:lnTo>
                  <a:pt x="1203833" y="202437"/>
                </a:lnTo>
                <a:lnTo>
                  <a:pt x="1131570" y="327659"/>
                </a:lnTo>
                <a:lnTo>
                  <a:pt x="1139952" y="337438"/>
                </a:lnTo>
                <a:lnTo>
                  <a:pt x="1163827" y="367411"/>
                </a:lnTo>
                <a:lnTo>
                  <a:pt x="1185545" y="399033"/>
                </a:lnTo>
                <a:lnTo>
                  <a:pt x="1205102" y="431926"/>
                </a:lnTo>
                <a:lnTo>
                  <a:pt x="1222375" y="466089"/>
                </a:lnTo>
                <a:lnTo>
                  <a:pt x="1237361" y="501395"/>
                </a:lnTo>
                <a:lnTo>
                  <a:pt x="1246124" y="525526"/>
                </a:lnTo>
                <a:lnTo>
                  <a:pt x="1391158" y="526795"/>
                </a:lnTo>
                <a:lnTo>
                  <a:pt x="1411224" y="640714"/>
                </a:lnTo>
                <a:lnTo>
                  <a:pt x="1275207" y="690244"/>
                </a:lnTo>
                <a:lnTo>
                  <a:pt x="1275461" y="702944"/>
                </a:lnTo>
                <a:lnTo>
                  <a:pt x="1274445" y="741171"/>
                </a:lnTo>
                <a:lnTo>
                  <a:pt x="1270762" y="779144"/>
                </a:lnTo>
                <a:lnTo>
                  <a:pt x="1264665" y="816863"/>
                </a:lnTo>
                <a:lnTo>
                  <a:pt x="1256030" y="854075"/>
                </a:lnTo>
                <a:lnTo>
                  <a:pt x="1244853" y="890651"/>
                </a:lnTo>
                <a:lnTo>
                  <a:pt x="1236090" y="914654"/>
                </a:lnTo>
                <a:lnTo>
                  <a:pt x="1346200" y="1009522"/>
                </a:lnTo>
                <a:lnTo>
                  <a:pt x="1288414" y="1109598"/>
                </a:lnTo>
                <a:lnTo>
                  <a:pt x="1152398" y="1060195"/>
                </a:lnTo>
                <a:lnTo>
                  <a:pt x="1144270" y="1070102"/>
                </a:lnTo>
                <a:lnTo>
                  <a:pt x="1118870" y="1098804"/>
                </a:lnTo>
                <a:lnTo>
                  <a:pt x="1091564" y="1125728"/>
                </a:lnTo>
                <a:lnTo>
                  <a:pt x="1062482" y="1150747"/>
                </a:lnTo>
                <a:lnTo>
                  <a:pt x="1031875" y="1173733"/>
                </a:lnTo>
                <a:lnTo>
                  <a:pt x="999617" y="1194561"/>
                </a:lnTo>
                <a:lnTo>
                  <a:pt x="977392" y="1207261"/>
                </a:lnTo>
                <a:lnTo>
                  <a:pt x="1001522" y="1350365"/>
                </a:lnTo>
                <a:lnTo>
                  <a:pt x="892937" y="1389888"/>
                </a:lnTo>
                <a:lnTo>
                  <a:pt x="820547" y="1264602"/>
                </a:lnTo>
                <a:lnTo>
                  <a:pt x="808101" y="1267028"/>
                </a:lnTo>
                <a:lnTo>
                  <a:pt x="757809" y="1273911"/>
                </a:lnTo>
                <a:lnTo>
                  <a:pt x="707263" y="1276311"/>
                </a:lnTo>
                <a:lnTo>
                  <a:pt x="694689" y="1276210"/>
                </a:lnTo>
                <a:lnTo>
                  <a:pt x="644144" y="1272984"/>
                </a:lnTo>
                <a:lnTo>
                  <a:pt x="593978" y="1265275"/>
                </a:lnTo>
                <a:lnTo>
                  <a:pt x="518413" y="1389888"/>
                </a:lnTo>
                <a:lnTo>
                  <a:pt x="409701" y="1350365"/>
                </a:lnTo>
                <a:lnTo>
                  <a:pt x="434848" y="1207897"/>
                </a:lnTo>
                <a:lnTo>
                  <a:pt x="423672" y="1201673"/>
                </a:lnTo>
                <a:lnTo>
                  <a:pt x="390906" y="1181481"/>
                </a:lnTo>
                <a:lnTo>
                  <a:pt x="359663" y="1159256"/>
                </a:lnTo>
                <a:lnTo>
                  <a:pt x="330073" y="1135126"/>
                </a:lnTo>
                <a:lnTo>
                  <a:pt x="302133" y="1108836"/>
                </a:lnTo>
                <a:lnTo>
                  <a:pt x="275971" y="1080770"/>
                </a:lnTo>
                <a:lnTo>
                  <a:pt x="259587" y="1061085"/>
                </a:lnTo>
                <a:lnTo>
                  <a:pt x="122809" y="1109598"/>
                </a:lnTo>
                <a:lnTo>
                  <a:pt x="65150" y="1009522"/>
                </a:lnTo>
                <a:lnTo>
                  <a:pt x="175895" y="916558"/>
                </a:lnTo>
                <a:lnTo>
                  <a:pt x="171323" y="904620"/>
                </a:lnTo>
                <a:lnTo>
                  <a:pt x="159258" y="868299"/>
                </a:lnTo>
                <a:lnTo>
                  <a:pt x="149606" y="831342"/>
                </a:lnTo>
                <a:lnTo>
                  <a:pt x="142494" y="793876"/>
                </a:lnTo>
                <a:lnTo>
                  <a:pt x="137922" y="755903"/>
                </a:lnTo>
                <a:lnTo>
                  <a:pt x="135889" y="717803"/>
                </a:lnTo>
                <a:lnTo>
                  <a:pt x="135762" y="704976"/>
                </a:lnTo>
                <a:lnTo>
                  <a:pt x="136017" y="692276"/>
                </a:lnTo>
                <a:lnTo>
                  <a:pt x="0" y="640714"/>
                </a:lnTo>
                <a:lnTo>
                  <a:pt x="20065" y="526795"/>
                </a:lnTo>
                <a:lnTo>
                  <a:pt x="164846" y="526795"/>
                </a:lnTo>
                <a:lnTo>
                  <a:pt x="169037" y="514731"/>
                </a:lnTo>
                <a:lnTo>
                  <a:pt x="183134" y="479044"/>
                </a:lnTo>
                <a:lnTo>
                  <a:pt x="199517" y="444372"/>
                </a:lnTo>
                <a:lnTo>
                  <a:pt x="218312" y="410971"/>
                </a:lnTo>
                <a:lnTo>
                  <a:pt x="239140" y="378840"/>
                </a:lnTo>
                <a:lnTo>
                  <a:pt x="262255" y="348233"/>
                </a:lnTo>
                <a:lnTo>
                  <a:pt x="278764" y="328675"/>
                </a:lnTo>
                <a:lnTo>
                  <a:pt x="207390" y="202437"/>
                </a:lnTo>
                <a:lnTo>
                  <a:pt x="295910" y="128143"/>
                </a:lnTo>
                <a:lnTo>
                  <a:pt x="406781" y="221106"/>
                </a:lnTo>
                <a:lnTo>
                  <a:pt x="417830" y="214502"/>
                </a:lnTo>
                <a:lnTo>
                  <a:pt x="451612" y="196342"/>
                </a:lnTo>
                <a:lnTo>
                  <a:pt x="486410" y="180339"/>
                </a:lnTo>
                <a:lnTo>
                  <a:pt x="522224" y="166877"/>
                </a:lnTo>
                <a:lnTo>
                  <a:pt x="558926" y="155701"/>
                </a:lnTo>
                <a:lnTo>
                  <a:pt x="596264" y="147065"/>
                </a:lnTo>
                <a:lnTo>
                  <a:pt x="621538" y="142620"/>
                </a:lnTo>
                <a:lnTo>
                  <a:pt x="647826" y="0"/>
                </a:lnTo>
                <a:lnTo>
                  <a:pt x="763397" y="0"/>
                </a:lnTo>
                <a:lnTo>
                  <a:pt x="788543" y="142494"/>
                </a:lnTo>
                <a:lnTo>
                  <a:pt x="801243" y="144525"/>
                </a:lnTo>
                <a:lnTo>
                  <a:pt x="838835" y="152272"/>
                </a:lnTo>
                <a:lnTo>
                  <a:pt x="875792" y="162432"/>
                </a:lnTo>
                <a:lnTo>
                  <a:pt x="911860" y="175132"/>
                </a:lnTo>
                <a:lnTo>
                  <a:pt x="947165" y="190119"/>
                </a:lnTo>
                <a:lnTo>
                  <a:pt x="981328" y="207518"/>
                </a:lnTo>
                <a:lnTo>
                  <a:pt x="1003426" y="220471"/>
                </a:lnTo>
                <a:lnTo>
                  <a:pt x="1004570" y="221106"/>
                </a:lnTo>
                <a:close/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91739" y="3652011"/>
            <a:ext cx="497077" cy="241807"/>
          </a:xfrm>
          <a:custGeom>
            <a:avLst/>
            <a:gdLst/>
            <a:ahLst/>
            <a:cxnLst/>
            <a:rect l="l" t="t" r="r" b="b"/>
            <a:pathLst>
              <a:path w="497077" h="241807">
                <a:moveTo>
                  <a:pt x="497077" y="0"/>
                </a:moveTo>
                <a:lnTo>
                  <a:pt x="0" y="0"/>
                </a:lnTo>
                <a:lnTo>
                  <a:pt x="9525" y="8636"/>
                </a:lnTo>
                <a:lnTo>
                  <a:pt x="39878" y="32385"/>
                </a:lnTo>
                <a:lnTo>
                  <a:pt x="72517" y="52831"/>
                </a:lnTo>
                <a:lnTo>
                  <a:pt x="107061" y="69723"/>
                </a:lnTo>
                <a:lnTo>
                  <a:pt x="143256" y="82804"/>
                </a:lnTo>
                <a:lnTo>
                  <a:pt x="155702" y="86360"/>
                </a:lnTo>
                <a:lnTo>
                  <a:pt x="192278" y="241807"/>
                </a:lnTo>
                <a:lnTo>
                  <a:pt x="304926" y="241807"/>
                </a:lnTo>
                <a:lnTo>
                  <a:pt x="353313" y="83057"/>
                </a:lnTo>
                <a:lnTo>
                  <a:pt x="365633" y="79120"/>
                </a:lnTo>
                <a:lnTo>
                  <a:pt x="401320" y="64769"/>
                </a:lnTo>
                <a:lnTo>
                  <a:pt x="435356" y="46736"/>
                </a:lnTo>
                <a:lnTo>
                  <a:pt x="467233" y="25273"/>
                </a:lnTo>
                <a:lnTo>
                  <a:pt x="496697" y="381"/>
                </a:lnTo>
                <a:lnTo>
                  <a:pt x="497077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73679" y="3086226"/>
            <a:ext cx="933449" cy="603250"/>
          </a:xfrm>
          <a:custGeom>
            <a:avLst/>
            <a:gdLst/>
            <a:ahLst/>
            <a:cxnLst/>
            <a:rect l="l" t="t" r="r" b="b"/>
            <a:pathLst>
              <a:path w="933450" h="603250">
                <a:moveTo>
                  <a:pt x="56261" y="0"/>
                </a:moveTo>
                <a:lnTo>
                  <a:pt x="0" y="97409"/>
                </a:lnTo>
                <a:lnTo>
                  <a:pt x="115824" y="208915"/>
                </a:lnTo>
                <a:lnTo>
                  <a:pt x="112775" y="221361"/>
                </a:lnTo>
                <a:lnTo>
                  <a:pt x="105028" y="271272"/>
                </a:lnTo>
                <a:lnTo>
                  <a:pt x="103758" y="308991"/>
                </a:lnTo>
                <a:lnTo>
                  <a:pt x="104267" y="321691"/>
                </a:lnTo>
                <a:lnTo>
                  <a:pt x="110617" y="371856"/>
                </a:lnTo>
                <a:lnTo>
                  <a:pt x="116458" y="396494"/>
                </a:lnTo>
                <a:lnTo>
                  <a:pt x="0" y="505841"/>
                </a:lnTo>
                <a:lnTo>
                  <a:pt x="56261" y="603250"/>
                </a:lnTo>
                <a:lnTo>
                  <a:pt x="218058" y="565785"/>
                </a:lnTo>
                <a:lnTo>
                  <a:pt x="715136" y="565785"/>
                </a:lnTo>
                <a:lnTo>
                  <a:pt x="724027" y="557149"/>
                </a:lnTo>
                <a:lnTo>
                  <a:pt x="903732" y="557149"/>
                </a:lnTo>
                <a:lnTo>
                  <a:pt x="933449" y="505841"/>
                </a:lnTo>
                <a:lnTo>
                  <a:pt x="817625" y="394335"/>
                </a:lnTo>
                <a:lnTo>
                  <a:pt x="820546" y="382016"/>
                </a:lnTo>
                <a:lnTo>
                  <a:pt x="823214" y="369570"/>
                </a:lnTo>
                <a:lnTo>
                  <a:pt x="829056" y="319405"/>
                </a:lnTo>
                <a:lnTo>
                  <a:pt x="829436" y="294131"/>
                </a:lnTo>
                <a:lnTo>
                  <a:pt x="829056" y="281559"/>
                </a:lnTo>
                <a:lnTo>
                  <a:pt x="822706" y="231394"/>
                </a:lnTo>
                <a:lnTo>
                  <a:pt x="816991" y="206756"/>
                </a:lnTo>
                <a:lnTo>
                  <a:pt x="933449" y="97409"/>
                </a:lnTo>
                <a:lnTo>
                  <a:pt x="903732" y="46100"/>
                </a:lnTo>
                <a:lnTo>
                  <a:pt x="209169" y="46100"/>
                </a:lnTo>
                <a:lnTo>
                  <a:pt x="56261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97707" y="3643376"/>
            <a:ext cx="179704" cy="46100"/>
          </a:xfrm>
          <a:custGeom>
            <a:avLst/>
            <a:gdLst/>
            <a:ahLst/>
            <a:cxnLst/>
            <a:rect l="l" t="t" r="r" b="b"/>
            <a:pathLst>
              <a:path w="179704" h="46100">
                <a:moveTo>
                  <a:pt x="179704" y="0"/>
                </a:moveTo>
                <a:lnTo>
                  <a:pt x="0" y="0"/>
                </a:lnTo>
                <a:lnTo>
                  <a:pt x="153034" y="46100"/>
                </a:lnTo>
                <a:lnTo>
                  <a:pt x="17970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82848" y="2881883"/>
            <a:ext cx="514858" cy="250444"/>
          </a:xfrm>
          <a:custGeom>
            <a:avLst/>
            <a:gdLst/>
            <a:ahLst/>
            <a:cxnLst/>
            <a:rect l="l" t="t" r="r" b="b"/>
            <a:pathLst>
              <a:path w="514858" h="250444">
                <a:moveTo>
                  <a:pt x="313816" y="0"/>
                </a:moveTo>
                <a:lnTo>
                  <a:pt x="201168" y="0"/>
                </a:lnTo>
                <a:lnTo>
                  <a:pt x="152781" y="158750"/>
                </a:lnTo>
                <a:lnTo>
                  <a:pt x="140462" y="162687"/>
                </a:lnTo>
                <a:lnTo>
                  <a:pt x="104775" y="177038"/>
                </a:lnTo>
                <a:lnTo>
                  <a:pt x="70738" y="195072"/>
                </a:lnTo>
                <a:lnTo>
                  <a:pt x="38862" y="216535"/>
                </a:lnTo>
                <a:lnTo>
                  <a:pt x="9270" y="241427"/>
                </a:lnTo>
                <a:lnTo>
                  <a:pt x="0" y="250444"/>
                </a:lnTo>
                <a:lnTo>
                  <a:pt x="514858" y="250444"/>
                </a:lnTo>
                <a:lnTo>
                  <a:pt x="476503" y="216916"/>
                </a:lnTo>
                <a:lnTo>
                  <a:pt x="444753" y="195326"/>
                </a:lnTo>
                <a:lnTo>
                  <a:pt x="410717" y="177292"/>
                </a:lnTo>
                <a:lnTo>
                  <a:pt x="375030" y="162941"/>
                </a:lnTo>
                <a:lnTo>
                  <a:pt x="350265" y="155448"/>
                </a:lnTo>
                <a:lnTo>
                  <a:pt x="313816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97707" y="3086226"/>
            <a:ext cx="179704" cy="46100"/>
          </a:xfrm>
          <a:custGeom>
            <a:avLst/>
            <a:gdLst/>
            <a:ahLst/>
            <a:cxnLst/>
            <a:rect l="l" t="t" r="r" b="b"/>
            <a:pathLst>
              <a:path w="179704" h="46100">
                <a:moveTo>
                  <a:pt x="153034" y="0"/>
                </a:moveTo>
                <a:lnTo>
                  <a:pt x="0" y="46100"/>
                </a:lnTo>
                <a:lnTo>
                  <a:pt x="179704" y="46100"/>
                </a:lnTo>
                <a:lnTo>
                  <a:pt x="15303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74442" y="2882645"/>
            <a:ext cx="932687" cy="1011936"/>
          </a:xfrm>
          <a:custGeom>
            <a:avLst/>
            <a:gdLst/>
            <a:ahLst/>
            <a:cxnLst/>
            <a:rect l="l" t="t" r="r" b="b"/>
            <a:pathLst>
              <a:path w="932687" h="1011936">
                <a:moveTo>
                  <a:pt x="723519" y="250444"/>
                </a:moveTo>
                <a:lnTo>
                  <a:pt x="876427" y="204343"/>
                </a:lnTo>
                <a:lnTo>
                  <a:pt x="932687" y="301752"/>
                </a:lnTo>
                <a:lnTo>
                  <a:pt x="816356" y="411099"/>
                </a:lnTo>
                <a:lnTo>
                  <a:pt x="819404" y="423418"/>
                </a:lnTo>
                <a:lnTo>
                  <a:pt x="827405" y="473329"/>
                </a:lnTo>
                <a:lnTo>
                  <a:pt x="828929" y="511048"/>
                </a:lnTo>
                <a:lnTo>
                  <a:pt x="828547" y="523748"/>
                </a:lnTo>
                <a:lnTo>
                  <a:pt x="822579" y="573913"/>
                </a:lnTo>
                <a:lnTo>
                  <a:pt x="816991" y="598678"/>
                </a:lnTo>
                <a:lnTo>
                  <a:pt x="932687" y="710184"/>
                </a:lnTo>
                <a:lnTo>
                  <a:pt x="876427" y="807593"/>
                </a:lnTo>
                <a:lnTo>
                  <a:pt x="723519" y="761492"/>
                </a:lnTo>
                <a:lnTo>
                  <a:pt x="714247" y="770509"/>
                </a:lnTo>
                <a:lnTo>
                  <a:pt x="684783" y="795401"/>
                </a:lnTo>
                <a:lnTo>
                  <a:pt x="652907" y="816864"/>
                </a:lnTo>
                <a:lnTo>
                  <a:pt x="618997" y="834898"/>
                </a:lnTo>
                <a:lnTo>
                  <a:pt x="583183" y="849249"/>
                </a:lnTo>
                <a:lnTo>
                  <a:pt x="570992" y="853186"/>
                </a:lnTo>
                <a:lnTo>
                  <a:pt x="522605" y="1011936"/>
                </a:lnTo>
                <a:lnTo>
                  <a:pt x="410082" y="1011936"/>
                </a:lnTo>
                <a:lnTo>
                  <a:pt x="373506" y="856488"/>
                </a:lnTo>
                <a:lnTo>
                  <a:pt x="361060" y="852932"/>
                </a:lnTo>
                <a:lnTo>
                  <a:pt x="324865" y="839851"/>
                </a:lnTo>
                <a:lnTo>
                  <a:pt x="290321" y="822960"/>
                </a:lnTo>
                <a:lnTo>
                  <a:pt x="257682" y="802513"/>
                </a:lnTo>
                <a:lnTo>
                  <a:pt x="227456" y="778764"/>
                </a:lnTo>
                <a:lnTo>
                  <a:pt x="217931" y="770128"/>
                </a:lnTo>
                <a:lnTo>
                  <a:pt x="56260" y="807593"/>
                </a:lnTo>
                <a:lnTo>
                  <a:pt x="0" y="710184"/>
                </a:lnTo>
                <a:lnTo>
                  <a:pt x="116331" y="600837"/>
                </a:lnTo>
                <a:lnTo>
                  <a:pt x="113156" y="588518"/>
                </a:lnTo>
                <a:lnTo>
                  <a:pt x="105156" y="538607"/>
                </a:lnTo>
                <a:lnTo>
                  <a:pt x="103758" y="500761"/>
                </a:lnTo>
                <a:lnTo>
                  <a:pt x="104139" y="488188"/>
                </a:lnTo>
                <a:lnTo>
                  <a:pt x="110108" y="438023"/>
                </a:lnTo>
                <a:lnTo>
                  <a:pt x="115696" y="413258"/>
                </a:lnTo>
                <a:lnTo>
                  <a:pt x="0" y="301752"/>
                </a:lnTo>
                <a:lnTo>
                  <a:pt x="56260" y="204343"/>
                </a:lnTo>
                <a:lnTo>
                  <a:pt x="209041" y="250444"/>
                </a:lnTo>
                <a:lnTo>
                  <a:pt x="218312" y="241427"/>
                </a:lnTo>
                <a:lnTo>
                  <a:pt x="247776" y="216535"/>
                </a:lnTo>
                <a:lnTo>
                  <a:pt x="279653" y="195072"/>
                </a:lnTo>
                <a:lnTo>
                  <a:pt x="313689" y="177037"/>
                </a:lnTo>
                <a:lnTo>
                  <a:pt x="349376" y="162687"/>
                </a:lnTo>
                <a:lnTo>
                  <a:pt x="361695" y="158750"/>
                </a:lnTo>
                <a:lnTo>
                  <a:pt x="410082" y="0"/>
                </a:lnTo>
                <a:lnTo>
                  <a:pt x="522605" y="0"/>
                </a:lnTo>
                <a:lnTo>
                  <a:pt x="559054" y="155448"/>
                </a:lnTo>
                <a:lnTo>
                  <a:pt x="571499" y="159004"/>
                </a:lnTo>
                <a:lnTo>
                  <a:pt x="607694" y="172085"/>
                </a:lnTo>
                <a:lnTo>
                  <a:pt x="642238" y="188976"/>
                </a:lnTo>
                <a:lnTo>
                  <a:pt x="674878" y="209296"/>
                </a:lnTo>
                <a:lnTo>
                  <a:pt x="705104" y="233172"/>
                </a:lnTo>
                <a:lnTo>
                  <a:pt x="714629" y="241808"/>
                </a:lnTo>
                <a:lnTo>
                  <a:pt x="723519" y="250444"/>
                </a:lnTo>
                <a:close/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01184" y="4370578"/>
            <a:ext cx="155448" cy="163322"/>
          </a:xfrm>
          <a:custGeom>
            <a:avLst/>
            <a:gdLst/>
            <a:ahLst/>
            <a:cxnLst/>
            <a:rect l="l" t="t" r="r" b="b"/>
            <a:pathLst>
              <a:path w="155448" h="163322">
                <a:moveTo>
                  <a:pt x="0" y="0"/>
                </a:moveTo>
                <a:lnTo>
                  <a:pt x="1269" y="124739"/>
                </a:lnTo>
                <a:lnTo>
                  <a:pt x="114426" y="163322"/>
                </a:lnTo>
                <a:lnTo>
                  <a:pt x="81787" y="116789"/>
                </a:lnTo>
                <a:lnTo>
                  <a:pt x="115950" y="86499"/>
                </a:lnTo>
                <a:lnTo>
                  <a:pt x="148208" y="54610"/>
                </a:lnTo>
                <a:lnTo>
                  <a:pt x="155448" y="46609"/>
                </a:lnTo>
                <a:lnTo>
                  <a:pt x="32512" y="46609"/>
                </a:lnTo>
                <a:lnTo>
                  <a:pt x="0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57191" y="3125723"/>
            <a:ext cx="818896" cy="1291463"/>
          </a:xfrm>
          <a:custGeom>
            <a:avLst/>
            <a:gdLst/>
            <a:ahLst/>
            <a:cxnLst/>
            <a:rect l="l" t="t" r="r" b="b"/>
            <a:pathLst>
              <a:path w="818896" h="1291463">
                <a:moveTo>
                  <a:pt x="362712" y="0"/>
                </a:moveTo>
                <a:lnTo>
                  <a:pt x="0" y="0"/>
                </a:lnTo>
                <a:lnTo>
                  <a:pt x="39624" y="1143"/>
                </a:lnTo>
                <a:lnTo>
                  <a:pt x="78994" y="4318"/>
                </a:lnTo>
                <a:lnTo>
                  <a:pt x="117983" y="9651"/>
                </a:lnTo>
                <a:lnTo>
                  <a:pt x="156591" y="17018"/>
                </a:lnTo>
                <a:lnTo>
                  <a:pt x="194691" y="26415"/>
                </a:lnTo>
                <a:lnTo>
                  <a:pt x="232283" y="37845"/>
                </a:lnTo>
                <a:lnTo>
                  <a:pt x="269113" y="51307"/>
                </a:lnTo>
                <a:lnTo>
                  <a:pt x="305181" y="66675"/>
                </a:lnTo>
                <a:lnTo>
                  <a:pt x="340487" y="83946"/>
                </a:lnTo>
                <a:lnTo>
                  <a:pt x="374904" y="103124"/>
                </a:lnTo>
                <a:lnTo>
                  <a:pt x="408305" y="124332"/>
                </a:lnTo>
                <a:lnTo>
                  <a:pt x="440563" y="147193"/>
                </a:lnTo>
                <a:lnTo>
                  <a:pt x="471678" y="171957"/>
                </a:lnTo>
                <a:lnTo>
                  <a:pt x="501650" y="198500"/>
                </a:lnTo>
                <a:lnTo>
                  <a:pt x="530225" y="226821"/>
                </a:lnTo>
                <a:lnTo>
                  <a:pt x="557403" y="256920"/>
                </a:lnTo>
                <a:lnTo>
                  <a:pt x="594613" y="304164"/>
                </a:lnTo>
                <a:lnTo>
                  <a:pt x="627380" y="353568"/>
                </a:lnTo>
                <a:lnTo>
                  <a:pt x="655701" y="404749"/>
                </a:lnTo>
                <a:lnTo>
                  <a:pt x="679577" y="457453"/>
                </a:lnTo>
                <a:lnTo>
                  <a:pt x="699135" y="511428"/>
                </a:lnTo>
                <a:lnTo>
                  <a:pt x="714248" y="566419"/>
                </a:lnTo>
                <a:lnTo>
                  <a:pt x="724916" y="622045"/>
                </a:lnTo>
                <a:lnTo>
                  <a:pt x="731266" y="678180"/>
                </a:lnTo>
                <a:lnTo>
                  <a:pt x="733425" y="734568"/>
                </a:lnTo>
                <a:lnTo>
                  <a:pt x="731138" y="790828"/>
                </a:lnTo>
                <a:lnTo>
                  <a:pt x="724662" y="846836"/>
                </a:lnTo>
                <a:lnTo>
                  <a:pt x="713867" y="902207"/>
                </a:lnTo>
                <a:lnTo>
                  <a:pt x="698754" y="956690"/>
                </a:lnTo>
                <a:lnTo>
                  <a:pt x="679577" y="1010031"/>
                </a:lnTo>
                <a:lnTo>
                  <a:pt x="656082" y="1061973"/>
                </a:lnTo>
                <a:lnTo>
                  <a:pt x="628396" y="1112266"/>
                </a:lnTo>
                <a:lnTo>
                  <a:pt x="596646" y="1160653"/>
                </a:lnTo>
                <a:lnTo>
                  <a:pt x="560705" y="1206754"/>
                </a:lnTo>
                <a:lnTo>
                  <a:pt x="520573" y="1250442"/>
                </a:lnTo>
                <a:lnTo>
                  <a:pt x="476504" y="1291463"/>
                </a:lnTo>
                <a:lnTo>
                  <a:pt x="599440" y="1291463"/>
                </a:lnTo>
                <a:lnTo>
                  <a:pt x="650621" y="1231138"/>
                </a:lnTo>
                <a:lnTo>
                  <a:pt x="676783" y="1194942"/>
                </a:lnTo>
                <a:lnTo>
                  <a:pt x="700786" y="1157478"/>
                </a:lnTo>
                <a:lnTo>
                  <a:pt x="722757" y="1118870"/>
                </a:lnTo>
                <a:lnTo>
                  <a:pt x="742442" y="1079245"/>
                </a:lnTo>
                <a:lnTo>
                  <a:pt x="759968" y="1038606"/>
                </a:lnTo>
                <a:lnTo>
                  <a:pt x="775335" y="997204"/>
                </a:lnTo>
                <a:lnTo>
                  <a:pt x="788416" y="955039"/>
                </a:lnTo>
                <a:lnTo>
                  <a:pt x="799211" y="912113"/>
                </a:lnTo>
                <a:lnTo>
                  <a:pt x="807720" y="868552"/>
                </a:lnTo>
                <a:lnTo>
                  <a:pt x="813816" y="824611"/>
                </a:lnTo>
                <a:lnTo>
                  <a:pt x="817626" y="780288"/>
                </a:lnTo>
                <a:lnTo>
                  <a:pt x="818896" y="735711"/>
                </a:lnTo>
                <a:lnTo>
                  <a:pt x="817753" y="690880"/>
                </a:lnTo>
                <a:lnTo>
                  <a:pt x="814197" y="645921"/>
                </a:lnTo>
                <a:lnTo>
                  <a:pt x="808101" y="600963"/>
                </a:lnTo>
                <a:lnTo>
                  <a:pt x="799465" y="556132"/>
                </a:lnTo>
                <a:lnTo>
                  <a:pt x="782193" y="491108"/>
                </a:lnTo>
                <a:lnTo>
                  <a:pt x="760222" y="428751"/>
                </a:lnTo>
                <a:lnTo>
                  <a:pt x="733552" y="369062"/>
                </a:lnTo>
                <a:lnTo>
                  <a:pt x="702563" y="312419"/>
                </a:lnTo>
                <a:lnTo>
                  <a:pt x="667512" y="258825"/>
                </a:lnTo>
                <a:lnTo>
                  <a:pt x="628523" y="208533"/>
                </a:lnTo>
                <a:lnTo>
                  <a:pt x="586105" y="161544"/>
                </a:lnTo>
                <a:lnTo>
                  <a:pt x="540258" y="118109"/>
                </a:lnTo>
                <a:lnTo>
                  <a:pt x="491363" y="78486"/>
                </a:lnTo>
                <a:lnTo>
                  <a:pt x="439674" y="42799"/>
                </a:lnTo>
                <a:lnTo>
                  <a:pt x="385318" y="11049"/>
                </a:lnTo>
                <a:lnTo>
                  <a:pt x="362712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79391" y="3040379"/>
            <a:ext cx="540512" cy="102869"/>
          </a:xfrm>
          <a:custGeom>
            <a:avLst/>
            <a:gdLst/>
            <a:ahLst/>
            <a:cxnLst/>
            <a:rect l="l" t="t" r="r" b="b"/>
            <a:pathLst>
              <a:path w="540512" h="102869">
                <a:moveTo>
                  <a:pt x="197358" y="0"/>
                </a:moveTo>
                <a:lnTo>
                  <a:pt x="131953" y="1143"/>
                </a:lnTo>
                <a:lnTo>
                  <a:pt x="66167" y="7493"/>
                </a:lnTo>
                <a:lnTo>
                  <a:pt x="0" y="19431"/>
                </a:lnTo>
                <a:lnTo>
                  <a:pt x="18542" y="102869"/>
                </a:lnTo>
                <a:lnTo>
                  <a:pt x="58293" y="95122"/>
                </a:lnTo>
                <a:lnTo>
                  <a:pt x="98171" y="89662"/>
                </a:lnTo>
                <a:lnTo>
                  <a:pt x="138049" y="86487"/>
                </a:lnTo>
                <a:lnTo>
                  <a:pt x="177800" y="85343"/>
                </a:lnTo>
                <a:lnTo>
                  <a:pt x="540512" y="85343"/>
                </a:lnTo>
                <a:lnTo>
                  <a:pt x="506475" y="68833"/>
                </a:lnTo>
                <a:lnTo>
                  <a:pt x="447802" y="45719"/>
                </a:lnTo>
                <a:lnTo>
                  <a:pt x="387223" y="27050"/>
                </a:lnTo>
                <a:lnTo>
                  <a:pt x="325247" y="13207"/>
                </a:lnTo>
                <a:lnTo>
                  <a:pt x="261747" y="4063"/>
                </a:lnTo>
                <a:lnTo>
                  <a:pt x="197358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43555" y="2750820"/>
            <a:ext cx="457200" cy="678180"/>
          </a:xfrm>
          <a:custGeom>
            <a:avLst/>
            <a:gdLst/>
            <a:ahLst/>
            <a:cxnLst/>
            <a:rect l="l" t="t" r="r" b="b"/>
            <a:pathLst>
              <a:path w="457200" h="678179">
                <a:moveTo>
                  <a:pt x="424180" y="0"/>
                </a:moveTo>
                <a:lnTo>
                  <a:pt x="388112" y="16510"/>
                </a:lnTo>
                <a:lnTo>
                  <a:pt x="353441" y="35052"/>
                </a:lnTo>
                <a:lnTo>
                  <a:pt x="320420" y="55753"/>
                </a:lnTo>
                <a:lnTo>
                  <a:pt x="289051" y="78231"/>
                </a:lnTo>
                <a:lnTo>
                  <a:pt x="259333" y="102616"/>
                </a:lnTo>
                <a:lnTo>
                  <a:pt x="231267" y="128778"/>
                </a:lnTo>
                <a:lnTo>
                  <a:pt x="158242" y="216281"/>
                </a:lnTo>
                <a:lnTo>
                  <a:pt x="119380" y="281431"/>
                </a:lnTo>
                <a:lnTo>
                  <a:pt x="88900" y="351028"/>
                </a:lnTo>
                <a:lnTo>
                  <a:pt x="76962" y="387223"/>
                </a:lnTo>
                <a:lnTo>
                  <a:pt x="67310" y="424180"/>
                </a:lnTo>
                <a:lnTo>
                  <a:pt x="60070" y="461899"/>
                </a:lnTo>
                <a:lnTo>
                  <a:pt x="55118" y="500253"/>
                </a:lnTo>
                <a:lnTo>
                  <a:pt x="52705" y="539115"/>
                </a:lnTo>
                <a:lnTo>
                  <a:pt x="52705" y="578357"/>
                </a:lnTo>
                <a:lnTo>
                  <a:pt x="55371" y="617982"/>
                </a:lnTo>
                <a:lnTo>
                  <a:pt x="0" y="630047"/>
                </a:lnTo>
                <a:lnTo>
                  <a:pt x="108076" y="678180"/>
                </a:lnTo>
                <a:lnTo>
                  <a:pt x="183261" y="599567"/>
                </a:lnTo>
                <a:lnTo>
                  <a:pt x="139573" y="599567"/>
                </a:lnTo>
                <a:lnTo>
                  <a:pt x="137921" y="566038"/>
                </a:lnTo>
                <a:lnTo>
                  <a:pt x="141096" y="500125"/>
                </a:lnTo>
                <a:lnTo>
                  <a:pt x="152400" y="435863"/>
                </a:lnTo>
                <a:lnTo>
                  <a:pt x="171450" y="374142"/>
                </a:lnTo>
                <a:lnTo>
                  <a:pt x="197993" y="315594"/>
                </a:lnTo>
                <a:lnTo>
                  <a:pt x="231394" y="260857"/>
                </a:lnTo>
                <a:lnTo>
                  <a:pt x="271399" y="210566"/>
                </a:lnTo>
                <a:lnTo>
                  <a:pt x="317500" y="165227"/>
                </a:lnTo>
                <a:lnTo>
                  <a:pt x="369443" y="125730"/>
                </a:lnTo>
                <a:lnTo>
                  <a:pt x="426719" y="92710"/>
                </a:lnTo>
                <a:lnTo>
                  <a:pt x="457200" y="78740"/>
                </a:lnTo>
                <a:lnTo>
                  <a:pt x="424180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83129" y="3338321"/>
            <a:ext cx="55244" cy="12064"/>
          </a:xfrm>
          <a:custGeom>
            <a:avLst/>
            <a:gdLst/>
            <a:ahLst/>
            <a:cxnLst/>
            <a:rect l="l" t="t" r="r" b="b"/>
            <a:pathLst>
              <a:path w="55244" h="12064">
                <a:moveTo>
                  <a:pt x="55244" y="0"/>
                </a:moveTo>
                <a:lnTo>
                  <a:pt x="0" y="12064"/>
                </a:lnTo>
                <a:lnTo>
                  <a:pt x="43687" y="12064"/>
                </a:lnTo>
                <a:lnTo>
                  <a:pt x="55244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10155" y="2645664"/>
            <a:ext cx="658368" cy="2243328"/>
          </a:xfrm>
          <a:custGeom>
            <a:avLst/>
            <a:gdLst/>
            <a:ahLst/>
            <a:cxnLst/>
            <a:rect l="l" t="t" r="r" b="b"/>
            <a:pathLst>
              <a:path w="658368" h="2243328">
                <a:moveTo>
                  <a:pt x="658368" y="2243328"/>
                </a:moveTo>
                <a:lnTo>
                  <a:pt x="604901" y="2242604"/>
                </a:lnTo>
                <a:lnTo>
                  <a:pt x="554355" y="2240534"/>
                </a:lnTo>
                <a:lnTo>
                  <a:pt x="507111" y="2237206"/>
                </a:lnTo>
                <a:lnTo>
                  <a:pt x="463931" y="2232748"/>
                </a:lnTo>
                <a:lnTo>
                  <a:pt x="425576" y="2227262"/>
                </a:lnTo>
                <a:lnTo>
                  <a:pt x="378460" y="2217369"/>
                </a:lnTo>
                <a:lnTo>
                  <a:pt x="338708" y="2201659"/>
                </a:lnTo>
                <a:lnTo>
                  <a:pt x="329183" y="2188476"/>
                </a:lnTo>
                <a:lnTo>
                  <a:pt x="329183" y="1176528"/>
                </a:lnTo>
                <a:lnTo>
                  <a:pt x="328041" y="1171956"/>
                </a:lnTo>
                <a:lnTo>
                  <a:pt x="292481" y="1151255"/>
                </a:lnTo>
                <a:lnTo>
                  <a:pt x="249936" y="1140841"/>
                </a:lnTo>
                <a:lnTo>
                  <a:pt x="194437" y="1132205"/>
                </a:lnTo>
                <a:lnTo>
                  <a:pt x="151256" y="1127760"/>
                </a:lnTo>
                <a:lnTo>
                  <a:pt x="104012" y="1124458"/>
                </a:lnTo>
                <a:lnTo>
                  <a:pt x="53467" y="1122426"/>
                </a:lnTo>
                <a:lnTo>
                  <a:pt x="0" y="1121664"/>
                </a:lnTo>
                <a:lnTo>
                  <a:pt x="27050" y="1121537"/>
                </a:lnTo>
                <a:lnTo>
                  <a:pt x="79120" y="1120013"/>
                </a:lnTo>
                <a:lnTo>
                  <a:pt x="128143" y="1117346"/>
                </a:lnTo>
                <a:lnTo>
                  <a:pt x="173481" y="1113409"/>
                </a:lnTo>
                <a:lnTo>
                  <a:pt x="214249" y="1108456"/>
                </a:lnTo>
                <a:lnTo>
                  <a:pt x="265683" y="1099185"/>
                </a:lnTo>
                <a:lnTo>
                  <a:pt x="303275" y="1088136"/>
                </a:lnTo>
                <a:lnTo>
                  <a:pt x="329183" y="1066800"/>
                </a:lnTo>
                <a:lnTo>
                  <a:pt x="329183" y="54863"/>
                </a:lnTo>
                <a:lnTo>
                  <a:pt x="330326" y="50292"/>
                </a:lnTo>
                <a:lnTo>
                  <a:pt x="365887" y="29591"/>
                </a:lnTo>
                <a:lnTo>
                  <a:pt x="408431" y="19177"/>
                </a:lnTo>
                <a:lnTo>
                  <a:pt x="463931" y="10541"/>
                </a:lnTo>
                <a:lnTo>
                  <a:pt x="507111" y="6096"/>
                </a:lnTo>
                <a:lnTo>
                  <a:pt x="554355" y="2793"/>
                </a:lnTo>
                <a:lnTo>
                  <a:pt x="604901" y="762"/>
                </a:lnTo>
                <a:lnTo>
                  <a:pt x="631317" y="127"/>
                </a:lnTo>
                <a:lnTo>
                  <a:pt x="658368" y="0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097" y="3430358"/>
            <a:ext cx="1938528" cy="707135"/>
          </a:xfrm>
          <a:custGeom>
            <a:avLst/>
            <a:gdLst/>
            <a:ahLst/>
            <a:cxnLst/>
            <a:rect l="l" t="t" r="r" b="b"/>
            <a:pathLst>
              <a:path w="1938528" h="707136">
                <a:moveTo>
                  <a:pt x="0" y="707135"/>
                </a:moveTo>
                <a:lnTo>
                  <a:pt x="1938528" y="707135"/>
                </a:lnTo>
                <a:lnTo>
                  <a:pt x="1938528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5858" y="3431120"/>
            <a:ext cx="1892300" cy="707135"/>
          </a:xfrm>
          <a:custGeom>
            <a:avLst/>
            <a:gdLst/>
            <a:ahLst/>
            <a:cxnLst/>
            <a:rect l="l" t="t" r="r" b="b"/>
            <a:pathLst>
              <a:path w="1938527" h="707136">
                <a:moveTo>
                  <a:pt x="0" y="707135"/>
                </a:moveTo>
                <a:lnTo>
                  <a:pt x="1938527" y="707135"/>
                </a:lnTo>
                <a:lnTo>
                  <a:pt x="1938527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52030" y="437389"/>
            <a:ext cx="8437245" cy="1496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2	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rtic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paci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ó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8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Grupos</a:t>
            </a:r>
            <a:r>
              <a:rPr sz="2300" b="1" spc="5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Int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rés</a:t>
            </a:r>
            <a:endParaRPr sz="2300" dirty="0">
              <a:latin typeface="Arial Narrow"/>
              <a:cs typeface="Arial Narrow"/>
            </a:endParaRPr>
          </a:p>
          <a:p>
            <a:pPr marL="265430" marR="12700" indent="13335">
              <a:lnSpc>
                <a:spcPts val="2810"/>
              </a:lnSpc>
              <a:spcBef>
                <a:spcPts val="85"/>
              </a:spcBef>
            </a:pP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2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2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2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udios</a:t>
            </a:r>
            <a:r>
              <a:rPr sz="2300" spc="2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man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iene</a:t>
            </a:r>
            <a:r>
              <a:rPr sz="2300" spc="2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spc="2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ejecu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2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an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is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os</a:t>
            </a:r>
            <a:r>
              <a:rPr sz="2300" spc="2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que</a:t>
            </a:r>
            <a:r>
              <a:rPr sz="2300" spc="2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nsi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ren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 </a:t>
            </a:r>
            <a:r>
              <a:rPr sz="2300" spc="-1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art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ic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paci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ó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 </a:t>
            </a:r>
            <a:r>
              <a:rPr sz="2300" b="1" spc="-10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 </a:t>
            </a:r>
            <a:r>
              <a:rPr sz="2300" spc="-1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los </a:t>
            </a:r>
            <a:r>
              <a:rPr sz="2300" spc="-10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gr</a:t>
            </a:r>
            <a:r>
              <a:rPr sz="2300" b="1" u="heavy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up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os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-1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 </a:t>
            </a:r>
            <a:r>
              <a:rPr sz="2300" b="1" u="heavy" spc="-1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nter</a:t>
            </a:r>
            <a:r>
              <a:rPr sz="2300" b="1" u="heavy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é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-1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 </a:t>
            </a:r>
            <a:r>
              <a:rPr sz="2300" spc="-11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se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gur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ar </a:t>
            </a:r>
            <a:r>
              <a:rPr sz="2300" spc="-12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que </a:t>
            </a:r>
            <a:r>
              <a:rPr sz="2300" spc="-1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 </a:t>
            </a:r>
            <a:r>
              <a:rPr sz="2300" spc="-1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ofe</a:t>
            </a:r>
            <a:r>
              <a:rPr sz="2300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rta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académica sea pertinente con la demanda social.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607053" y="2630804"/>
            <a:ext cx="86360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spc="-65" dirty="0" smtClean="0">
                <a:latin typeface="Palatino Linotype"/>
                <a:cs typeface="Palatino Linotype"/>
              </a:rPr>
              <a:t>M</a:t>
            </a:r>
            <a:r>
              <a:rPr sz="1300" spc="-80" dirty="0" smtClean="0">
                <a:latin typeface="Palatino Linotype"/>
                <a:cs typeface="Palatino Linotype"/>
              </a:rPr>
              <a:t>ec</a:t>
            </a:r>
            <a:r>
              <a:rPr sz="1300" spc="-70" dirty="0" smtClean="0">
                <a:latin typeface="Palatino Linotype"/>
                <a:cs typeface="Palatino Linotype"/>
              </a:rPr>
              <a:t>a</a:t>
            </a:r>
            <a:r>
              <a:rPr sz="1300" spc="-65" dirty="0" smtClean="0">
                <a:latin typeface="Palatino Linotype"/>
                <a:cs typeface="Palatino Linotype"/>
              </a:rPr>
              <a:t>n</a:t>
            </a:r>
            <a:r>
              <a:rPr sz="1300" spc="-85" dirty="0" smtClean="0">
                <a:latin typeface="Palatino Linotype"/>
                <a:cs typeface="Palatino Linotype"/>
              </a:rPr>
              <a:t>i</a:t>
            </a:r>
            <a:r>
              <a:rPr sz="1300" spc="-75" dirty="0" smtClean="0">
                <a:latin typeface="Palatino Linotype"/>
                <a:cs typeface="Palatino Linotype"/>
              </a:rPr>
              <a:t>s</a:t>
            </a:r>
            <a:r>
              <a:rPr sz="1300" spc="-65" dirty="0" smtClean="0">
                <a:latin typeface="Palatino Linotype"/>
                <a:cs typeface="Palatino Linotype"/>
              </a:rPr>
              <a:t>m</a:t>
            </a:r>
            <a:r>
              <a:rPr sz="1300" spc="-70" dirty="0" smtClean="0">
                <a:latin typeface="Palatino Linotype"/>
                <a:cs typeface="Palatino Linotype"/>
              </a:rPr>
              <a:t>o</a:t>
            </a:r>
            <a:r>
              <a:rPr sz="1300" spc="10" dirty="0" smtClean="0">
                <a:latin typeface="Palatino Linotype"/>
                <a:cs typeface="Palatino Linotype"/>
              </a:rPr>
              <a:t>s</a:t>
            </a:r>
            <a:endParaRPr sz="1300">
              <a:latin typeface="Palatino Linotype"/>
              <a:cs typeface="Palatino Linotyp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5419" y="3497069"/>
            <a:ext cx="1738630" cy="5892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09880" marR="12700" indent="-297180">
              <a:lnSpc>
                <a:spcPct val="101699"/>
              </a:lnSpc>
            </a:pPr>
            <a:r>
              <a:rPr sz="180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PRO</a:t>
            </a:r>
            <a:r>
              <a:rPr sz="18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G</a:t>
            </a:r>
            <a:r>
              <a:rPr sz="18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RAMA</a:t>
            </a:r>
            <a:r>
              <a:rPr sz="1800" spc="-24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</a:t>
            </a:r>
            <a:r>
              <a:rPr sz="18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DE</a:t>
            </a:r>
            <a:r>
              <a:rPr sz="18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ESTU</a:t>
            </a:r>
            <a:r>
              <a:rPr sz="1800" spc="-2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D</a:t>
            </a:r>
            <a:r>
              <a:rPr sz="1800" spc="-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I</a:t>
            </a:r>
            <a:r>
              <a:rPr sz="1800" spc="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OS</a:t>
            </a:r>
            <a:endParaRPr sz="1800" dirty="0">
              <a:latin typeface="Palatino Linotype"/>
              <a:cs typeface="Palatino Linotype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14059" y="3211067"/>
            <a:ext cx="1115567" cy="955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34000" y="2593848"/>
            <a:ext cx="658367" cy="2243328"/>
          </a:xfrm>
          <a:custGeom>
            <a:avLst/>
            <a:gdLst/>
            <a:ahLst/>
            <a:cxnLst/>
            <a:rect l="l" t="t" r="r" b="b"/>
            <a:pathLst>
              <a:path w="658367" h="2243328">
                <a:moveTo>
                  <a:pt x="658367" y="2243328"/>
                </a:moveTo>
                <a:lnTo>
                  <a:pt x="604901" y="2242604"/>
                </a:lnTo>
                <a:lnTo>
                  <a:pt x="554354" y="2240534"/>
                </a:lnTo>
                <a:lnTo>
                  <a:pt x="507111" y="2237206"/>
                </a:lnTo>
                <a:lnTo>
                  <a:pt x="463930" y="2232748"/>
                </a:lnTo>
                <a:lnTo>
                  <a:pt x="425576" y="2227262"/>
                </a:lnTo>
                <a:lnTo>
                  <a:pt x="378460" y="2217369"/>
                </a:lnTo>
                <a:lnTo>
                  <a:pt x="338709" y="2201659"/>
                </a:lnTo>
                <a:lnTo>
                  <a:pt x="329184" y="2188476"/>
                </a:lnTo>
                <a:lnTo>
                  <a:pt x="329184" y="1176527"/>
                </a:lnTo>
                <a:lnTo>
                  <a:pt x="328040" y="1171956"/>
                </a:lnTo>
                <a:lnTo>
                  <a:pt x="292480" y="1151254"/>
                </a:lnTo>
                <a:lnTo>
                  <a:pt x="249936" y="1140840"/>
                </a:lnTo>
                <a:lnTo>
                  <a:pt x="194437" y="1132204"/>
                </a:lnTo>
                <a:lnTo>
                  <a:pt x="151257" y="1127759"/>
                </a:lnTo>
                <a:lnTo>
                  <a:pt x="104012" y="1124458"/>
                </a:lnTo>
                <a:lnTo>
                  <a:pt x="53466" y="1122426"/>
                </a:lnTo>
                <a:lnTo>
                  <a:pt x="0" y="1121664"/>
                </a:lnTo>
                <a:lnTo>
                  <a:pt x="27050" y="1121537"/>
                </a:lnTo>
                <a:lnTo>
                  <a:pt x="79121" y="1120013"/>
                </a:lnTo>
                <a:lnTo>
                  <a:pt x="128142" y="1117345"/>
                </a:lnTo>
                <a:lnTo>
                  <a:pt x="173482" y="1113408"/>
                </a:lnTo>
                <a:lnTo>
                  <a:pt x="214249" y="1108456"/>
                </a:lnTo>
                <a:lnTo>
                  <a:pt x="265684" y="1099184"/>
                </a:lnTo>
                <a:lnTo>
                  <a:pt x="303275" y="1088135"/>
                </a:lnTo>
                <a:lnTo>
                  <a:pt x="329184" y="1066800"/>
                </a:lnTo>
                <a:lnTo>
                  <a:pt x="329184" y="54863"/>
                </a:lnTo>
                <a:lnTo>
                  <a:pt x="330326" y="50291"/>
                </a:lnTo>
                <a:lnTo>
                  <a:pt x="365887" y="29590"/>
                </a:lnTo>
                <a:lnTo>
                  <a:pt x="408432" y="19176"/>
                </a:lnTo>
                <a:lnTo>
                  <a:pt x="463930" y="10540"/>
                </a:lnTo>
                <a:lnTo>
                  <a:pt x="507111" y="6095"/>
                </a:lnTo>
                <a:lnTo>
                  <a:pt x="554354" y="2793"/>
                </a:lnTo>
                <a:lnTo>
                  <a:pt x="604901" y="762"/>
                </a:lnTo>
                <a:lnTo>
                  <a:pt x="631316" y="126"/>
                </a:lnTo>
                <a:lnTo>
                  <a:pt x="658367" y="0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813552" y="4338320"/>
            <a:ext cx="118999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spc="-65" dirty="0" smtClean="0">
                <a:latin typeface="Palatino Linotype"/>
                <a:cs typeface="Palatino Linotype"/>
              </a:rPr>
              <a:t>G</a:t>
            </a:r>
            <a:r>
              <a:rPr sz="1300" spc="-75" dirty="0" smtClean="0">
                <a:latin typeface="Palatino Linotype"/>
                <a:cs typeface="Palatino Linotype"/>
              </a:rPr>
              <a:t>r</a:t>
            </a:r>
            <a:r>
              <a:rPr sz="1300" spc="-70" dirty="0" smtClean="0">
                <a:latin typeface="Palatino Linotype"/>
                <a:cs typeface="Palatino Linotype"/>
              </a:rPr>
              <a:t>u</a:t>
            </a:r>
            <a:r>
              <a:rPr sz="1300" spc="-65" dirty="0" smtClean="0">
                <a:latin typeface="Palatino Linotype"/>
                <a:cs typeface="Palatino Linotype"/>
              </a:rPr>
              <a:t>p</a:t>
            </a:r>
            <a:r>
              <a:rPr sz="1300" spc="-70" dirty="0" smtClean="0">
                <a:latin typeface="Palatino Linotype"/>
                <a:cs typeface="Palatino Linotype"/>
              </a:rPr>
              <a:t>o</a:t>
            </a:r>
            <a:r>
              <a:rPr sz="1300" spc="10" dirty="0" smtClean="0">
                <a:latin typeface="Palatino Linotype"/>
                <a:cs typeface="Palatino Linotype"/>
              </a:rPr>
              <a:t>s</a:t>
            </a:r>
            <a:r>
              <a:rPr sz="1300" spc="-185" dirty="0" smtClean="0">
                <a:latin typeface="Palatino Linotype"/>
                <a:cs typeface="Palatino Linotype"/>
              </a:rPr>
              <a:t> </a:t>
            </a:r>
            <a:r>
              <a:rPr sz="1300" spc="-70" dirty="0" smtClean="0">
                <a:latin typeface="Palatino Linotype"/>
                <a:cs typeface="Palatino Linotype"/>
              </a:rPr>
              <a:t>d</a:t>
            </a:r>
            <a:r>
              <a:rPr sz="1300" spc="10" dirty="0" smtClean="0">
                <a:latin typeface="Palatino Linotype"/>
                <a:cs typeface="Palatino Linotype"/>
              </a:rPr>
              <a:t>e</a:t>
            </a:r>
            <a:r>
              <a:rPr sz="1300" spc="-160" dirty="0" smtClean="0">
                <a:latin typeface="Palatino Linotype"/>
                <a:cs typeface="Palatino Linotype"/>
              </a:rPr>
              <a:t> </a:t>
            </a:r>
            <a:r>
              <a:rPr sz="1300" spc="-85" dirty="0" smtClean="0">
                <a:latin typeface="Palatino Linotype"/>
                <a:cs typeface="Palatino Linotype"/>
              </a:rPr>
              <a:t>i</a:t>
            </a:r>
            <a:r>
              <a:rPr sz="1300" spc="-65" dirty="0" smtClean="0">
                <a:latin typeface="Palatino Linotype"/>
                <a:cs typeface="Palatino Linotype"/>
              </a:rPr>
              <a:t>n</a:t>
            </a:r>
            <a:r>
              <a:rPr sz="1300" spc="-85" dirty="0" smtClean="0">
                <a:latin typeface="Palatino Linotype"/>
                <a:cs typeface="Palatino Linotype"/>
              </a:rPr>
              <a:t>t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-75" dirty="0" smtClean="0">
                <a:latin typeface="Palatino Linotype"/>
                <a:cs typeface="Palatino Linotype"/>
              </a:rPr>
              <a:t>r</a:t>
            </a:r>
            <a:r>
              <a:rPr sz="1300" spc="-80" dirty="0" smtClean="0">
                <a:latin typeface="Palatino Linotype"/>
                <a:cs typeface="Palatino Linotype"/>
              </a:rPr>
              <a:t>é</a:t>
            </a:r>
            <a:r>
              <a:rPr sz="1300" spc="10" dirty="0" smtClean="0">
                <a:latin typeface="Palatino Linotype"/>
                <a:cs typeface="Palatino Linotype"/>
              </a:rPr>
              <a:t>s</a:t>
            </a:r>
            <a:endParaRPr sz="1300">
              <a:latin typeface="Palatino Linotype"/>
              <a:cs typeface="Palatino Linotype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467600" y="2628900"/>
            <a:ext cx="1450848" cy="1362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45" name="Grupo 44"/>
          <p:cNvGrpSpPr/>
          <p:nvPr/>
        </p:nvGrpSpPr>
        <p:grpSpPr>
          <a:xfrm>
            <a:off x="7010400" y="2628900"/>
            <a:ext cx="246887" cy="1982724"/>
            <a:chOff x="7116318" y="2751582"/>
            <a:chExt cx="246887" cy="1982724"/>
          </a:xfrm>
        </p:grpSpPr>
        <p:sp>
          <p:nvSpPr>
            <p:cNvPr id="42" name="object 42"/>
            <p:cNvSpPr/>
            <p:nvPr/>
          </p:nvSpPr>
          <p:spPr>
            <a:xfrm>
              <a:off x="7116318" y="2751582"/>
              <a:ext cx="246887" cy="1982724"/>
            </a:xfrm>
            <a:custGeom>
              <a:avLst/>
              <a:gdLst/>
              <a:ahLst/>
              <a:cxnLst/>
              <a:rect l="l" t="t" r="r" b="b"/>
              <a:pathLst>
                <a:path w="246887" h="1982724">
                  <a:moveTo>
                    <a:pt x="123443" y="0"/>
                  </a:moveTo>
                  <a:lnTo>
                    <a:pt x="0" y="0"/>
                  </a:lnTo>
                  <a:lnTo>
                    <a:pt x="123443" y="991362"/>
                  </a:lnTo>
                  <a:lnTo>
                    <a:pt x="0" y="1982724"/>
                  </a:lnTo>
                  <a:lnTo>
                    <a:pt x="123443" y="1982724"/>
                  </a:lnTo>
                  <a:lnTo>
                    <a:pt x="246887" y="991362"/>
                  </a:lnTo>
                  <a:lnTo>
                    <a:pt x="12344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16318" y="2751582"/>
              <a:ext cx="246887" cy="1982724"/>
            </a:xfrm>
            <a:custGeom>
              <a:avLst/>
              <a:gdLst/>
              <a:ahLst/>
              <a:cxnLst/>
              <a:rect l="l" t="t" r="r" b="b"/>
              <a:pathLst>
                <a:path w="246887" h="1982724">
                  <a:moveTo>
                    <a:pt x="0" y="0"/>
                  </a:moveTo>
                  <a:lnTo>
                    <a:pt x="123443" y="0"/>
                  </a:lnTo>
                  <a:lnTo>
                    <a:pt x="246887" y="991362"/>
                  </a:lnTo>
                  <a:lnTo>
                    <a:pt x="123443" y="1982724"/>
                  </a:lnTo>
                  <a:lnTo>
                    <a:pt x="0" y="1982724"/>
                  </a:lnTo>
                  <a:lnTo>
                    <a:pt x="123443" y="991362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467600" y="4100322"/>
            <a:ext cx="1449070" cy="788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28099"/>
              </a:lnSpc>
            </a:pPr>
            <a:r>
              <a:rPr sz="1300" spc="-70" dirty="0" smtClean="0">
                <a:latin typeface="Palatino Linotype"/>
                <a:cs typeface="Palatino Linotype"/>
              </a:rPr>
              <a:t>O</a:t>
            </a:r>
            <a:r>
              <a:rPr sz="1300" spc="-80" dirty="0" smtClean="0">
                <a:latin typeface="Palatino Linotype"/>
                <a:cs typeface="Palatino Linotype"/>
              </a:rPr>
              <a:t>fe</a:t>
            </a:r>
            <a:r>
              <a:rPr sz="1300" spc="-75" dirty="0" smtClean="0">
                <a:latin typeface="Palatino Linotype"/>
                <a:cs typeface="Palatino Linotype"/>
              </a:rPr>
              <a:t>r</a:t>
            </a:r>
            <a:r>
              <a:rPr sz="1300" spc="-85" dirty="0" smtClean="0">
                <a:latin typeface="Palatino Linotype"/>
                <a:cs typeface="Palatino Linotype"/>
              </a:rPr>
              <a:t>t</a:t>
            </a:r>
            <a:r>
              <a:rPr sz="1300" spc="10" dirty="0" smtClean="0">
                <a:latin typeface="Palatino Linotype"/>
                <a:cs typeface="Palatino Linotype"/>
              </a:rPr>
              <a:t>a</a:t>
            </a:r>
            <a:r>
              <a:rPr sz="1300" spc="-190" dirty="0" smtClean="0">
                <a:latin typeface="Palatino Linotype"/>
                <a:cs typeface="Palatino Linotype"/>
              </a:rPr>
              <a:t> </a:t>
            </a:r>
            <a:r>
              <a:rPr sz="1300" spc="-70" dirty="0" smtClean="0">
                <a:latin typeface="Palatino Linotype"/>
                <a:cs typeface="Palatino Linotype"/>
              </a:rPr>
              <a:t>A</a:t>
            </a:r>
            <a:r>
              <a:rPr sz="1300" spc="-80" dirty="0" smtClean="0">
                <a:latin typeface="Palatino Linotype"/>
                <a:cs typeface="Palatino Linotype"/>
              </a:rPr>
              <a:t>c</a:t>
            </a:r>
            <a:r>
              <a:rPr sz="1300" spc="-70" dirty="0" smtClean="0">
                <a:latin typeface="Palatino Linotype"/>
                <a:cs typeface="Palatino Linotype"/>
              </a:rPr>
              <a:t>ad</a:t>
            </a:r>
            <a:r>
              <a:rPr sz="1300" spc="-80" dirty="0" smtClean="0">
                <a:latin typeface="Palatino Linotype"/>
                <a:cs typeface="Palatino Linotype"/>
              </a:rPr>
              <a:t>é</a:t>
            </a:r>
            <a:r>
              <a:rPr sz="1300" spc="-65" dirty="0" smtClean="0">
                <a:latin typeface="Palatino Linotype"/>
                <a:cs typeface="Palatino Linotype"/>
              </a:rPr>
              <a:t>m</a:t>
            </a:r>
            <a:r>
              <a:rPr sz="1300" spc="-85" dirty="0" smtClean="0">
                <a:latin typeface="Palatino Linotype"/>
                <a:cs typeface="Palatino Linotype"/>
              </a:rPr>
              <a:t>i</a:t>
            </a:r>
            <a:r>
              <a:rPr sz="1300" spc="-80" dirty="0" smtClean="0">
                <a:latin typeface="Palatino Linotype"/>
                <a:cs typeface="Palatino Linotype"/>
              </a:rPr>
              <a:t>c</a:t>
            </a:r>
            <a:r>
              <a:rPr sz="1300" spc="10" dirty="0" smtClean="0">
                <a:latin typeface="Palatino Linotype"/>
                <a:cs typeface="Palatino Linotype"/>
              </a:rPr>
              <a:t>a</a:t>
            </a:r>
            <a:r>
              <a:rPr sz="1300" spc="-165" dirty="0" smtClean="0">
                <a:latin typeface="Palatino Linotype"/>
                <a:cs typeface="Palatino Linotype"/>
              </a:rPr>
              <a:t> </a:t>
            </a:r>
            <a:r>
              <a:rPr sz="1300" spc="-75" dirty="0" smtClean="0">
                <a:latin typeface="Palatino Linotype"/>
                <a:cs typeface="Palatino Linotype"/>
              </a:rPr>
              <a:t>s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10" dirty="0" smtClean="0">
                <a:latin typeface="Palatino Linotype"/>
                <a:cs typeface="Palatino Linotype"/>
              </a:rPr>
              <a:t>a</a:t>
            </a:r>
            <a:r>
              <a:rPr sz="1300" spc="5" dirty="0" smtClean="0">
                <a:latin typeface="Palatino Linotype"/>
                <a:cs typeface="Palatino Linotype"/>
              </a:rPr>
              <a:t> </a:t>
            </a:r>
            <a:r>
              <a:rPr sz="1300" spc="-65" dirty="0" smtClean="0">
                <a:latin typeface="Palatino Linotype"/>
                <a:cs typeface="Palatino Linotype"/>
              </a:rPr>
              <a:t>p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-75" dirty="0" smtClean="0">
                <a:latin typeface="Palatino Linotype"/>
                <a:cs typeface="Palatino Linotype"/>
              </a:rPr>
              <a:t>r</a:t>
            </a:r>
            <a:r>
              <a:rPr sz="1300" spc="-85" dirty="0" smtClean="0">
                <a:latin typeface="Palatino Linotype"/>
                <a:cs typeface="Palatino Linotype"/>
              </a:rPr>
              <a:t>ti</a:t>
            </a:r>
            <a:r>
              <a:rPr sz="1300" spc="-65" dirty="0" smtClean="0">
                <a:latin typeface="Palatino Linotype"/>
                <a:cs typeface="Palatino Linotype"/>
              </a:rPr>
              <a:t>n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-65" dirty="0" smtClean="0">
                <a:latin typeface="Palatino Linotype"/>
                <a:cs typeface="Palatino Linotype"/>
              </a:rPr>
              <a:t>n</a:t>
            </a:r>
            <a:r>
              <a:rPr sz="1300" spc="-85" dirty="0" smtClean="0">
                <a:latin typeface="Palatino Linotype"/>
                <a:cs typeface="Palatino Linotype"/>
              </a:rPr>
              <a:t>t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10" dirty="0" smtClean="0">
                <a:latin typeface="Palatino Linotype"/>
                <a:cs typeface="Palatino Linotype"/>
              </a:rPr>
              <a:t>s</a:t>
            </a:r>
            <a:r>
              <a:rPr sz="1300" spc="-150" dirty="0" smtClean="0">
                <a:latin typeface="Palatino Linotype"/>
                <a:cs typeface="Palatino Linotype"/>
              </a:rPr>
              <a:t> </a:t>
            </a:r>
            <a:r>
              <a:rPr sz="1300" spc="-80" dirty="0" smtClean="0">
                <a:latin typeface="Palatino Linotype"/>
                <a:cs typeface="Palatino Linotype"/>
              </a:rPr>
              <a:t>c</a:t>
            </a:r>
            <a:r>
              <a:rPr sz="1300" spc="-70" dirty="0" smtClean="0">
                <a:latin typeface="Palatino Linotype"/>
                <a:cs typeface="Palatino Linotype"/>
              </a:rPr>
              <a:t>o</a:t>
            </a:r>
            <a:r>
              <a:rPr sz="1300" spc="15" dirty="0" smtClean="0">
                <a:latin typeface="Palatino Linotype"/>
                <a:cs typeface="Palatino Linotype"/>
              </a:rPr>
              <a:t>n</a:t>
            </a:r>
            <a:r>
              <a:rPr sz="1300" spc="-165" dirty="0" smtClean="0">
                <a:latin typeface="Palatino Linotype"/>
                <a:cs typeface="Palatino Linotype"/>
              </a:rPr>
              <a:t> </a:t>
            </a:r>
            <a:r>
              <a:rPr sz="1300" spc="-85" dirty="0" smtClean="0">
                <a:latin typeface="Palatino Linotype"/>
                <a:cs typeface="Palatino Linotype"/>
              </a:rPr>
              <a:t>l</a:t>
            </a:r>
            <a:r>
              <a:rPr sz="1300" spc="10" dirty="0" smtClean="0">
                <a:latin typeface="Palatino Linotype"/>
                <a:cs typeface="Palatino Linotype"/>
              </a:rPr>
              <a:t>a</a:t>
            </a:r>
            <a:r>
              <a:rPr sz="1300" spc="5" dirty="0" smtClean="0">
                <a:latin typeface="Palatino Linotype"/>
                <a:cs typeface="Palatino Linotype"/>
              </a:rPr>
              <a:t> </a:t>
            </a:r>
            <a:r>
              <a:rPr sz="1300" spc="-70" dirty="0" smtClean="0">
                <a:latin typeface="Palatino Linotype"/>
                <a:cs typeface="Palatino Linotype"/>
              </a:rPr>
              <a:t>d</a:t>
            </a:r>
            <a:r>
              <a:rPr sz="1300" spc="-80" dirty="0" smtClean="0">
                <a:latin typeface="Palatino Linotype"/>
                <a:cs typeface="Palatino Linotype"/>
              </a:rPr>
              <a:t>e</a:t>
            </a:r>
            <a:r>
              <a:rPr sz="1300" spc="-65" dirty="0" smtClean="0">
                <a:latin typeface="Palatino Linotype"/>
                <a:cs typeface="Palatino Linotype"/>
              </a:rPr>
              <a:t>m</a:t>
            </a:r>
            <a:r>
              <a:rPr sz="1300" spc="-70" dirty="0" smtClean="0">
                <a:latin typeface="Palatino Linotype"/>
                <a:cs typeface="Palatino Linotype"/>
              </a:rPr>
              <a:t>a</a:t>
            </a:r>
            <a:r>
              <a:rPr sz="1300" spc="-65" dirty="0" smtClean="0">
                <a:latin typeface="Palatino Linotype"/>
                <a:cs typeface="Palatino Linotype"/>
              </a:rPr>
              <a:t>n</a:t>
            </a:r>
            <a:r>
              <a:rPr sz="1300" spc="-70" dirty="0" smtClean="0">
                <a:latin typeface="Palatino Linotype"/>
                <a:cs typeface="Palatino Linotype"/>
              </a:rPr>
              <a:t>d</a:t>
            </a:r>
            <a:r>
              <a:rPr sz="1300" spc="10" dirty="0" smtClean="0">
                <a:latin typeface="Palatino Linotype"/>
                <a:cs typeface="Palatino Linotype"/>
              </a:rPr>
              <a:t>a</a:t>
            </a:r>
            <a:r>
              <a:rPr sz="1300" spc="-180" dirty="0" smtClean="0">
                <a:latin typeface="Palatino Linotype"/>
                <a:cs typeface="Palatino Linotype"/>
              </a:rPr>
              <a:t> </a:t>
            </a:r>
            <a:r>
              <a:rPr sz="1300" spc="-75" dirty="0" smtClean="0">
                <a:latin typeface="Palatino Linotype"/>
                <a:cs typeface="Palatino Linotype"/>
              </a:rPr>
              <a:t>s</a:t>
            </a:r>
            <a:r>
              <a:rPr sz="1300" spc="-70" dirty="0" smtClean="0">
                <a:latin typeface="Palatino Linotype"/>
                <a:cs typeface="Palatino Linotype"/>
              </a:rPr>
              <a:t>o</a:t>
            </a:r>
            <a:r>
              <a:rPr sz="1300" spc="-80" dirty="0" smtClean="0">
                <a:latin typeface="Palatino Linotype"/>
                <a:cs typeface="Palatino Linotype"/>
              </a:rPr>
              <a:t>c</a:t>
            </a:r>
            <a:r>
              <a:rPr sz="1300" spc="-85" dirty="0" smtClean="0">
                <a:latin typeface="Palatino Linotype"/>
                <a:cs typeface="Palatino Linotype"/>
              </a:rPr>
              <a:t>i</a:t>
            </a:r>
            <a:r>
              <a:rPr sz="1300" spc="-70" dirty="0" smtClean="0">
                <a:latin typeface="Palatino Linotype"/>
                <a:cs typeface="Palatino Linotype"/>
              </a:rPr>
              <a:t>a</a:t>
            </a:r>
            <a:r>
              <a:rPr sz="1300" spc="5" dirty="0" smtClean="0">
                <a:latin typeface="Palatino Linotype"/>
                <a:cs typeface="Palatino Linotype"/>
              </a:rPr>
              <a:t>l</a:t>
            </a:r>
            <a:endParaRPr sz="13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88588" y="4272153"/>
            <a:ext cx="891921" cy="328803"/>
          </a:xfrm>
          <a:custGeom>
            <a:avLst/>
            <a:gdLst/>
            <a:ahLst/>
            <a:cxnLst/>
            <a:rect l="l" t="t" r="r" b="b"/>
            <a:pathLst>
              <a:path w="891921" h="328802">
                <a:moveTo>
                  <a:pt x="891921" y="0"/>
                </a:moveTo>
                <a:lnTo>
                  <a:pt x="0" y="0"/>
                </a:lnTo>
                <a:lnTo>
                  <a:pt x="8000" y="10033"/>
                </a:lnTo>
                <a:lnTo>
                  <a:pt x="33527" y="38608"/>
                </a:lnTo>
                <a:lnTo>
                  <a:pt x="60960" y="65405"/>
                </a:lnTo>
                <a:lnTo>
                  <a:pt x="90042" y="90424"/>
                </a:lnTo>
                <a:lnTo>
                  <a:pt x="120650" y="113284"/>
                </a:lnTo>
                <a:lnTo>
                  <a:pt x="152908" y="134112"/>
                </a:lnTo>
                <a:lnTo>
                  <a:pt x="175133" y="146812"/>
                </a:lnTo>
                <a:lnTo>
                  <a:pt x="149987" y="289280"/>
                </a:lnTo>
                <a:lnTo>
                  <a:pt x="258699" y="328803"/>
                </a:lnTo>
                <a:lnTo>
                  <a:pt x="334263" y="204190"/>
                </a:lnTo>
                <a:lnTo>
                  <a:pt x="557402" y="204190"/>
                </a:lnTo>
                <a:lnTo>
                  <a:pt x="560832" y="203517"/>
                </a:lnTo>
                <a:lnTo>
                  <a:pt x="727328" y="203517"/>
                </a:lnTo>
                <a:lnTo>
                  <a:pt x="717676" y="146177"/>
                </a:lnTo>
                <a:lnTo>
                  <a:pt x="750824" y="126746"/>
                </a:lnTo>
                <a:lnTo>
                  <a:pt x="782447" y="105156"/>
                </a:lnTo>
                <a:lnTo>
                  <a:pt x="812673" y="81534"/>
                </a:lnTo>
                <a:lnTo>
                  <a:pt x="841121" y="55880"/>
                </a:lnTo>
                <a:lnTo>
                  <a:pt x="867790" y="28448"/>
                </a:lnTo>
                <a:lnTo>
                  <a:pt x="884554" y="9017"/>
                </a:lnTo>
                <a:lnTo>
                  <a:pt x="891921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49420" y="4475670"/>
            <a:ext cx="180975" cy="125285"/>
          </a:xfrm>
          <a:custGeom>
            <a:avLst/>
            <a:gdLst/>
            <a:ahLst/>
            <a:cxnLst/>
            <a:rect l="l" t="t" r="r" b="b"/>
            <a:pathLst>
              <a:path w="180975" h="125285">
                <a:moveTo>
                  <a:pt x="166496" y="0"/>
                </a:moveTo>
                <a:lnTo>
                  <a:pt x="0" y="0"/>
                </a:lnTo>
                <a:lnTo>
                  <a:pt x="72389" y="125285"/>
                </a:lnTo>
                <a:lnTo>
                  <a:pt x="180975" y="85763"/>
                </a:lnTo>
                <a:lnTo>
                  <a:pt x="166496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22852" y="4476343"/>
            <a:ext cx="223138" cy="11036"/>
          </a:xfrm>
          <a:custGeom>
            <a:avLst/>
            <a:gdLst/>
            <a:ahLst/>
            <a:cxnLst/>
            <a:rect l="l" t="t" r="r" b="b"/>
            <a:pathLst>
              <a:path w="223138" h="11036">
                <a:moveTo>
                  <a:pt x="223138" y="0"/>
                </a:moveTo>
                <a:lnTo>
                  <a:pt x="0" y="0"/>
                </a:lnTo>
                <a:lnTo>
                  <a:pt x="12573" y="2349"/>
                </a:lnTo>
                <a:lnTo>
                  <a:pt x="62737" y="8940"/>
                </a:lnTo>
                <a:lnTo>
                  <a:pt x="113284" y="11036"/>
                </a:lnTo>
                <a:lnTo>
                  <a:pt x="125984" y="10858"/>
                </a:lnTo>
                <a:lnTo>
                  <a:pt x="176530" y="7340"/>
                </a:lnTo>
                <a:lnTo>
                  <a:pt x="223138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29000" y="3339210"/>
            <a:ext cx="1410970" cy="981455"/>
          </a:xfrm>
          <a:custGeom>
            <a:avLst/>
            <a:gdLst/>
            <a:ahLst/>
            <a:cxnLst/>
            <a:rect l="l" t="t" r="r" b="b"/>
            <a:pathLst>
              <a:path w="1410970" h="981455">
                <a:moveTo>
                  <a:pt x="295910" y="0"/>
                </a:moveTo>
                <a:lnTo>
                  <a:pt x="207390" y="74294"/>
                </a:lnTo>
                <a:lnTo>
                  <a:pt x="278764" y="200532"/>
                </a:lnTo>
                <a:lnTo>
                  <a:pt x="270383" y="210184"/>
                </a:lnTo>
                <a:lnTo>
                  <a:pt x="246634" y="240411"/>
                </a:lnTo>
                <a:lnTo>
                  <a:pt x="224916" y="272033"/>
                </a:lnTo>
                <a:lnTo>
                  <a:pt x="205486" y="304926"/>
                </a:lnTo>
                <a:lnTo>
                  <a:pt x="188340" y="339216"/>
                </a:lnTo>
                <a:lnTo>
                  <a:pt x="173482" y="374522"/>
                </a:lnTo>
                <a:lnTo>
                  <a:pt x="164846" y="398652"/>
                </a:lnTo>
                <a:lnTo>
                  <a:pt x="20065" y="398652"/>
                </a:lnTo>
                <a:lnTo>
                  <a:pt x="0" y="512571"/>
                </a:lnTo>
                <a:lnTo>
                  <a:pt x="135889" y="564133"/>
                </a:lnTo>
                <a:lnTo>
                  <a:pt x="135889" y="589661"/>
                </a:lnTo>
                <a:lnTo>
                  <a:pt x="137922" y="627761"/>
                </a:lnTo>
                <a:lnTo>
                  <a:pt x="142494" y="665733"/>
                </a:lnTo>
                <a:lnTo>
                  <a:pt x="149605" y="703199"/>
                </a:lnTo>
                <a:lnTo>
                  <a:pt x="159130" y="740156"/>
                </a:lnTo>
                <a:lnTo>
                  <a:pt x="171323" y="776477"/>
                </a:lnTo>
                <a:lnTo>
                  <a:pt x="175895" y="788416"/>
                </a:lnTo>
                <a:lnTo>
                  <a:pt x="65150" y="881379"/>
                </a:lnTo>
                <a:lnTo>
                  <a:pt x="122809" y="981455"/>
                </a:lnTo>
                <a:lnTo>
                  <a:pt x="259587" y="932941"/>
                </a:lnTo>
                <a:lnTo>
                  <a:pt x="1151509" y="932941"/>
                </a:lnTo>
                <a:lnTo>
                  <a:pt x="1152271" y="932052"/>
                </a:lnTo>
                <a:lnTo>
                  <a:pt x="1316736" y="932052"/>
                </a:lnTo>
                <a:lnTo>
                  <a:pt x="1345946" y="881379"/>
                </a:lnTo>
                <a:lnTo>
                  <a:pt x="1235837" y="786510"/>
                </a:lnTo>
                <a:lnTo>
                  <a:pt x="1240409" y="774572"/>
                </a:lnTo>
                <a:lnTo>
                  <a:pt x="1244727" y="762507"/>
                </a:lnTo>
                <a:lnTo>
                  <a:pt x="1255902" y="725932"/>
                </a:lnTo>
                <a:lnTo>
                  <a:pt x="1264539" y="688720"/>
                </a:lnTo>
                <a:lnTo>
                  <a:pt x="1270635" y="651001"/>
                </a:lnTo>
                <a:lnTo>
                  <a:pt x="1274190" y="613028"/>
                </a:lnTo>
                <a:lnTo>
                  <a:pt x="1275207" y="574801"/>
                </a:lnTo>
                <a:lnTo>
                  <a:pt x="1274952" y="562101"/>
                </a:lnTo>
                <a:lnTo>
                  <a:pt x="1410970" y="512571"/>
                </a:lnTo>
                <a:lnTo>
                  <a:pt x="1390903" y="398652"/>
                </a:lnTo>
                <a:lnTo>
                  <a:pt x="1245870" y="397382"/>
                </a:lnTo>
                <a:lnTo>
                  <a:pt x="1241678" y="385318"/>
                </a:lnTo>
                <a:lnTo>
                  <a:pt x="1227454" y="349631"/>
                </a:lnTo>
                <a:lnTo>
                  <a:pt x="1210945" y="315087"/>
                </a:lnTo>
                <a:lnTo>
                  <a:pt x="1192149" y="281686"/>
                </a:lnTo>
                <a:lnTo>
                  <a:pt x="1171194" y="249681"/>
                </a:lnTo>
                <a:lnTo>
                  <a:pt x="1147952" y="219075"/>
                </a:lnTo>
                <a:lnTo>
                  <a:pt x="1131442" y="199516"/>
                </a:lnTo>
                <a:lnTo>
                  <a:pt x="1192911" y="92963"/>
                </a:lnTo>
                <a:lnTo>
                  <a:pt x="406653" y="92963"/>
                </a:lnTo>
                <a:lnTo>
                  <a:pt x="295910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81271" y="4271264"/>
            <a:ext cx="164464" cy="49403"/>
          </a:xfrm>
          <a:custGeom>
            <a:avLst/>
            <a:gdLst/>
            <a:ahLst/>
            <a:cxnLst/>
            <a:rect l="l" t="t" r="r" b="b"/>
            <a:pathLst>
              <a:path w="164464" h="49402">
                <a:moveTo>
                  <a:pt x="164464" y="0"/>
                </a:moveTo>
                <a:lnTo>
                  <a:pt x="0" y="0"/>
                </a:lnTo>
                <a:lnTo>
                  <a:pt x="135889" y="49403"/>
                </a:lnTo>
                <a:lnTo>
                  <a:pt x="16446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35653" y="3211067"/>
            <a:ext cx="597788" cy="221106"/>
          </a:xfrm>
          <a:custGeom>
            <a:avLst/>
            <a:gdLst/>
            <a:ahLst/>
            <a:cxnLst/>
            <a:rect l="l" t="t" r="r" b="b"/>
            <a:pathLst>
              <a:path w="597788" h="221106">
                <a:moveTo>
                  <a:pt x="356616" y="0"/>
                </a:moveTo>
                <a:lnTo>
                  <a:pt x="241046" y="0"/>
                </a:lnTo>
                <a:lnTo>
                  <a:pt x="214757" y="142620"/>
                </a:lnTo>
                <a:lnTo>
                  <a:pt x="202057" y="144780"/>
                </a:lnTo>
                <a:lnTo>
                  <a:pt x="164465" y="152526"/>
                </a:lnTo>
                <a:lnTo>
                  <a:pt x="127635" y="162813"/>
                </a:lnTo>
                <a:lnTo>
                  <a:pt x="91567" y="175640"/>
                </a:lnTo>
                <a:lnTo>
                  <a:pt x="56387" y="190754"/>
                </a:lnTo>
                <a:lnTo>
                  <a:pt x="22225" y="208152"/>
                </a:lnTo>
                <a:lnTo>
                  <a:pt x="0" y="221106"/>
                </a:lnTo>
                <a:lnTo>
                  <a:pt x="597788" y="221106"/>
                </a:lnTo>
                <a:lnTo>
                  <a:pt x="563245" y="201549"/>
                </a:lnTo>
                <a:lnTo>
                  <a:pt x="528701" y="184912"/>
                </a:lnTo>
                <a:lnTo>
                  <a:pt x="493141" y="170687"/>
                </a:lnTo>
                <a:lnTo>
                  <a:pt x="456692" y="158750"/>
                </a:lnTo>
                <a:lnTo>
                  <a:pt x="419608" y="149351"/>
                </a:lnTo>
                <a:lnTo>
                  <a:pt x="381762" y="142494"/>
                </a:lnTo>
                <a:lnTo>
                  <a:pt x="356616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33442" y="3339210"/>
            <a:ext cx="199262" cy="92963"/>
          </a:xfrm>
          <a:custGeom>
            <a:avLst/>
            <a:gdLst/>
            <a:ahLst/>
            <a:cxnLst/>
            <a:rect l="l" t="t" r="r" b="b"/>
            <a:pathLst>
              <a:path w="199262" h="92963">
                <a:moveTo>
                  <a:pt x="110744" y="0"/>
                </a:moveTo>
                <a:lnTo>
                  <a:pt x="0" y="92963"/>
                </a:lnTo>
                <a:lnTo>
                  <a:pt x="188468" y="92963"/>
                </a:lnTo>
                <a:lnTo>
                  <a:pt x="199262" y="74294"/>
                </a:lnTo>
                <a:lnTo>
                  <a:pt x="11074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29761" y="3211829"/>
            <a:ext cx="1411224" cy="1389888"/>
          </a:xfrm>
          <a:custGeom>
            <a:avLst/>
            <a:gdLst/>
            <a:ahLst/>
            <a:cxnLst/>
            <a:rect l="l" t="t" r="r" b="b"/>
            <a:pathLst>
              <a:path w="1411224" h="1389888">
                <a:moveTo>
                  <a:pt x="1004570" y="221106"/>
                </a:moveTo>
                <a:lnTo>
                  <a:pt x="1115314" y="128143"/>
                </a:lnTo>
                <a:lnTo>
                  <a:pt x="1203833" y="202437"/>
                </a:lnTo>
                <a:lnTo>
                  <a:pt x="1131570" y="327659"/>
                </a:lnTo>
                <a:lnTo>
                  <a:pt x="1139952" y="337438"/>
                </a:lnTo>
                <a:lnTo>
                  <a:pt x="1163827" y="367411"/>
                </a:lnTo>
                <a:lnTo>
                  <a:pt x="1185545" y="399033"/>
                </a:lnTo>
                <a:lnTo>
                  <a:pt x="1205102" y="431926"/>
                </a:lnTo>
                <a:lnTo>
                  <a:pt x="1222375" y="466089"/>
                </a:lnTo>
                <a:lnTo>
                  <a:pt x="1237361" y="501395"/>
                </a:lnTo>
                <a:lnTo>
                  <a:pt x="1246124" y="525526"/>
                </a:lnTo>
                <a:lnTo>
                  <a:pt x="1391158" y="526795"/>
                </a:lnTo>
                <a:lnTo>
                  <a:pt x="1411224" y="640714"/>
                </a:lnTo>
                <a:lnTo>
                  <a:pt x="1275207" y="690244"/>
                </a:lnTo>
                <a:lnTo>
                  <a:pt x="1275461" y="702944"/>
                </a:lnTo>
                <a:lnTo>
                  <a:pt x="1274445" y="741171"/>
                </a:lnTo>
                <a:lnTo>
                  <a:pt x="1270762" y="779144"/>
                </a:lnTo>
                <a:lnTo>
                  <a:pt x="1264665" y="816863"/>
                </a:lnTo>
                <a:lnTo>
                  <a:pt x="1256029" y="854075"/>
                </a:lnTo>
                <a:lnTo>
                  <a:pt x="1244853" y="890651"/>
                </a:lnTo>
                <a:lnTo>
                  <a:pt x="1236090" y="914654"/>
                </a:lnTo>
                <a:lnTo>
                  <a:pt x="1346200" y="1009522"/>
                </a:lnTo>
                <a:lnTo>
                  <a:pt x="1288414" y="1109598"/>
                </a:lnTo>
                <a:lnTo>
                  <a:pt x="1152398" y="1060195"/>
                </a:lnTo>
                <a:lnTo>
                  <a:pt x="1144270" y="1070102"/>
                </a:lnTo>
                <a:lnTo>
                  <a:pt x="1118870" y="1098804"/>
                </a:lnTo>
                <a:lnTo>
                  <a:pt x="1091564" y="1125728"/>
                </a:lnTo>
                <a:lnTo>
                  <a:pt x="1062482" y="1150747"/>
                </a:lnTo>
                <a:lnTo>
                  <a:pt x="1031875" y="1173733"/>
                </a:lnTo>
                <a:lnTo>
                  <a:pt x="999616" y="1194561"/>
                </a:lnTo>
                <a:lnTo>
                  <a:pt x="977391" y="1207261"/>
                </a:lnTo>
                <a:lnTo>
                  <a:pt x="1001522" y="1350365"/>
                </a:lnTo>
                <a:lnTo>
                  <a:pt x="892937" y="1389888"/>
                </a:lnTo>
                <a:lnTo>
                  <a:pt x="820547" y="1264602"/>
                </a:lnTo>
                <a:lnTo>
                  <a:pt x="808101" y="1267028"/>
                </a:lnTo>
                <a:lnTo>
                  <a:pt x="757809" y="1273911"/>
                </a:lnTo>
                <a:lnTo>
                  <a:pt x="707263" y="1276311"/>
                </a:lnTo>
                <a:lnTo>
                  <a:pt x="694689" y="1276210"/>
                </a:lnTo>
                <a:lnTo>
                  <a:pt x="644143" y="1272984"/>
                </a:lnTo>
                <a:lnTo>
                  <a:pt x="593978" y="1265275"/>
                </a:lnTo>
                <a:lnTo>
                  <a:pt x="518413" y="1389888"/>
                </a:lnTo>
                <a:lnTo>
                  <a:pt x="409701" y="1350365"/>
                </a:lnTo>
                <a:lnTo>
                  <a:pt x="434848" y="1207897"/>
                </a:lnTo>
                <a:lnTo>
                  <a:pt x="423672" y="1201673"/>
                </a:lnTo>
                <a:lnTo>
                  <a:pt x="390905" y="1181481"/>
                </a:lnTo>
                <a:lnTo>
                  <a:pt x="359663" y="1159256"/>
                </a:lnTo>
                <a:lnTo>
                  <a:pt x="330073" y="1135126"/>
                </a:lnTo>
                <a:lnTo>
                  <a:pt x="302133" y="1108836"/>
                </a:lnTo>
                <a:lnTo>
                  <a:pt x="275971" y="1080770"/>
                </a:lnTo>
                <a:lnTo>
                  <a:pt x="259587" y="1061085"/>
                </a:lnTo>
                <a:lnTo>
                  <a:pt x="122809" y="1109598"/>
                </a:lnTo>
                <a:lnTo>
                  <a:pt x="65150" y="1009522"/>
                </a:lnTo>
                <a:lnTo>
                  <a:pt x="175895" y="916558"/>
                </a:lnTo>
                <a:lnTo>
                  <a:pt x="171323" y="904620"/>
                </a:lnTo>
                <a:lnTo>
                  <a:pt x="159258" y="868299"/>
                </a:lnTo>
                <a:lnTo>
                  <a:pt x="149605" y="831342"/>
                </a:lnTo>
                <a:lnTo>
                  <a:pt x="142493" y="793876"/>
                </a:lnTo>
                <a:lnTo>
                  <a:pt x="137922" y="755903"/>
                </a:lnTo>
                <a:lnTo>
                  <a:pt x="135889" y="717803"/>
                </a:lnTo>
                <a:lnTo>
                  <a:pt x="135762" y="704976"/>
                </a:lnTo>
                <a:lnTo>
                  <a:pt x="136016" y="692276"/>
                </a:lnTo>
                <a:lnTo>
                  <a:pt x="0" y="640714"/>
                </a:lnTo>
                <a:lnTo>
                  <a:pt x="20065" y="526795"/>
                </a:lnTo>
                <a:lnTo>
                  <a:pt x="164846" y="526795"/>
                </a:lnTo>
                <a:lnTo>
                  <a:pt x="169037" y="514731"/>
                </a:lnTo>
                <a:lnTo>
                  <a:pt x="183134" y="479044"/>
                </a:lnTo>
                <a:lnTo>
                  <a:pt x="199516" y="444372"/>
                </a:lnTo>
                <a:lnTo>
                  <a:pt x="218312" y="410971"/>
                </a:lnTo>
                <a:lnTo>
                  <a:pt x="239140" y="378840"/>
                </a:lnTo>
                <a:lnTo>
                  <a:pt x="262254" y="348233"/>
                </a:lnTo>
                <a:lnTo>
                  <a:pt x="278764" y="328675"/>
                </a:lnTo>
                <a:lnTo>
                  <a:pt x="207390" y="202437"/>
                </a:lnTo>
                <a:lnTo>
                  <a:pt x="295910" y="128143"/>
                </a:lnTo>
                <a:lnTo>
                  <a:pt x="406780" y="221106"/>
                </a:lnTo>
                <a:lnTo>
                  <a:pt x="417829" y="214502"/>
                </a:lnTo>
                <a:lnTo>
                  <a:pt x="451612" y="196342"/>
                </a:lnTo>
                <a:lnTo>
                  <a:pt x="486410" y="180339"/>
                </a:lnTo>
                <a:lnTo>
                  <a:pt x="522224" y="166877"/>
                </a:lnTo>
                <a:lnTo>
                  <a:pt x="558926" y="155701"/>
                </a:lnTo>
                <a:lnTo>
                  <a:pt x="596264" y="147065"/>
                </a:lnTo>
                <a:lnTo>
                  <a:pt x="621538" y="142620"/>
                </a:lnTo>
                <a:lnTo>
                  <a:pt x="647826" y="0"/>
                </a:lnTo>
                <a:lnTo>
                  <a:pt x="763397" y="0"/>
                </a:lnTo>
                <a:lnTo>
                  <a:pt x="788542" y="142494"/>
                </a:lnTo>
                <a:lnTo>
                  <a:pt x="801242" y="144525"/>
                </a:lnTo>
                <a:lnTo>
                  <a:pt x="838835" y="152272"/>
                </a:lnTo>
                <a:lnTo>
                  <a:pt x="875791" y="162432"/>
                </a:lnTo>
                <a:lnTo>
                  <a:pt x="911860" y="175132"/>
                </a:lnTo>
                <a:lnTo>
                  <a:pt x="947165" y="190119"/>
                </a:lnTo>
                <a:lnTo>
                  <a:pt x="981328" y="207518"/>
                </a:lnTo>
                <a:lnTo>
                  <a:pt x="1003426" y="220471"/>
                </a:lnTo>
                <a:lnTo>
                  <a:pt x="1004570" y="221106"/>
                </a:lnTo>
                <a:close/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91739" y="3652011"/>
            <a:ext cx="497077" cy="241807"/>
          </a:xfrm>
          <a:custGeom>
            <a:avLst/>
            <a:gdLst/>
            <a:ahLst/>
            <a:cxnLst/>
            <a:rect l="l" t="t" r="r" b="b"/>
            <a:pathLst>
              <a:path w="497077" h="241807">
                <a:moveTo>
                  <a:pt x="497077" y="0"/>
                </a:moveTo>
                <a:lnTo>
                  <a:pt x="0" y="0"/>
                </a:lnTo>
                <a:lnTo>
                  <a:pt x="9525" y="8636"/>
                </a:lnTo>
                <a:lnTo>
                  <a:pt x="39878" y="32385"/>
                </a:lnTo>
                <a:lnTo>
                  <a:pt x="72517" y="52831"/>
                </a:lnTo>
                <a:lnTo>
                  <a:pt x="107061" y="69723"/>
                </a:lnTo>
                <a:lnTo>
                  <a:pt x="143256" y="82804"/>
                </a:lnTo>
                <a:lnTo>
                  <a:pt x="155702" y="86360"/>
                </a:lnTo>
                <a:lnTo>
                  <a:pt x="192278" y="241807"/>
                </a:lnTo>
                <a:lnTo>
                  <a:pt x="304926" y="241807"/>
                </a:lnTo>
                <a:lnTo>
                  <a:pt x="353313" y="83057"/>
                </a:lnTo>
                <a:lnTo>
                  <a:pt x="365633" y="79120"/>
                </a:lnTo>
                <a:lnTo>
                  <a:pt x="401320" y="64769"/>
                </a:lnTo>
                <a:lnTo>
                  <a:pt x="435356" y="46736"/>
                </a:lnTo>
                <a:lnTo>
                  <a:pt x="467233" y="25273"/>
                </a:lnTo>
                <a:lnTo>
                  <a:pt x="496697" y="381"/>
                </a:lnTo>
                <a:lnTo>
                  <a:pt x="497077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73679" y="3086226"/>
            <a:ext cx="933449" cy="603250"/>
          </a:xfrm>
          <a:custGeom>
            <a:avLst/>
            <a:gdLst/>
            <a:ahLst/>
            <a:cxnLst/>
            <a:rect l="l" t="t" r="r" b="b"/>
            <a:pathLst>
              <a:path w="933450" h="603250">
                <a:moveTo>
                  <a:pt x="56261" y="0"/>
                </a:moveTo>
                <a:lnTo>
                  <a:pt x="0" y="97409"/>
                </a:lnTo>
                <a:lnTo>
                  <a:pt x="115824" y="208915"/>
                </a:lnTo>
                <a:lnTo>
                  <a:pt x="112775" y="221361"/>
                </a:lnTo>
                <a:lnTo>
                  <a:pt x="105028" y="271272"/>
                </a:lnTo>
                <a:lnTo>
                  <a:pt x="103758" y="308991"/>
                </a:lnTo>
                <a:lnTo>
                  <a:pt x="104267" y="321691"/>
                </a:lnTo>
                <a:lnTo>
                  <a:pt x="110617" y="371856"/>
                </a:lnTo>
                <a:lnTo>
                  <a:pt x="116458" y="396494"/>
                </a:lnTo>
                <a:lnTo>
                  <a:pt x="0" y="505841"/>
                </a:lnTo>
                <a:lnTo>
                  <a:pt x="56261" y="603250"/>
                </a:lnTo>
                <a:lnTo>
                  <a:pt x="218058" y="565785"/>
                </a:lnTo>
                <a:lnTo>
                  <a:pt x="715136" y="565785"/>
                </a:lnTo>
                <a:lnTo>
                  <a:pt x="724027" y="557149"/>
                </a:lnTo>
                <a:lnTo>
                  <a:pt x="903732" y="557149"/>
                </a:lnTo>
                <a:lnTo>
                  <a:pt x="933449" y="505841"/>
                </a:lnTo>
                <a:lnTo>
                  <a:pt x="817625" y="394335"/>
                </a:lnTo>
                <a:lnTo>
                  <a:pt x="820546" y="382016"/>
                </a:lnTo>
                <a:lnTo>
                  <a:pt x="823214" y="369570"/>
                </a:lnTo>
                <a:lnTo>
                  <a:pt x="829056" y="319405"/>
                </a:lnTo>
                <a:lnTo>
                  <a:pt x="829436" y="294131"/>
                </a:lnTo>
                <a:lnTo>
                  <a:pt x="829056" y="281559"/>
                </a:lnTo>
                <a:lnTo>
                  <a:pt x="822706" y="231394"/>
                </a:lnTo>
                <a:lnTo>
                  <a:pt x="816991" y="206756"/>
                </a:lnTo>
                <a:lnTo>
                  <a:pt x="933449" y="97409"/>
                </a:lnTo>
                <a:lnTo>
                  <a:pt x="903732" y="46100"/>
                </a:lnTo>
                <a:lnTo>
                  <a:pt x="209169" y="46100"/>
                </a:lnTo>
                <a:lnTo>
                  <a:pt x="56261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97707" y="3643376"/>
            <a:ext cx="179704" cy="46100"/>
          </a:xfrm>
          <a:custGeom>
            <a:avLst/>
            <a:gdLst/>
            <a:ahLst/>
            <a:cxnLst/>
            <a:rect l="l" t="t" r="r" b="b"/>
            <a:pathLst>
              <a:path w="179704" h="46100">
                <a:moveTo>
                  <a:pt x="179704" y="0"/>
                </a:moveTo>
                <a:lnTo>
                  <a:pt x="0" y="0"/>
                </a:lnTo>
                <a:lnTo>
                  <a:pt x="153034" y="46100"/>
                </a:lnTo>
                <a:lnTo>
                  <a:pt x="17970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82848" y="2881883"/>
            <a:ext cx="514858" cy="250444"/>
          </a:xfrm>
          <a:custGeom>
            <a:avLst/>
            <a:gdLst/>
            <a:ahLst/>
            <a:cxnLst/>
            <a:rect l="l" t="t" r="r" b="b"/>
            <a:pathLst>
              <a:path w="514858" h="250444">
                <a:moveTo>
                  <a:pt x="313816" y="0"/>
                </a:moveTo>
                <a:lnTo>
                  <a:pt x="201168" y="0"/>
                </a:lnTo>
                <a:lnTo>
                  <a:pt x="152781" y="158750"/>
                </a:lnTo>
                <a:lnTo>
                  <a:pt x="140462" y="162687"/>
                </a:lnTo>
                <a:lnTo>
                  <a:pt x="104775" y="177038"/>
                </a:lnTo>
                <a:lnTo>
                  <a:pt x="70738" y="195072"/>
                </a:lnTo>
                <a:lnTo>
                  <a:pt x="38862" y="216535"/>
                </a:lnTo>
                <a:lnTo>
                  <a:pt x="9270" y="241427"/>
                </a:lnTo>
                <a:lnTo>
                  <a:pt x="0" y="250444"/>
                </a:lnTo>
                <a:lnTo>
                  <a:pt x="514858" y="250444"/>
                </a:lnTo>
                <a:lnTo>
                  <a:pt x="476503" y="216916"/>
                </a:lnTo>
                <a:lnTo>
                  <a:pt x="444753" y="195326"/>
                </a:lnTo>
                <a:lnTo>
                  <a:pt x="410717" y="177292"/>
                </a:lnTo>
                <a:lnTo>
                  <a:pt x="375030" y="162941"/>
                </a:lnTo>
                <a:lnTo>
                  <a:pt x="350265" y="155448"/>
                </a:lnTo>
                <a:lnTo>
                  <a:pt x="313816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97707" y="3086226"/>
            <a:ext cx="179704" cy="46100"/>
          </a:xfrm>
          <a:custGeom>
            <a:avLst/>
            <a:gdLst/>
            <a:ahLst/>
            <a:cxnLst/>
            <a:rect l="l" t="t" r="r" b="b"/>
            <a:pathLst>
              <a:path w="179704" h="46100">
                <a:moveTo>
                  <a:pt x="153034" y="0"/>
                </a:moveTo>
                <a:lnTo>
                  <a:pt x="0" y="46100"/>
                </a:lnTo>
                <a:lnTo>
                  <a:pt x="179704" y="46100"/>
                </a:lnTo>
                <a:lnTo>
                  <a:pt x="153034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74442" y="2882645"/>
            <a:ext cx="932687" cy="1011936"/>
          </a:xfrm>
          <a:custGeom>
            <a:avLst/>
            <a:gdLst/>
            <a:ahLst/>
            <a:cxnLst/>
            <a:rect l="l" t="t" r="r" b="b"/>
            <a:pathLst>
              <a:path w="932687" h="1011936">
                <a:moveTo>
                  <a:pt x="723519" y="250444"/>
                </a:moveTo>
                <a:lnTo>
                  <a:pt x="876427" y="204343"/>
                </a:lnTo>
                <a:lnTo>
                  <a:pt x="932687" y="301752"/>
                </a:lnTo>
                <a:lnTo>
                  <a:pt x="816356" y="411099"/>
                </a:lnTo>
                <a:lnTo>
                  <a:pt x="819404" y="423418"/>
                </a:lnTo>
                <a:lnTo>
                  <a:pt x="827405" y="473329"/>
                </a:lnTo>
                <a:lnTo>
                  <a:pt x="828929" y="511048"/>
                </a:lnTo>
                <a:lnTo>
                  <a:pt x="828547" y="523748"/>
                </a:lnTo>
                <a:lnTo>
                  <a:pt x="822579" y="573913"/>
                </a:lnTo>
                <a:lnTo>
                  <a:pt x="816991" y="598678"/>
                </a:lnTo>
                <a:lnTo>
                  <a:pt x="932687" y="710184"/>
                </a:lnTo>
                <a:lnTo>
                  <a:pt x="876427" y="807593"/>
                </a:lnTo>
                <a:lnTo>
                  <a:pt x="723519" y="761492"/>
                </a:lnTo>
                <a:lnTo>
                  <a:pt x="714247" y="770509"/>
                </a:lnTo>
                <a:lnTo>
                  <a:pt x="684783" y="795401"/>
                </a:lnTo>
                <a:lnTo>
                  <a:pt x="652907" y="816864"/>
                </a:lnTo>
                <a:lnTo>
                  <a:pt x="618997" y="834898"/>
                </a:lnTo>
                <a:lnTo>
                  <a:pt x="583183" y="849249"/>
                </a:lnTo>
                <a:lnTo>
                  <a:pt x="570992" y="853186"/>
                </a:lnTo>
                <a:lnTo>
                  <a:pt x="522605" y="1011936"/>
                </a:lnTo>
                <a:lnTo>
                  <a:pt x="410082" y="1011936"/>
                </a:lnTo>
                <a:lnTo>
                  <a:pt x="373506" y="856488"/>
                </a:lnTo>
                <a:lnTo>
                  <a:pt x="361060" y="852932"/>
                </a:lnTo>
                <a:lnTo>
                  <a:pt x="324865" y="839851"/>
                </a:lnTo>
                <a:lnTo>
                  <a:pt x="290321" y="822960"/>
                </a:lnTo>
                <a:lnTo>
                  <a:pt x="257682" y="802513"/>
                </a:lnTo>
                <a:lnTo>
                  <a:pt x="227456" y="778764"/>
                </a:lnTo>
                <a:lnTo>
                  <a:pt x="217931" y="770128"/>
                </a:lnTo>
                <a:lnTo>
                  <a:pt x="56260" y="807593"/>
                </a:lnTo>
                <a:lnTo>
                  <a:pt x="0" y="710184"/>
                </a:lnTo>
                <a:lnTo>
                  <a:pt x="116331" y="600837"/>
                </a:lnTo>
                <a:lnTo>
                  <a:pt x="113156" y="588518"/>
                </a:lnTo>
                <a:lnTo>
                  <a:pt x="105156" y="538607"/>
                </a:lnTo>
                <a:lnTo>
                  <a:pt x="103758" y="500761"/>
                </a:lnTo>
                <a:lnTo>
                  <a:pt x="104139" y="488188"/>
                </a:lnTo>
                <a:lnTo>
                  <a:pt x="110108" y="438023"/>
                </a:lnTo>
                <a:lnTo>
                  <a:pt x="115696" y="413258"/>
                </a:lnTo>
                <a:lnTo>
                  <a:pt x="0" y="301752"/>
                </a:lnTo>
                <a:lnTo>
                  <a:pt x="56260" y="204343"/>
                </a:lnTo>
                <a:lnTo>
                  <a:pt x="209041" y="250444"/>
                </a:lnTo>
                <a:lnTo>
                  <a:pt x="218312" y="241427"/>
                </a:lnTo>
                <a:lnTo>
                  <a:pt x="247776" y="216535"/>
                </a:lnTo>
                <a:lnTo>
                  <a:pt x="279653" y="195072"/>
                </a:lnTo>
                <a:lnTo>
                  <a:pt x="313689" y="177037"/>
                </a:lnTo>
                <a:lnTo>
                  <a:pt x="349376" y="162687"/>
                </a:lnTo>
                <a:lnTo>
                  <a:pt x="361695" y="158750"/>
                </a:lnTo>
                <a:lnTo>
                  <a:pt x="410082" y="0"/>
                </a:lnTo>
                <a:lnTo>
                  <a:pt x="522605" y="0"/>
                </a:lnTo>
                <a:lnTo>
                  <a:pt x="559054" y="155448"/>
                </a:lnTo>
                <a:lnTo>
                  <a:pt x="571499" y="159004"/>
                </a:lnTo>
                <a:lnTo>
                  <a:pt x="607694" y="172085"/>
                </a:lnTo>
                <a:lnTo>
                  <a:pt x="642238" y="188976"/>
                </a:lnTo>
                <a:lnTo>
                  <a:pt x="674878" y="209296"/>
                </a:lnTo>
                <a:lnTo>
                  <a:pt x="705104" y="233172"/>
                </a:lnTo>
                <a:lnTo>
                  <a:pt x="714629" y="241808"/>
                </a:lnTo>
                <a:lnTo>
                  <a:pt x="723519" y="250444"/>
                </a:lnTo>
                <a:close/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60391" y="4370578"/>
            <a:ext cx="155448" cy="163322"/>
          </a:xfrm>
          <a:custGeom>
            <a:avLst/>
            <a:gdLst/>
            <a:ahLst/>
            <a:cxnLst/>
            <a:rect l="l" t="t" r="r" b="b"/>
            <a:pathLst>
              <a:path w="155448" h="163322">
                <a:moveTo>
                  <a:pt x="0" y="0"/>
                </a:moveTo>
                <a:lnTo>
                  <a:pt x="1270" y="124739"/>
                </a:lnTo>
                <a:lnTo>
                  <a:pt x="114427" y="163322"/>
                </a:lnTo>
                <a:lnTo>
                  <a:pt x="81787" y="116789"/>
                </a:lnTo>
                <a:lnTo>
                  <a:pt x="115950" y="86499"/>
                </a:lnTo>
                <a:lnTo>
                  <a:pt x="148209" y="54610"/>
                </a:lnTo>
                <a:lnTo>
                  <a:pt x="155448" y="46609"/>
                </a:lnTo>
                <a:lnTo>
                  <a:pt x="32512" y="46609"/>
                </a:lnTo>
                <a:lnTo>
                  <a:pt x="0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16400" y="3125723"/>
            <a:ext cx="818896" cy="1291463"/>
          </a:xfrm>
          <a:custGeom>
            <a:avLst/>
            <a:gdLst/>
            <a:ahLst/>
            <a:cxnLst/>
            <a:rect l="l" t="t" r="r" b="b"/>
            <a:pathLst>
              <a:path w="818896" h="1291463">
                <a:moveTo>
                  <a:pt x="362712" y="0"/>
                </a:moveTo>
                <a:lnTo>
                  <a:pt x="0" y="0"/>
                </a:lnTo>
                <a:lnTo>
                  <a:pt x="39624" y="1143"/>
                </a:lnTo>
                <a:lnTo>
                  <a:pt x="78994" y="4318"/>
                </a:lnTo>
                <a:lnTo>
                  <a:pt x="117983" y="9651"/>
                </a:lnTo>
                <a:lnTo>
                  <a:pt x="156590" y="17018"/>
                </a:lnTo>
                <a:lnTo>
                  <a:pt x="194690" y="26415"/>
                </a:lnTo>
                <a:lnTo>
                  <a:pt x="232283" y="37845"/>
                </a:lnTo>
                <a:lnTo>
                  <a:pt x="269113" y="51307"/>
                </a:lnTo>
                <a:lnTo>
                  <a:pt x="305180" y="66675"/>
                </a:lnTo>
                <a:lnTo>
                  <a:pt x="340487" y="83946"/>
                </a:lnTo>
                <a:lnTo>
                  <a:pt x="374903" y="103124"/>
                </a:lnTo>
                <a:lnTo>
                  <a:pt x="408304" y="124332"/>
                </a:lnTo>
                <a:lnTo>
                  <a:pt x="440563" y="147193"/>
                </a:lnTo>
                <a:lnTo>
                  <a:pt x="471677" y="171957"/>
                </a:lnTo>
                <a:lnTo>
                  <a:pt x="501650" y="198500"/>
                </a:lnTo>
                <a:lnTo>
                  <a:pt x="530225" y="226821"/>
                </a:lnTo>
                <a:lnTo>
                  <a:pt x="557402" y="256920"/>
                </a:lnTo>
                <a:lnTo>
                  <a:pt x="594613" y="304164"/>
                </a:lnTo>
                <a:lnTo>
                  <a:pt x="627379" y="353568"/>
                </a:lnTo>
                <a:lnTo>
                  <a:pt x="655701" y="404749"/>
                </a:lnTo>
                <a:lnTo>
                  <a:pt x="679576" y="457453"/>
                </a:lnTo>
                <a:lnTo>
                  <a:pt x="699135" y="511428"/>
                </a:lnTo>
                <a:lnTo>
                  <a:pt x="714248" y="566419"/>
                </a:lnTo>
                <a:lnTo>
                  <a:pt x="724915" y="622045"/>
                </a:lnTo>
                <a:lnTo>
                  <a:pt x="731265" y="678180"/>
                </a:lnTo>
                <a:lnTo>
                  <a:pt x="733425" y="734568"/>
                </a:lnTo>
                <a:lnTo>
                  <a:pt x="731138" y="790828"/>
                </a:lnTo>
                <a:lnTo>
                  <a:pt x="724662" y="846836"/>
                </a:lnTo>
                <a:lnTo>
                  <a:pt x="713866" y="902207"/>
                </a:lnTo>
                <a:lnTo>
                  <a:pt x="698753" y="956690"/>
                </a:lnTo>
                <a:lnTo>
                  <a:pt x="679576" y="1010031"/>
                </a:lnTo>
                <a:lnTo>
                  <a:pt x="656082" y="1061973"/>
                </a:lnTo>
                <a:lnTo>
                  <a:pt x="628396" y="1112266"/>
                </a:lnTo>
                <a:lnTo>
                  <a:pt x="596646" y="1160653"/>
                </a:lnTo>
                <a:lnTo>
                  <a:pt x="560704" y="1206754"/>
                </a:lnTo>
                <a:lnTo>
                  <a:pt x="520573" y="1250442"/>
                </a:lnTo>
                <a:lnTo>
                  <a:pt x="476503" y="1291463"/>
                </a:lnTo>
                <a:lnTo>
                  <a:pt x="599439" y="1291463"/>
                </a:lnTo>
                <a:lnTo>
                  <a:pt x="650621" y="1231138"/>
                </a:lnTo>
                <a:lnTo>
                  <a:pt x="676783" y="1194942"/>
                </a:lnTo>
                <a:lnTo>
                  <a:pt x="700786" y="1157478"/>
                </a:lnTo>
                <a:lnTo>
                  <a:pt x="722757" y="1118870"/>
                </a:lnTo>
                <a:lnTo>
                  <a:pt x="742441" y="1079245"/>
                </a:lnTo>
                <a:lnTo>
                  <a:pt x="759967" y="1038606"/>
                </a:lnTo>
                <a:lnTo>
                  <a:pt x="775335" y="997204"/>
                </a:lnTo>
                <a:lnTo>
                  <a:pt x="788415" y="955039"/>
                </a:lnTo>
                <a:lnTo>
                  <a:pt x="799211" y="912113"/>
                </a:lnTo>
                <a:lnTo>
                  <a:pt x="807720" y="868552"/>
                </a:lnTo>
                <a:lnTo>
                  <a:pt x="813815" y="824611"/>
                </a:lnTo>
                <a:lnTo>
                  <a:pt x="817626" y="780288"/>
                </a:lnTo>
                <a:lnTo>
                  <a:pt x="818896" y="735711"/>
                </a:lnTo>
                <a:lnTo>
                  <a:pt x="817752" y="690880"/>
                </a:lnTo>
                <a:lnTo>
                  <a:pt x="814197" y="645921"/>
                </a:lnTo>
                <a:lnTo>
                  <a:pt x="808101" y="600963"/>
                </a:lnTo>
                <a:lnTo>
                  <a:pt x="799464" y="556132"/>
                </a:lnTo>
                <a:lnTo>
                  <a:pt x="782192" y="491108"/>
                </a:lnTo>
                <a:lnTo>
                  <a:pt x="760222" y="428751"/>
                </a:lnTo>
                <a:lnTo>
                  <a:pt x="733551" y="369062"/>
                </a:lnTo>
                <a:lnTo>
                  <a:pt x="702563" y="312419"/>
                </a:lnTo>
                <a:lnTo>
                  <a:pt x="667512" y="258825"/>
                </a:lnTo>
                <a:lnTo>
                  <a:pt x="628523" y="208533"/>
                </a:lnTo>
                <a:lnTo>
                  <a:pt x="586104" y="161544"/>
                </a:lnTo>
                <a:lnTo>
                  <a:pt x="540258" y="118109"/>
                </a:lnTo>
                <a:lnTo>
                  <a:pt x="491363" y="78486"/>
                </a:lnTo>
                <a:lnTo>
                  <a:pt x="439674" y="42799"/>
                </a:lnTo>
                <a:lnTo>
                  <a:pt x="385317" y="11049"/>
                </a:lnTo>
                <a:lnTo>
                  <a:pt x="362712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8600" y="3040379"/>
            <a:ext cx="540512" cy="102869"/>
          </a:xfrm>
          <a:custGeom>
            <a:avLst/>
            <a:gdLst/>
            <a:ahLst/>
            <a:cxnLst/>
            <a:rect l="l" t="t" r="r" b="b"/>
            <a:pathLst>
              <a:path w="540512" h="102869">
                <a:moveTo>
                  <a:pt x="197358" y="0"/>
                </a:moveTo>
                <a:lnTo>
                  <a:pt x="131952" y="1143"/>
                </a:lnTo>
                <a:lnTo>
                  <a:pt x="66166" y="7493"/>
                </a:lnTo>
                <a:lnTo>
                  <a:pt x="0" y="19431"/>
                </a:lnTo>
                <a:lnTo>
                  <a:pt x="18541" y="102869"/>
                </a:lnTo>
                <a:lnTo>
                  <a:pt x="58292" y="95122"/>
                </a:lnTo>
                <a:lnTo>
                  <a:pt x="98171" y="89662"/>
                </a:lnTo>
                <a:lnTo>
                  <a:pt x="138049" y="86487"/>
                </a:lnTo>
                <a:lnTo>
                  <a:pt x="177800" y="85343"/>
                </a:lnTo>
                <a:lnTo>
                  <a:pt x="540512" y="85343"/>
                </a:lnTo>
                <a:lnTo>
                  <a:pt x="506475" y="68833"/>
                </a:lnTo>
                <a:lnTo>
                  <a:pt x="447801" y="45719"/>
                </a:lnTo>
                <a:lnTo>
                  <a:pt x="387223" y="27050"/>
                </a:lnTo>
                <a:lnTo>
                  <a:pt x="325247" y="13207"/>
                </a:lnTo>
                <a:lnTo>
                  <a:pt x="261747" y="4063"/>
                </a:lnTo>
                <a:lnTo>
                  <a:pt x="197358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43555" y="2750820"/>
            <a:ext cx="457200" cy="678180"/>
          </a:xfrm>
          <a:custGeom>
            <a:avLst/>
            <a:gdLst/>
            <a:ahLst/>
            <a:cxnLst/>
            <a:rect l="l" t="t" r="r" b="b"/>
            <a:pathLst>
              <a:path w="457200" h="678179">
                <a:moveTo>
                  <a:pt x="424180" y="0"/>
                </a:moveTo>
                <a:lnTo>
                  <a:pt x="388112" y="16510"/>
                </a:lnTo>
                <a:lnTo>
                  <a:pt x="353441" y="35052"/>
                </a:lnTo>
                <a:lnTo>
                  <a:pt x="320420" y="55753"/>
                </a:lnTo>
                <a:lnTo>
                  <a:pt x="289051" y="78231"/>
                </a:lnTo>
                <a:lnTo>
                  <a:pt x="259333" y="102616"/>
                </a:lnTo>
                <a:lnTo>
                  <a:pt x="231267" y="128778"/>
                </a:lnTo>
                <a:lnTo>
                  <a:pt x="158242" y="216281"/>
                </a:lnTo>
                <a:lnTo>
                  <a:pt x="119380" y="281431"/>
                </a:lnTo>
                <a:lnTo>
                  <a:pt x="88900" y="351028"/>
                </a:lnTo>
                <a:lnTo>
                  <a:pt x="76962" y="387223"/>
                </a:lnTo>
                <a:lnTo>
                  <a:pt x="67310" y="424180"/>
                </a:lnTo>
                <a:lnTo>
                  <a:pt x="60070" y="461899"/>
                </a:lnTo>
                <a:lnTo>
                  <a:pt x="55118" y="500253"/>
                </a:lnTo>
                <a:lnTo>
                  <a:pt x="52705" y="539115"/>
                </a:lnTo>
                <a:lnTo>
                  <a:pt x="52705" y="578357"/>
                </a:lnTo>
                <a:lnTo>
                  <a:pt x="55371" y="617982"/>
                </a:lnTo>
                <a:lnTo>
                  <a:pt x="0" y="630047"/>
                </a:lnTo>
                <a:lnTo>
                  <a:pt x="108076" y="678180"/>
                </a:lnTo>
                <a:lnTo>
                  <a:pt x="183261" y="599567"/>
                </a:lnTo>
                <a:lnTo>
                  <a:pt x="139573" y="599567"/>
                </a:lnTo>
                <a:lnTo>
                  <a:pt x="137921" y="566038"/>
                </a:lnTo>
                <a:lnTo>
                  <a:pt x="141096" y="500125"/>
                </a:lnTo>
                <a:lnTo>
                  <a:pt x="152400" y="435863"/>
                </a:lnTo>
                <a:lnTo>
                  <a:pt x="171450" y="374142"/>
                </a:lnTo>
                <a:lnTo>
                  <a:pt x="197993" y="315594"/>
                </a:lnTo>
                <a:lnTo>
                  <a:pt x="231394" y="260857"/>
                </a:lnTo>
                <a:lnTo>
                  <a:pt x="271399" y="210566"/>
                </a:lnTo>
                <a:lnTo>
                  <a:pt x="317500" y="165227"/>
                </a:lnTo>
                <a:lnTo>
                  <a:pt x="369443" y="125730"/>
                </a:lnTo>
                <a:lnTo>
                  <a:pt x="426719" y="92710"/>
                </a:lnTo>
                <a:lnTo>
                  <a:pt x="457200" y="78740"/>
                </a:lnTo>
                <a:lnTo>
                  <a:pt x="424180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83129" y="3338321"/>
            <a:ext cx="55244" cy="12064"/>
          </a:xfrm>
          <a:custGeom>
            <a:avLst/>
            <a:gdLst/>
            <a:ahLst/>
            <a:cxnLst/>
            <a:rect l="l" t="t" r="r" b="b"/>
            <a:pathLst>
              <a:path w="55244" h="12064">
                <a:moveTo>
                  <a:pt x="55244" y="0"/>
                </a:moveTo>
                <a:lnTo>
                  <a:pt x="0" y="12064"/>
                </a:lnTo>
                <a:lnTo>
                  <a:pt x="43687" y="12064"/>
                </a:lnTo>
                <a:lnTo>
                  <a:pt x="55244" y="0"/>
                </a:lnTo>
                <a:close/>
              </a:path>
            </a:pathLst>
          </a:custGeom>
          <a:solidFill>
            <a:srgbClr val="B6BBD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10155" y="2645664"/>
            <a:ext cx="658368" cy="2243328"/>
          </a:xfrm>
          <a:custGeom>
            <a:avLst/>
            <a:gdLst/>
            <a:ahLst/>
            <a:cxnLst/>
            <a:rect l="l" t="t" r="r" b="b"/>
            <a:pathLst>
              <a:path w="658368" h="2243328">
                <a:moveTo>
                  <a:pt x="658368" y="2243328"/>
                </a:moveTo>
                <a:lnTo>
                  <a:pt x="604901" y="2242604"/>
                </a:lnTo>
                <a:lnTo>
                  <a:pt x="554355" y="2240534"/>
                </a:lnTo>
                <a:lnTo>
                  <a:pt x="507111" y="2237206"/>
                </a:lnTo>
                <a:lnTo>
                  <a:pt x="463931" y="2232748"/>
                </a:lnTo>
                <a:lnTo>
                  <a:pt x="425576" y="2227262"/>
                </a:lnTo>
                <a:lnTo>
                  <a:pt x="378460" y="2217369"/>
                </a:lnTo>
                <a:lnTo>
                  <a:pt x="338708" y="2201659"/>
                </a:lnTo>
                <a:lnTo>
                  <a:pt x="329183" y="2188476"/>
                </a:lnTo>
                <a:lnTo>
                  <a:pt x="329183" y="1176528"/>
                </a:lnTo>
                <a:lnTo>
                  <a:pt x="328041" y="1171956"/>
                </a:lnTo>
                <a:lnTo>
                  <a:pt x="292481" y="1151255"/>
                </a:lnTo>
                <a:lnTo>
                  <a:pt x="249936" y="1140841"/>
                </a:lnTo>
                <a:lnTo>
                  <a:pt x="194437" y="1132205"/>
                </a:lnTo>
                <a:lnTo>
                  <a:pt x="151256" y="1127760"/>
                </a:lnTo>
                <a:lnTo>
                  <a:pt x="104012" y="1124458"/>
                </a:lnTo>
                <a:lnTo>
                  <a:pt x="53467" y="1122426"/>
                </a:lnTo>
                <a:lnTo>
                  <a:pt x="0" y="1121664"/>
                </a:lnTo>
                <a:lnTo>
                  <a:pt x="27050" y="1121537"/>
                </a:lnTo>
                <a:lnTo>
                  <a:pt x="79120" y="1120013"/>
                </a:lnTo>
                <a:lnTo>
                  <a:pt x="128143" y="1117346"/>
                </a:lnTo>
                <a:lnTo>
                  <a:pt x="173481" y="1113409"/>
                </a:lnTo>
                <a:lnTo>
                  <a:pt x="214249" y="1108456"/>
                </a:lnTo>
                <a:lnTo>
                  <a:pt x="265683" y="1099185"/>
                </a:lnTo>
                <a:lnTo>
                  <a:pt x="303275" y="1088136"/>
                </a:lnTo>
                <a:lnTo>
                  <a:pt x="329183" y="1066800"/>
                </a:lnTo>
                <a:lnTo>
                  <a:pt x="329183" y="54863"/>
                </a:lnTo>
                <a:lnTo>
                  <a:pt x="330326" y="50292"/>
                </a:lnTo>
                <a:lnTo>
                  <a:pt x="365887" y="29591"/>
                </a:lnTo>
                <a:lnTo>
                  <a:pt x="408431" y="19177"/>
                </a:lnTo>
                <a:lnTo>
                  <a:pt x="463931" y="10541"/>
                </a:lnTo>
                <a:lnTo>
                  <a:pt x="507111" y="6096"/>
                </a:lnTo>
                <a:lnTo>
                  <a:pt x="554355" y="2793"/>
                </a:lnTo>
                <a:lnTo>
                  <a:pt x="604901" y="762"/>
                </a:lnTo>
                <a:lnTo>
                  <a:pt x="631317" y="127"/>
                </a:lnTo>
                <a:lnTo>
                  <a:pt x="658368" y="0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4196" y="3413759"/>
            <a:ext cx="1938528" cy="707135"/>
          </a:xfrm>
          <a:custGeom>
            <a:avLst/>
            <a:gdLst/>
            <a:ahLst/>
            <a:cxnLst/>
            <a:rect l="l" t="t" r="r" b="b"/>
            <a:pathLst>
              <a:path w="1938528" h="707136">
                <a:moveTo>
                  <a:pt x="0" y="707135"/>
                </a:moveTo>
                <a:lnTo>
                  <a:pt x="1938528" y="707135"/>
                </a:lnTo>
                <a:lnTo>
                  <a:pt x="1938528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957" y="3414521"/>
            <a:ext cx="1938527" cy="707135"/>
          </a:xfrm>
          <a:custGeom>
            <a:avLst/>
            <a:gdLst/>
            <a:ahLst/>
            <a:cxnLst/>
            <a:rect l="l" t="t" r="r" b="b"/>
            <a:pathLst>
              <a:path w="1938527" h="707136">
                <a:moveTo>
                  <a:pt x="0" y="707135"/>
                </a:moveTo>
                <a:lnTo>
                  <a:pt x="1938527" y="707135"/>
                </a:lnTo>
                <a:lnTo>
                  <a:pt x="1938527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04291" y="571119"/>
            <a:ext cx="8439150" cy="4290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3	Re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ión</a:t>
            </a:r>
            <a:r>
              <a:rPr sz="2300" b="1" spc="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riód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ca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rtic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ati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po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íti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as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ob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j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et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vos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6047" y="1106698"/>
            <a:ext cx="8608695" cy="39484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29590">
              <a:lnSpc>
                <a:spcPct val="100000"/>
              </a:lnSpc>
              <a:spcBef>
                <a:spcPts val="35"/>
              </a:spcBef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mantiene y ejecuta mecanismos de revisión periódica y participativa de las políticas y objetivos institucionales que permiten reorientar sus metas, planes de acción y recursos.</a:t>
            </a: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100"/>
              </a:lnSpc>
              <a:spcBef>
                <a:spcPts val="21"/>
              </a:spcBef>
            </a:pPr>
            <a:endParaRPr sz="1100" dirty="0"/>
          </a:p>
          <a:p>
            <a:pPr marR="792480" algn="ctr">
              <a:lnSpc>
                <a:spcPct val="100000"/>
              </a:lnSpc>
            </a:pPr>
            <a:r>
              <a:rPr sz="1300" b="1" spc="-60" dirty="0" smtClean="0">
                <a:latin typeface="Palatino Linotype"/>
                <a:cs typeface="Palatino Linotype"/>
              </a:rPr>
              <a:t>M</a:t>
            </a:r>
            <a:r>
              <a:rPr sz="1300" b="1" spc="-70" dirty="0" smtClean="0">
                <a:latin typeface="Palatino Linotype"/>
                <a:cs typeface="Palatino Linotype"/>
              </a:rPr>
              <a:t>e</a:t>
            </a:r>
            <a:r>
              <a:rPr sz="1300" b="1" spc="-80" dirty="0" smtClean="0">
                <a:latin typeface="Palatino Linotype"/>
                <a:cs typeface="Palatino Linotype"/>
              </a:rPr>
              <a:t>c</a:t>
            </a:r>
            <a:r>
              <a:rPr sz="1300" b="1" spc="-70" dirty="0" smtClean="0">
                <a:latin typeface="Palatino Linotype"/>
                <a:cs typeface="Palatino Linotype"/>
              </a:rPr>
              <a:t>an</a:t>
            </a:r>
            <a:r>
              <a:rPr sz="1300" b="1" spc="-80" dirty="0" smtClean="0">
                <a:latin typeface="Palatino Linotype"/>
                <a:cs typeface="Palatino Linotype"/>
              </a:rPr>
              <a:t>is</a:t>
            </a:r>
            <a:r>
              <a:rPr sz="1300" b="1" spc="-65" dirty="0" smtClean="0">
                <a:latin typeface="Palatino Linotype"/>
                <a:cs typeface="Palatino Linotype"/>
              </a:rPr>
              <a:t>m</a:t>
            </a:r>
            <a:r>
              <a:rPr sz="1300" b="1" spc="-75" dirty="0" smtClean="0">
                <a:latin typeface="Palatino Linotype"/>
                <a:cs typeface="Palatino Linotype"/>
              </a:rPr>
              <a:t>o</a:t>
            </a:r>
            <a:r>
              <a:rPr sz="1300" b="1" spc="10" dirty="0" smtClean="0">
                <a:latin typeface="Palatino Linotype"/>
                <a:cs typeface="Palatino Linotype"/>
              </a:rPr>
              <a:t>s</a:t>
            </a:r>
            <a:r>
              <a:rPr sz="1300" b="1" spc="-175" dirty="0" smtClean="0">
                <a:latin typeface="Palatino Linotype"/>
                <a:cs typeface="Palatino Linotype"/>
              </a:rPr>
              <a:t> </a:t>
            </a:r>
            <a:r>
              <a:rPr sz="1300" b="1" spc="-70" dirty="0" smtClean="0">
                <a:latin typeface="Palatino Linotype"/>
                <a:cs typeface="Palatino Linotype"/>
              </a:rPr>
              <a:t>d</a:t>
            </a:r>
            <a:r>
              <a:rPr sz="1300" b="1" spc="10" dirty="0" smtClean="0">
                <a:latin typeface="Palatino Linotype"/>
                <a:cs typeface="Palatino Linotype"/>
              </a:rPr>
              <a:t>e</a:t>
            </a:r>
            <a:endParaRPr sz="1300" dirty="0">
              <a:latin typeface="Palatino Linotype"/>
              <a:cs typeface="Palatino Linotype"/>
            </a:endParaRPr>
          </a:p>
          <a:p>
            <a:pPr marR="787400" algn="ctr">
              <a:lnSpc>
                <a:spcPts val="2230"/>
              </a:lnSpc>
            </a:pPr>
            <a:r>
              <a:rPr sz="2000" b="1" spc="-125" dirty="0" err="1" smtClean="0">
                <a:latin typeface="Palatino Linotype"/>
                <a:cs typeface="Palatino Linotype"/>
              </a:rPr>
              <a:t>R</a:t>
            </a:r>
            <a:r>
              <a:rPr sz="2000" b="1" spc="-114" dirty="0" err="1" smtClean="0">
                <a:latin typeface="Palatino Linotype"/>
                <a:cs typeface="Palatino Linotype"/>
              </a:rPr>
              <a:t>e</a:t>
            </a:r>
            <a:r>
              <a:rPr sz="2000" b="1" spc="-120" dirty="0" err="1" smtClean="0">
                <a:latin typeface="Palatino Linotype"/>
                <a:cs typeface="Palatino Linotype"/>
              </a:rPr>
              <a:t>v</a:t>
            </a:r>
            <a:r>
              <a:rPr sz="2000" b="1" spc="-130" dirty="0" err="1" smtClean="0">
                <a:latin typeface="Palatino Linotype"/>
                <a:cs typeface="Palatino Linotype"/>
              </a:rPr>
              <a:t>i</a:t>
            </a:r>
            <a:r>
              <a:rPr sz="2000" b="1" spc="-125" dirty="0" err="1" smtClean="0">
                <a:latin typeface="Palatino Linotype"/>
                <a:cs typeface="Palatino Linotype"/>
              </a:rPr>
              <a:t>s</a:t>
            </a:r>
            <a:r>
              <a:rPr sz="2000" b="1" spc="-130" dirty="0" err="1" smtClean="0">
                <a:latin typeface="Palatino Linotype"/>
                <a:cs typeface="Palatino Linotype"/>
              </a:rPr>
              <a:t>i</a:t>
            </a:r>
            <a:r>
              <a:rPr sz="2000" b="1" spc="-135" dirty="0" err="1" smtClean="0">
                <a:latin typeface="Palatino Linotype"/>
                <a:cs typeface="Palatino Linotype"/>
              </a:rPr>
              <a:t>ó</a:t>
            </a:r>
            <a:r>
              <a:rPr sz="2000" b="1" spc="0" dirty="0" err="1" smtClean="0">
                <a:latin typeface="Palatino Linotype"/>
                <a:cs typeface="Palatino Linotype"/>
              </a:rPr>
              <a:t>n</a:t>
            </a:r>
            <a:endParaRPr sz="2000" b="1" spc="0" dirty="0" smtClean="0">
              <a:latin typeface="Palatino Linotype"/>
              <a:cs typeface="Palatino Linotype"/>
            </a:endParaRPr>
          </a:p>
          <a:p>
            <a:pPr>
              <a:lnSpc>
                <a:spcPts val="800"/>
              </a:lnSpc>
              <a:spcBef>
                <a:spcPts val="38"/>
              </a:spcBef>
            </a:pPr>
            <a:endParaRPr sz="8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309880" marR="6882130" indent="-297180">
              <a:lnSpc>
                <a:spcPct val="101699"/>
              </a:lnSpc>
            </a:pPr>
            <a:r>
              <a:rPr sz="180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PRO</a:t>
            </a:r>
            <a:r>
              <a:rPr sz="18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G</a:t>
            </a:r>
            <a:r>
              <a:rPr sz="18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RAMA</a:t>
            </a:r>
            <a:r>
              <a:rPr sz="1800" spc="-24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</a:t>
            </a:r>
            <a:r>
              <a:rPr sz="18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DE</a:t>
            </a:r>
            <a:r>
              <a:rPr sz="18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ESTU</a:t>
            </a:r>
            <a:r>
              <a:rPr sz="1800" spc="-2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D</a:t>
            </a:r>
            <a:r>
              <a:rPr sz="1800" spc="-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I</a:t>
            </a:r>
            <a:r>
              <a:rPr sz="1800" spc="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OS</a:t>
            </a:r>
            <a:endParaRPr sz="1800" dirty="0">
              <a:latin typeface="Palatino Linotype"/>
              <a:cs typeface="Palatino Linotyp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029200" y="2593848"/>
            <a:ext cx="658367" cy="2243328"/>
          </a:xfrm>
          <a:custGeom>
            <a:avLst/>
            <a:gdLst/>
            <a:ahLst/>
            <a:cxnLst/>
            <a:rect l="l" t="t" r="r" b="b"/>
            <a:pathLst>
              <a:path w="658367" h="2243328">
                <a:moveTo>
                  <a:pt x="658367" y="2243328"/>
                </a:moveTo>
                <a:lnTo>
                  <a:pt x="604901" y="2242604"/>
                </a:lnTo>
                <a:lnTo>
                  <a:pt x="554354" y="2240534"/>
                </a:lnTo>
                <a:lnTo>
                  <a:pt x="507111" y="2237206"/>
                </a:lnTo>
                <a:lnTo>
                  <a:pt x="463930" y="2232748"/>
                </a:lnTo>
                <a:lnTo>
                  <a:pt x="425576" y="2227262"/>
                </a:lnTo>
                <a:lnTo>
                  <a:pt x="378460" y="2217369"/>
                </a:lnTo>
                <a:lnTo>
                  <a:pt x="338709" y="2201659"/>
                </a:lnTo>
                <a:lnTo>
                  <a:pt x="329184" y="2188476"/>
                </a:lnTo>
                <a:lnTo>
                  <a:pt x="329184" y="1176527"/>
                </a:lnTo>
                <a:lnTo>
                  <a:pt x="328040" y="1171956"/>
                </a:lnTo>
                <a:lnTo>
                  <a:pt x="292480" y="1151254"/>
                </a:lnTo>
                <a:lnTo>
                  <a:pt x="249936" y="1140840"/>
                </a:lnTo>
                <a:lnTo>
                  <a:pt x="194437" y="1132204"/>
                </a:lnTo>
                <a:lnTo>
                  <a:pt x="151257" y="1127759"/>
                </a:lnTo>
                <a:lnTo>
                  <a:pt x="104012" y="1124458"/>
                </a:lnTo>
                <a:lnTo>
                  <a:pt x="53466" y="1122426"/>
                </a:lnTo>
                <a:lnTo>
                  <a:pt x="0" y="1121664"/>
                </a:lnTo>
                <a:lnTo>
                  <a:pt x="27050" y="1121537"/>
                </a:lnTo>
                <a:lnTo>
                  <a:pt x="79121" y="1120013"/>
                </a:lnTo>
                <a:lnTo>
                  <a:pt x="128142" y="1117345"/>
                </a:lnTo>
                <a:lnTo>
                  <a:pt x="173482" y="1113408"/>
                </a:lnTo>
                <a:lnTo>
                  <a:pt x="214249" y="1108456"/>
                </a:lnTo>
                <a:lnTo>
                  <a:pt x="265684" y="1099184"/>
                </a:lnTo>
                <a:lnTo>
                  <a:pt x="303275" y="1088135"/>
                </a:lnTo>
                <a:lnTo>
                  <a:pt x="329184" y="1066800"/>
                </a:lnTo>
                <a:lnTo>
                  <a:pt x="329184" y="54863"/>
                </a:lnTo>
                <a:lnTo>
                  <a:pt x="330326" y="50291"/>
                </a:lnTo>
                <a:lnTo>
                  <a:pt x="365887" y="29590"/>
                </a:lnTo>
                <a:lnTo>
                  <a:pt x="408432" y="19176"/>
                </a:lnTo>
                <a:lnTo>
                  <a:pt x="463930" y="10540"/>
                </a:lnTo>
                <a:lnTo>
                  <a:pt x="507111" y="6095"/>
                </a:lnTo>
                <a:lnTo>
                  <a:pt x="554354" y="2793"/>
                </a:lnTo>
                <a:lnTo>
                  <a:pt x="604901" y="762"/>
                </a:lnTo>
                <a:lnTo>
                  <a:pt x="631316" y="126"/>
                </a:lnTo>
                <a:lnTo>
                  <a:pt x="658367" y="0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874511" y="4298696"/>
            <a:ext cx="1067435" cy="5276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0485">
              <a:lnSpc>
                <a:spcPct val="100000"/>
              </a:lnSpc>
            </a:pPr>
            <a:r>
              <a:rPr sz="1600" b="1" spc="-100" dirty="0" smtClean="0">
                <a:latin typeface="Palatino Linotype"/>
                <a:cs typeface="Palatino Linotype"/>
              </a:rPr>
              <a:t>P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95" dirty="0" smtClean="0">
                <a:latin typeface="Palatino Linotype"/>
                <a:cs typeface="Palatino Linotype"/>
              </a:rPr>
              <a:t>r</a:t>
            </a:r>
            <a:r>
              <a:rPr sz="1600" b="1" spc="-100" dirty="0" smtClean="0">
                <a:latin typeface="Palatino Linotype"/>
                <a:cs typeface="Palatino Linotype"/>
              </a:rPr>
              <a:t>i</a:t>
            </a:r>
            <a:r>
              <a:rPr sz="1600" b="1" spc="-95" dirty="0" smtClean="0">
                <a:latin typeface="Palatino Linotype"/>
                <a:cs typeface="Palatino Linotype"/>
              </a:rPr>
              <a:t>ó</a:t>
            </a:r>
            <a:r>
              <a:rPr sz="1600" b="1" spc="-100" dirty="0" smtClean="0">
                <a:latin typeface="Palatino Linotype"/>
                <a:cs typeface="Palatino Linotype"/>
              </a:rPr>
              <a:t>di</a:t>
            </a:r>
            <a:r>
              <a:rPr sz="1600" b="1" spc="-95" dirty="0" smtClean="0">
                <a:latin typeface="Palatino Linotype"/>
                <a:cs typeface="Palatino Linotype"/>
              </a:rPr>
              <a:t>c</a:t>
            </a:r>
            <a:r>
              <a:rPr sz="1600" b="1" spc="-10" dirty="0" smtClean="0">
                <a:latin typeface="Palatino Linotype"/>
                <a:cs typeface="Palatino Linotype"/>
              </a:rPr>
              <a:t>a</a:t>
            </a:r>
            <a:r>
              <a:rPr sz="1600" b="1" spc="-135" dirty="0" smtClean="0"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latin typeface="Palatino Linotype"/>
                <a:cs typeface="Palatino Linotype"/>
              </a:rPr>
              <a:t>y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600" b="1" spc="-100" dirty="0" smtClean="0">
                <a:latin typeface="Palatino Linotype"/>
                <a:cs typeface="Palatino Linotype"/>
              </a:rPr>
              <a:t>p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95" dirty="0" smtClean="0">
                <a:latin typeface="Palatino Linotype"/>
                <a:cs typeface="Palatino Linotype"/>
              </a:rPr>
              <a:t>r</a:t>
            </a:r>
            <a:r>
              <a:rPr sz="1600" b="1" spc="-100" dirty="0" smtClean="0">
                <a:latin typeface="Palatino Linotype"/>
                <a:cs typeface="Palatino Linotype"/>
              </a:rPr>
              <a:t>ticip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100" dirty="0" smtClean="0">
                <a:latin typeface="Palatino Linotype"/>
                <a:cs typeface="Palatino Linotype"/>
              </a:rPr>
              <a:t>ti</a:t>
            </a:r>
            <a:r>
              <a:rPr sz="1600" b="1" spc="-95" dirty="0" smtClean="0">
                <a:latin typeface="Palatino Linotype"/>
                <a:cs typeface="Palatino Linotype"/>
              </a:rPr>
              <a:t>v</a:t>
            </a:r>
            <a:r>
              <a:rPr sz="1600" b="1" spc="-10" dirty="0" smtClean="0">
                <a:latin typeface="Palatino Linotype"/>
                <a:cs typeface="Palatino Linotype"/>
              </a:rPr>
              <a:t>a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116318" y="2751582"/>
            <a:ext cx="246887" cy="1982724"/>
          </a:xfrm>
          <a:custGeom>
            <a:avLst/>
            <a:gdLst/>
            <a:ahLst/>
            <a:cxnLst/>
            <a:rect l="l" t="t" r="r" b="b"/>
            <a:pathLst>
              <a:path w="246887" h="1982724">
                <a:moveTo>
                  <a:pt x="123443" y="0"/>
                </a:moveTo>
                <a:lnTo>
                  <a:pt x="0" y="0"/>
                </a:lnTo>
                <a:lnTo>
                  <a:pt x="123443" y="991362"/>
                </a:lnTo>
                <a:lnTo>
                  <a:pt x="0" y="1982724"/>
                </a:lnTo>
                <a:lnTo>
                  <a:pt x="123443" y="1982724"/>
                </a:lnTo>
                <a:lnTo>
                  <a:pt x="246887" y="991362"/>
                </a:lnTo>
                <a:lnTo>
                  <a:pt x="123443" y="0"/>
                </a:lnTo>
                <a:close/>
              </a:path>
            </a:pathLst>
          </a:custGeom>
          <a:solidFill>
            <a:srgbClr val="90C22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16318" y="2751582"/>
            <a:ext cx="246887" cy="1982724"/>
          </a:xfrm>
          <a:custGeom>
            <a:avLst/>
            <a:gdLst/>
            <a:ahLst/>
            <a:cxnLst/>
            <a:rect l="l" t="t" r="r" b="b"/>
            <a:pathLst>
              <a:path w="246887" h="1982724">
                <a:moveTo>
                  <a:pt x="0" y="0"/>
                </a:moveTo>
                <a:lnTo>
                  <a:pt x="123443" y="0"/>
                </a:lnTo>
                <a:lnTo>
                  <a:pt x="246887" y="991362"/>
                </a:lnTo>
                <a:lnTo>
                  <a:pt x="123443" y="1982724"/>
                </a:lnTo>
                <a:lnTo>
                  <a:pt x="0" y="1982724"/>
                </a:lnTo>
                <a:lnTo>
                  <a:pt x="123443" y="991362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688E1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548498" y="4195236"/>
            <a:ext cx="1423035" cy="1045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4200"/>
              </a:lnSpc>
            </a:pPr>
            <a:r>
              <a:rPr sz="1600" b="1" spc="-100" dirty="0" smtClean="0">
                <a:latin typeface="Palatino Linotype"/>
                <a:cs typeface="Palatino Linotype"/>
              </a:rPr>
              <a:t>P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95" dirty="0" smtClean="0">
                <a:latin typeface="Palatino Linotype"/>
                <a:cs typeface="Palatino Linotype"/>
              </a:rPr>
              <a:t>r</a:t>
            </a:r>
            <a:r>
              <a:rPr sz="1600" b="1" spc="-105" dirty="0" smtClean="0">
                <a:latin typeface="Palatino Linotype"/>
                <a:cs typeface="Palatino Linotype"/>
              </a:rPr>
              <a:t>m</a:t>
            </a:r>
            <a:r>
              <a:rPr sz="1600" b="1" spc="-100" dirty="0" smtClean="0">
                <a:latin typeface="Palatino Linotype"/>
                <a:cs typeface="Palatino Linotype"/>
              </a:rPr>
              <a:t>it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10" dirty="0" smtClean="0">
                <a:latin typeface="Palatino Linotype"/>
                <a:cs typeface="Palatino Linotype"/>
              </a:rPr>
              <a:t>n</a:t>
            </a:r>
            <a:r>
              <a:rPr sz="1600" b="1" spc="-5" dirty="0" smtClean="0">
                <a:latin typeface="Palatino Linotype"/>
                <a:cs typeface="Palatino Linotype"/>
              </a:rPr>
              <a:t> </a:t>
            </a:r>
            <a:r>
              <a:rPr sz="1600" b="1" spc="-95" dirty="0" smtClean="0">
                <a:latin typeface="Palatino Linotype"/>
                <a:cs typeface="Palatino Linotype"/>
              </a:rPr>
              <a:t>r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95" dirty="0" smtClean="0">
                <a:latin typeface="Palatino Linotype"/>
                <a:cs typeface="Palatino Linotype"/>
              </a:rPr>
              <a:t>or</a:t>
            </a:r>
            <a:r>
              <a:rPr sz="1600" b="1" spc="-100" dirty="0" smtClean="0">
                <a:latin typeface="Palatino Linotype"/>
                <a:cs typeface="Palatino Linotype"/>
              </a:rPr>
              <a:t>i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100" dirty="0" smtClean="0">
                <a:latin typeface="Palatino Linotype"/>
                <a:cs typeface="Palatino Linotype"/>
              </a:rPr>
              <a:t>nt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10" dirty="0" smtClean="0">
                <a:latin typeface="Palatino Linotype"/>
                <a:cs typeface="Palatino Linotype"/>
              </a:rPr>
              <a:t>r</a:t>
            </a:r>
            <a:r>
              <a:rPr sz="1600" b="1" spc="-145" dirty="0" smtClean="0">
                <a:latin typeface="Palatino Linotype"/>
                <a:cs typeface="Palatino Linotype"/>
              </a:rPr>
              <a:t> </a:t>
            </a:r>
            <a:r>
              <a:rPr sz="1600" b="1" spc="-95" dirty="0" smtClean="0">
                <a:latin typeface="Palatino Linotype"/>
                <a:cs typeface="Palatino Linotype"/>
              </a:rPr>
              <a:t>s</a:t>
            </a:r>
            <a:r>
              <a:rPr sz="1600" b="1" spc="-100" dirty="0" smtClean="0">
                <a:latin typeface="Palatino Linotype"/>
                <a:cs typeface="Palatino Linotype"/>
              </a:rPr>
              <a:t>u</a:t>
            </a:r>
            <a:r>
              <a:rPr sz="1600" b="1" spc="-10" dirty="0" smtClean="0">
                <a:latin typeface="Palatino Linotype"/>
                <a:cs typeface="Palatino Linotype"/>
              </a:rPr>
              <a:t>s</a:t>
            </a:r>
            <a:r>
              <a:rPr sz="1600" b="1" spc="-5" dirty="0" smtClean="0">
                <a:latin typeface="Palatino Linotype"/>
                <a:cs typeface="Palatino Linotype"/>
              </a:rPr>
              <a:t> </a:t>
            </a:r>
            <a:r>
              <a:rPr sz="1600" b="1" spc="-105" dirty="0" smtClean="0">
                <a:latin typeface="Palatino Linotype"/>
                <a:cs typeface="Palatino Linotype"/>
              </a:rPr>
              <a:t>m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100" dirty="0" smtClean="0">
                <a:latin typeface="Palatino Linotype"/>
                <a:cs typeface="Palatino Linotype"/>
              </a:rPr>
              <a:t>t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95" dirty="0" smtClean="0">
                <a:latin typeface="Palatino Linotype"/>
                <a:cs typeface="Palatino Linotype"/>
              </a:rPr>
              <a:t>s</a:t>
            </a:r>
            <a:r>
              <a:rPr sz="1600" b="1" spc="-5" dirty="0" smtClean="0">
                <a:latin typeface="Palatino Linotype"/>
                <a:cs typeface="Palatino Linotype"/>
              </a:rPr>
              <a:t>,</a:t>
            </a:r>
            <a:r>
              <a:rPr sz="1600" b="1" spc="-155" dirty="0" smtClean="0">
                <a:latin typeface="Palatino Linotype"/>
                <a:cs typeface="Palatino Linotype"/>
              </a:rPr>
              <a:t> </a:t>
            </a:r>
            <a:r>
              <a:rPr sz="1600" b="1" spc="-100" dirty="0" smtClean="0">
                <a:latin typeface="Palatino Linotype"/>
                <a:cs typeface="Palatino Linotype"/>
              </a:rPr>
              <a:t>pl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100" dirty="0" smtClean="0">
                <a:latin typeface="Palatino Linotype"/>
                <a:cs typeface="Palatino Linotype"/>
              </a:rPr>
              <a:t>n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10" dirty="0" smtClean="0">
                <a:latin typeface="Palatino Linotype"/>
                <a:cs typeface="Palatino Linotype"/>
              </a:rPr>
              <a:t>s</a:t>
            </a:r>
            <a:r>
              <a:rPr sz="1600" b="1" spc="-150" dirty="0" smtClean="0">
                <a:latin typeface="Palatino Linotype"/>
                <a:cs typeface="Palatino Linotype"/>
              </a:rPr>
              <a:t> </a:t>
            </a:r>
            <a:r>
              <a:rPr sz="1600" b="1" spc="-100" dirty="0" smtClean="0">
                <a:latin typeface="Palatino Linotype"/>
                <a:cs typeface="Palatino Linotype"/>
              </a:rPr>
              <a:t>d</a:t>
            </a:r>
            <a:r>
              <a:rPr sz="1600" b="1" spc="-10" dirty="0" smtClean="0">
                <a:latin typeface="Palatino Linotype"/>
                <a:cs typeface="Palatino Linotype"/>
              </a:rPr>
              <a:t>e</a:t>
            </a:r>
            <a:r>
              <a:rPr sz="1600" b="1" spc="-5" dirty="0" smtClean="0">
                <a:latin typeface="Palatino Linotype"/>
                <a:cs typeface="Palatino Linotype"/>
              </a:rPr>
              <a:t> </a:t>
            </a:r>
            <a:r>
              <a:rPr sz="1600" b="1" spc="-90" dirty="0" smtClean="0">
                <a:latin typeface="Palatino Linotype"/>
                <a:cs typeface="Palatino Linotype"/>
              </a:rPr>
              <a:t>a</a:t>
            </a:r>
            <a:r>
              <a:rPr sz="1600" b="1" spc="-95" dirty="0" smtClean="0">
                <a:latin typeface="Palatino Linotype"/>
                <a:cs typeface="Palatino Linotype"/>
              </a:rPr>
              <a:t>cc</a:t>
            </a:r>
            <a:r>
              <a:rPr sz="1600" b="1" spc="-100" dirty="0" smtClean="0">
                <a:latin typeface="Palatino Linotype"/>
                <a:cs typeface="Palatino Linotype"/>
              </a:rPr>
              <a:t>i</a:t>
            </a:r>
            <a:r>
              <a:rPr sz="1600" b="1" spc="-95" dirty="0" smtClean="0">
                <a:latin typeface="Palatino Linotype"/>
                <a:cs typeface="Palatino Linotype"/>
              </a:rPr>
              <a:t>ó</a:t>
            </a:r>
            <a:r>
              <a:rPr sz="1600" b="1" spc="-10" dirty="0" smtClean="0">
                <a:latin typeface="Palatino Linotype"/>
                <a:cs typeface="Palatino Linotype"/>
              </a:rPr>
              <a:t>n</a:t>
            </a:r>
            <a:r>
              <a:rPr sz="1600" b="1" spc="-155" dirty="0" smtClean="0"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latin typeface="Palatino Linotype"/>
                <a:cs typeface="Palatino Linotype"/>
              </a:rPr>
              <a:t>y</a:t>
            </a:r>
            <a:r>
              <a:rPr sz="1600" b="1" spc="-175" dirty="0" smtClean="0">
                <a:latin typeface="Palatino Linotype"/>
                <a:cs typeface="Palatino Linotype"/>
              </a:rPr>
              <a:t> </a:t>
            </a:r>
            <a:r>
              <a:rPr sz="1600" b="1" spc="-95" dirty="0" smtClean="0">
                <a:latin typeface="Palatino Linotype"/>
                <a:cs typeface="Palatino Linotype"/>
              </a:rPr>
              <a:t>r</a:t>
            </a:r>
            <a:r>
              <a:rPr sz="1600" b="1" spc="-90" dirty="0" smtClean="0">
                <a:latin typeface="Palatino Linotype"/>
                <a:cs typeface="Palatino Linotype"/>
              </a:rPr>
              <a:t>e</a:t>
            </a:r>
            <a:r>
              <a:rPr sz="1600" b="1" spc="-95" dirty="0" smtClean="0">
                <a:latin typeface="Palatino Linotype"/>
                <a:cs typeface="Palatino Linotype"/>
              </a:rPr>
              <a:t>c</a:t>
            </a:r>
            <a:r>
              <a:rPr sz="1600" b="1" spc="-100" dirty="0" smtClean="0">
                <a:latin typeface="Palatino Linotype"/>
                <a:cs typeface="Palatino Linotype"/>
              </a:rPr>
              <a:t>u</a:t>
            </a:r>
            <a:r>
              <a:rPr sz="1600" b="1" spc="-95" dirty="0" smtClean="0">
                <a:latin typeface="Palatino Linotype"/>
                <a:cs typeface="Palatino Linotype"/>
              </a:rPr>
              <a:t>rso</a:t>
            </a:r>
            <a:r>
              <a:rPr sz="1600" b="1" spc="-10" dirty="0" smtClean="0">
                <a:latin typeface="Palatino Linotype"/>
                <a:cs typeface="Palatino Linotype"/>
              </a:rPr>
              <a:t>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15355" y="3176016"/>
            <a:ext cx="1524000" cy="851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511795" y="3040379"/>
            <a:ext cx="1540763" cy="1197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20612" y="2086356"/>
            <a:ext cx="2154935" cy="1618487"/>
          </a:xfrm>
          <a:custGeom>
            <a:avLst/>
            <a:gdLst/>
            <a:ahLst/>
            <a:cxnLst/>
            <a:rect l="l" t="t" r="r" b="b"/>
            <a:pathLst>
              <a:path w="2154935" h="1618487">
                <a:moveTo>
                  <a:pt x="2102230" y="0"/>
                </a:moveTo>
                <a:lnTo>
                  <a:pt x="2082800" y="1269"/>
                </a:lnTo>
                <a:lnTo>
                  <a:pt x="2051938" y="3936"/>
                </a:lnTo>
                <a:lnTo>
                  <a:pt x="2038857" y="6476"/>
                </a:lnTo>
                <a:lnTo>
                  <a:pt x="2028444" y="7746"/>
                </a:lnTo>
                <a:lnTo>
                  <a:pt x="2018156" y="9143"/>
                </a:lnTo>
                <a:lnTo>
                  <a:pt x="2009139" y="11683"/>
                </a:lnTo>
                <a:lnTo>
                  <a:pt x="1999996" y="12953"/>
                </a:lnTo>
                <a:lnTo>
                  <a:pt x="1952244" y="23367"/>
                </a:lnTo>
                <a:lnTo>
                  <a:pt x="1901698" y="35051"/>
                </a:lnTo>
                <a:lnTo>
                  <a:pt x="1792985" y="64896"/>
                </a:lnTo>
                <a:lnTo>
                  <a:pt x="1737232" y="81787"/>
                </a:lnTo>
                <a:lnTo>
                  <a:pt x="1677670" y="101345"/>
                </a:lnTo>
                <a:lnTo>
                  <a:pt x="1556003" y="146938"/>
                </a:lnTo>
                <a:lnTo>
                  <a:pt x="1493901" y="172719"/>
                </a:lnTo>
                <a:lnTo>
                  <a:pt x="1429130" y="201294"/>
                </a:lnTo>
                <a:lnTo>
                  <a:pt x="1364487" y="231139"/>
                </a:lnTo>
                <a:lnTo>
                  <a:pt x="1298448" y="265048"/>
                </a:lnTo>
                <a:lnTo>
                  <a:pt x="1231137" y="301243"/>
                </a:lnTo>
                <a:lnTo>
                  <a:pt x="1163827" y="339089"/>
                </a:lnTo>
                <a:lnTo>
                  <a:pt x="1095248" y="380618"/>
                </a:lnTo>
                <a:lnTo>
                  <a:pt x="1027810" y="424814"/>
                </a:lnTo>
                <a:lnTo>
                  <a:pt x="959230" y="472820"/>
                </a:lnTo>
                <a:lnTo>
                  <a:pt x="889380" y="523493"/>
                </a:lnTo>
                <a:lnTo>
                  <a:pt x="820674" y="577976"/>
                </a:lnTo>
                <a:lnTo>
                  <a:pt x="753363" y="635126"/>
                </a:lnTo>
                <a:lnTo>
                  <a:pt x="684783" y="695070"/>
                </a:lnTo>
                <a:lnTo>
                  <a:pt x="617474" y="759967"/>
                </a:lnTo>
                <a:lnTo>
                  <a:pt x="550163" y="827404"/>
                </a:lnTo>
                <a:lnTo>
                  <a:pt x="484124" y="898905"/>
                </a:lnTo>
                <a:lnTo>
                  <a:pt x="419480" y="974216"/>
                </a:lnTo>
                <a:lnTo>
                  <a:pt x="354710" y="1053464"/>
                </a:lnTo>
                <a:lnTo>
                  <a:pt x="292607" y="1136522"/>
                </a:lnTo>
                <a:lnTo>
                  <a:pt x="230377" y="1224914"/>
                </a:lnTo>
                <a:lnTo>
                  <a:pt x="169545" y="1315846"/>
                </a:lnTo>
                <a:lnTo>
                  <a:pt x="111378" y="1411985"/>
                </a:lnTo>
                <a:lnTo>
                  <a:pt x="54355" y="1511934"/>
                </a:lnTo>
                <a:lnTo>
                  <a:pt x="0" y="1617217"/>
                </a:lnTo>
                <a:lnTo>
                  <a:pt x="805179" y="1618487"/>
                </a:lnTo>
                <a:lnTo>
                  <a:pt x="805179" y="1007998"/>
                </a:lnTo>
                <a:lnTo>
                  <a:pt x="1493901" y="1007998"/>
                </a:lnTo>
                <a:lnTo>
                  <a:pt x="1493901" y="497458"/>
                </a:lnTo>
                <a:lnTo>
                  <a:pt x="1653158" y="497458"/>
                </a:lnTo>
                <a:lnTo>
                  <a:pt x="1653158" y="288416"/>
                </a:lnTo>
                <a:lnTo>
                  <a:pt x="2154935" y="288416"/>
                </a:lnTo>
                <a:lnTo>
                  <a:pt x="2102230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6930" y="2374772"/>
            <a:ext cx="156717" cy="209041"/>
          </a:xfrm>
          <a:custGeom>
            <a:avLst/>
            <a:gdLst/>
            <a:ahLst/>
            <a:cxnLst/>
            <a:rect l="l" t="t" r="r" b="b"/>
            <a:pathLst>
              <a:path w="156717" h="209041">
                <a:moveTo>
                  <a:pt x="118617" y="0"/>
                </a:moveTo>
                <a:lnTo>
                  <a:pt x="0" y="0"/>
                </a:lnTo>
                <a:lnTo>
                  <a:pt x="0" y="209041"/>
                </a:lnTo>
                <a:lnTo>
                  <a:pt x="156717" y="209041"/>
                </a:lnTo>
                <a:lnTo>
                  <a:pt x="118617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65363" y="3861815"/>
            <a:ext cx="105155" cy="108204"/>
          </a:xfrm>
          <a:custGeom>
            <a:avLst/>
            <a:gdLst/>
            <a:ahLst/>
            <a:cxnLst/>
            <a:rect l="l" t="t" r="r" b="b"/>
            <a:pathLst>
              <a:path w="105155" h="108203">
                <a:moveTo>
                  <a:pt x="0" y="108204"/>
                </a:moveTo>
                <a:lnTo>
                  <a:pt x="105155" y="108204"/>
                </a:lnTo>
                <a:lnTo>
                  <a:pt x="105155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92696" y="3861815"/>
            <a:ext cx="106679" cy="108204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4"/>
                </a:moveTo>
                <a:lnTo>
                  <a:pt x="106679" y="108204"/>
                </a:lnTo>
                <a:lnTo>
                  <a:pt x="106679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65620" y="3861815"/>
            <a:ext cx="106679" cy="108204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4"/>
                </a:moveTo>
                <a:lnTo>
                  <a:pt x="106679" y="108204"/>
                </a:lnTo>
                <a:lnTo>
                  <a:pt x="106679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38544" y="3861815"/>
            <a:ext cx="106679" cy="108204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4"/>
                </a:moveTo>
                <a:lnTo>
                  <a:pt x="106679" y="108204"/>
                </a:lnTo>
                <a:lnTo>
                  <a:pt x="106679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01584" y="3861815"/>
            <a:ext cx="108203" cy="108204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39327" y="3861815"/>
            <a:ext cx="108204" cy="108204"/>
          </a:xfrm>
          <a:custGeom>
            <a:avLst/>
            <a:gdLst/>
            <a:ahLst/>
            <a:cxnLst/>
            <a:rect l="l" t="t" r="r" b="b"/>
            <a:pathLst>
              <a:path w="108204" h="108203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1584" y="3272027"/>
            <a:ext cx="108203" cy="108203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39327" y="3272027"/>
            <a:ext cx="108204" cy="108203"/>
          </a:xfrm>
          <a:custGeom>
            <a:avLst/>
            <a:gdLst/>
            <a:ahLst/>
            <a:cxnLst/>
            <a:rect l="l" t="t" r="r" b="b"/>
            <a:pathLst>
              <a:path w="108204" h="108203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01584" y="3032759"/>
            <a:ext cx="108203" cy="108203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39327" y="3032759"/>
            <a:ext cx="108204" cy="108203"/>
          </a:xfrm>
          <a:custGeom>
            <a:avLst/>
            <a:gdLst/>
            <a:ahLst/>
            <a:cxnLst/>
            <a:rect l="l" t="t" r="r" b="b"/>
            <a:pathLst>
              <a:path w="108204" h="108203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35239" y="3272027"/>
            <a:ext cx="106679" cy="108203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3"/>
                </a:moveTo>
                <a:lnTo>
                  <a:pt x="106679" y="108203"/>
                </a:lnTo>
                <a:lnTo>
                  <a:pt x="106679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72984" y="3272027"/>
            <a:ext cx="106679" cy="108203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3"/>
                </a:moveTo>
                <a:lnTo>
                  <a:pt x="106679" y="108203"/>
                </a:lnTo>
                <a:lnTo>
                  <a:pt x="106679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408163" y="3272027"/>
            <a:ext cx="108203" cy="108203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01584" y="3496056"/>
            <a:ext cx="108203" cy="108204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39327" y="3496056"/>
            <a:ext cx="108204" cy="108204"/>
          </a:xfrm>
          <a:custGeom>
            <a:avLst/>
            <a:gdLst/>
            <a:ahLst/>
            <a:cxnLst/>
            <a:rect l="l" t="t" r="r" b="b"/>
            <a:pathLst>
              <a:path w="108204" h="108203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35239" y="3496056"/>
            <a:ext cx="106679" cy="108204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3"/>
                </a:moveTo>
                <a:lnTo>
                  <a:pt x="106679" y="108203"/>
                </a:lnTo>
                <a:lnTo>
                  <a:pt x="106679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72984" y="3496056"/>
            <a:ext cx="106679" cy="108204"/>
          </a:xfrm>
          <a:custGeom>
            <a:avLst/>
            <a:gdLst/>
            <a:ahLst/>
            <a:cxnLst/>
            <a:rect l="l" t="t" r="r" b="b"/>
            <a:pathLst>
              <a:path w="106679" h="108203">
                <a:moveTo>
                  <a:pt x="0" y="108203"/>
                </a:moveTo>
                <a:lnTo>
                  <a:pt x="106679" y="108203"/>
                </a:lnTo>
                <a:lnTo>
                  <a:pt x="106679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08163" y="3496056"/>
            <a:ext cx="108203" cy="108204"/>
          </a:xfrm>
          <a:custGeom>
            <a:avLst/>
            <a:gdLst/>
            <a:ahLst/>
            <a:cxnLst/>
            <a:rect l="l" t="t" r="r" b="b"/>
            <a:pathLst>
              <a:path w="108203" h="108203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01584" y="2796539"/>
            <a:ext cx="108203" cy="105156"/>
          </a:xfrm>
          <a:custGeom>
            <a:avLst/>
            <a:gdLst/>
            <a:ahLst/>
            <a:cxnLst/>
            <a:rect l="l" t="t" r="r" b="b"/>
            <a:pathLst>
              <a:path w="108203" h="105156">
                <a:moveTo>
                  <a:pt x="0" y="105156"/>
                </a:moveTo>
                <a:lnTo>
                  <a:pt x="108203" y="105156"/>
                </a:lnTo>
                <a:lnTo>
                  <a:pt x="108203" y="0"/>
                </a:lnTo>
                <a:lnTo>
                  <a:pt x="0" y="0"/>
                </a:lnTo>
                <a:lnTo>
                  <a:pt x="0" y="105156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39327" y="2796539"/>
            <a:ext cx="108204" cy="105156"/>
          </a:xfrm>
          <a:custGeom>
            <a:avLst/>
            <a:gdLst/>
            <a:ahLst/>
            <a:cxnLst/>
            <a:rect l="l" t="t" r="r" b="b"/>
            <a:pathLst>
              <a:path w="108204" h="105156">
                <a:moveTo>
                  <a:pt x="0" y="105156"/>
                </a:moveTo>
                <a:lnTo>
                  <a:pt x="108204" y="105156"/>
                </a:lnTo>
                <a:lnTo>
                  <a:pt x="108204" y="0"/>
                </a:lnTo>
                <a:lnTo>
                  <a:pt x="0" y="0"/>
                </a:lnTo>
                <a:lnTo>
                  <a:pt x="0" y="105156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57844" y="2781300"/>
            <a:ext cx="289560" cy="1266444"/>
          </a:xfrm>
          <a:custGeom>
            <a:avLst/>
            <a:gdLst/>
            <a:ahLst/>
            <a:cxnLst/>
            <a:rect l="l" t="t" r="r" b="b"/>
            <a:pathLst>
              <a:path w="289560" h="1266444">
                <a:moveTo>
                  <a:pt x="0" y="0"/>
                </a:moveTo>
                <a:lnTo>
                  <a:pt x="1397" y="1266444"/>
                </a:lnTo>
                <a:lnTo>
                  <a:pt x="289560" y="1266444"/>
                </a:lnTo>
                <a:lnTo>
                  <a:pt x="0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938518" y="4210507"/>
            <a:ext cx="1547114" cy="465124"/>
          </a:xfrm>
          <a:custGeom>
            <a:avLst/>
            <a:gdLst/>
            <a:ahLst/>
            <a:cxnLst/>
            <a:rect l="l" t="t" r="r" b="b"/>
            <a:pathLst>
              <a:path w="1547114" h="465124">
                <a:moveTo>
                  <a:pt x="1547114" y="0"/>
                </a:moveTo>
                <a:lnTo>
                  <a:pt x="1033145" y="0"/>
                </a:lnTo>
                <a:lnTo>
                  <a:pt x="1033145" y="77952"/>
                </a:lnTo>
                <a:lnTo>
                  <a:pt x="0" y="77952"/>
                </a:lnTo>
                <a:lnTo>
                  <a:pt x="0" y="168884"/>
                </a:lnTo>
                <a:lnTo>
                  <a:pt x="569722" y="168884"/>
                </a:lnTo>
                <a:lnTo>
                  <a:pt x="1088898" y="465124"/>
                </a:lnTo>
                <a:lnTo>
                  <a:pt x="1106931" y="435241"/>
                </a:lnTo>
                <a:lnTo>
                  <a:pt x="1125093" y="404063"/>
                </a:lnTo>
                <a:lnTo>
                  <a:pt x="1145794" y="374180"/>
                </a:lnTo>
                <a:lnTo>
                  <a:pt x="1187196" y="317004"/>
                </a:lnTo>
                <a:lnTo>
                  <a:pt x="1257173" y="233857"/>
                </a:lnTo>
                <a:lnTo>
                  <a:pt x="1321816" y="167589"/>
                </a:lnTo>
                <a:lnTo>
                  <a:pt x="1338706" y="153301"/>
                </a:lnTo>
                <a:lnTo>
                  <a:pt x="1356868" y="137706"/>
                </a:lnTo>
                <a:lnTo>
                  <a:pt x="1376172" y="120827"/>
                </a:lnTo>
                <a:lnTo>
                  <a:pt x="1398270" y="103936"/>
                </a:lnTo>
                <a:lnTo>
                  <a:pt x="1421511" y="87033"/>
                </a:lnTo>
                <a:lnTo>
                  <a:pt x="1444878" y="68846"/>
                </a:lnTo>
                <a:lnTo>
                  <a:pt x="1470787" y="51968"/>
                </a:lnTo>
                <a:lnTo>
                  <a:pt x="1495425" y="33769"/>
                </a:lnTo>
                <a:lnTo>
                  <a:pt x="1547114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472427" y="4122140"/>
            <a:ext cx="2149093" cy="89662"/>
          </a:xfrm>
          <a:custGeom>
            <a:avLst/>
            <a:gdLst/>
            <a:ahLst/>
            <a:cxnLst/>
            <a:rect l="l" t="t" r="r" b="b"/>
            <a:pathLst>
              <a:path w="2149094" h="89662">
                <a:moveTo>
                  <a:pt x="0" y="0"/>
                </a:moveTo>
                <a:lnTo>
                  <a:pt x="0" y="89661"/>
                </a:lnTo>
                <a:lnTo>
                  <a:pt x="2013204" y="88366"/>
                </a:lnTo>
                <a:lnTo>
                  <a:pt x="2037841" y="71462"/>
                </a:lnTo>
                <a:lnTo>
                  <a:pt x="2062480" y="55867"/>
                </a:lnTo>
                <a:lnTo>
                  <a:pt x="2085720" y="41579"/>
                </a:lnTo>
                <a:lnTo>
                  <a:pt x="2129790" y="16903"/>
                </a:lnTo>
                <a:lnTo>
                  <a:pt x="2149093" y="6515"/>
                </a:lnTo>
                <a:lnTo>
                  <a:pt x="1033144" y="5194"/>
                </a:lnTo>
                <a:lnTo>
                  <a:pt x="1033144" y="3911"/>
                </a:lnTo>
                <a:lnTo>
                  <a:pt x="902462" y="3911"/>
                </a:lnTo>
                <a:lnTo>
                  <a:pt x="0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84567" y="3829812"/>
            <a:ext cx="580771" cy="297522"/>
          </a:xfrm>
          <a:custGeom>
            <a:avLst/>
            <a:gdLst/>
            <a:ahLst/>
            <a:cxnLst/>
            <a:rect l="l" t="t" r="r" b="b"/>
            <a:pathLst>
              <a:path w="580771" h="297522">
                <a:moveTo>
                  <a:pt x="130809" y="0"/>
                </a:moveTo>
                <a:lnTo>
                  <a:pt x="0" y="0"/>
                </a:lnTo>
                <a:lnTo>
                  <a:pt x="0" y="297522"/>
                </a:lnTo>
                <a:lnTo>
                  <a:pt x="580771" y="297522"/>
                </a:lnTo>
                <a:lnTo>
                  <a:pt x="130809" y="296240"/>
                </a:lnTo>
                <a:lnTo>
                  <a:pt x="130809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74889" y="3829812"/>
            <a:ext cx="130682" cy="296240"/>
          </a:xfrm>
          <a:custGeom>
            <a:avLst/>
            <a:gdLst/>
            <a:ahLst/>
            <a:cxnLst/>
            <a:rect l="l" t="t" r="r" b="b"/>
            <a:pathLst>
              <a:path w="130682" h="296240">
                <a:moveTo>
                  <a:pt x="130682" y="0"/>
                </a:moveTo>
                <a:lnTo>
                  <a:pt x="0" y="0"/>
                </a:lnTo>
                <a:lnTo>
                  <a:pt x="0" y="296240"/>
                </a:lnTo>
                <a:lnTo>
                  <a:pt x="130682" y="296240"/>
                </a:lnTo>
                <a:lnTo>
                  <a:pt x="130682" y="0"/>
                </a:lnTo>
                <a:close/>
              </a:path>
            </a:pathLst>
          </a:custGeom>
          <a:solidFill>
            <a:srgbClr val="1FE0B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91511" y="3300983"/>
            <a:ext cx="1115568" cy="955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42004" y="3075432"/>
            <a:ext cx="1935480" cy="1181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4592" y="3518915"/>
            <a:ext cx="1645920" cy="635507"/>
          </a:xfrm>
          <a:custGeom>
            <a:avLst/>
            <a:gdLst/>
            <a:ahLst/>
            <a:cxnLst/>
            <a:rect l="l" t="t" r="r" b="b"/>
            <a:pathLst>
              <a:path w="1645920" h="635507">
                <a:moveTo>
                  <a:pt x="0" y="635508"/>
                </a:moveTo>
                <a:lnTo>
                  <a:pt x="1645920" y="635508"/>
                </a:lnTo>
                <a:lnTo>
                  <a:pt x="1645920" y="0"/>
                </a:lnTo>
                <a:lnTo>
                  <a:pt x="0" y="0"/>
                </a:lnTo>
                <a:lnTo>
                  <a:pt x="0" y="635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5353" y="3519677"/>
            <a:ext cx="1645920" cy="635507"/>
          </a:xfrm>
          <a:custGeom>
            <a:avLst/>
            <a:gdLst/>
            <a:ahLst/>
            <a:cxnLst/>
            <a:rect l="l" t="t" r="r" b="b"/>
            <a:pathLst>
              <a:path w="1645920" h="635507">
                <a:moveTo>
                  <a:pt x="0" y="635507"/>
                </a:moveTo>
                <a:lnTo>
                  <a:pt x="1645920" y="635507"/>
                </a:lnTo>
                <a:lnTo>
                  <a:pt x="1645920" y="0"/>
                </a:lnTo>
                <a:lnTo>
                  <a:pt x="0" y="0"/>
                </a:lnTo>
                <a:lnTo>
                  <a:pt x="0" y="635507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791200" y="2552700"/>
            <a:ext cx="454151" cy="2068068"/>
          </a:xfrm>
          <a:custGeom>
            <a:avLst/>
            <a:gdLst/>
            <a:ahLst/>
            <a:cxnLst/>
            <a:rect l="l" t="t" r="r" b="b"/>
            <a:pathLst>
              <a:path w="454151" h="2068068">
                <a:moveTo>
                  <a:pt x="454151" y="2068068"/>
                </a:moveTo>
                <a:lnTo>
                  <a:pt x="413512" y="2067483"/>
                </a:lnTo>
                <a:lnTo>
                  <a:pt x="375285" y="2065807"/>
                </a:lnTo>
                <a:lnTo>
                  <a:pt x="323341" y="2061438"/>
                </a:lnTo>
                <a:lnTo>
                  <a:pt x="279780" y="2055139"/>
                </a:lnTo>
                <a:lnTo>
                  <a:pt x="238378" y="2044331"/>
                </a:lnTo>
                <a:lnTo>
                  <a:pt x="219710" y="1073150"/>
                </a:lnTo>
                <a:lnTo>
                  <a:pt x="218820" y="1069720"/>
                </a:lnTo>
                <a:lnTo>
                  <a:pt x="179831" y="1051306"/>
                </a:lnTo>
                <a:lnTo>
                  <a:pt x="142112" y="1044067"/>
                </a:lnTo>
                <a:lnTo>
                  <a:pt x="94741" y="1038479"/>
                </a:lnTo>
                <a:lnTo>
                  <a:pt x="39877" y="1035050"/>
                </a:lnTo>
                <a:lnTo>
                  <a:pt x="0" y="1034034"/>
                </a:lnTo>
                <a:lnTo>
                  <a:pt x="19430" y="1033907"/>
                </a:lnTo>
                <a:lnTo>
                  <a:pt x="75691" y="1031494"/>
                </a:lnTo>
                <a:lnTo>
                  <a:pt x="126364" y="1026541"/>
                </a:lnTo>
                <a:lnTo>
                  <a:pt x="168782" y="1019429"/>
                </a:lnTo>
                <a:lnTo>
                  <a:pt x="207517" y="1007491"/>
                </a:lnTo>
                <a:lnTo>
                  <a:pt x="219710" y="38988"/>
                </a:lnTo>
                <a:lnTo>
                  <a:pt x="220599" y="35560"/>
                </a:lnTo>
                <a:lnTo>
                  <a:pt x="259461" y="17272"/>
                </a:lnTo>
                <a:lnTo>
                  <a:pt x="297306" y="9906"/>
                </a:lnTo>
                <a:lnTo>
                  <a:pt x="344677" y="4444"/>
                </a:lnTo>
                <a:lnTo>
                  <a:pt x="399541" y="1016"/>
                </a:lnTo>
                <a:lnTo>
                  <a:pt x="419226" y="381"/>
                </a:lnTo>
                <a:lnTo>
                  <a:pt x="439419" y="0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62911" y="3880103"/>
            <a:ext cx="86868" cy="140208"/>
          </a:xfrm>
          <a:custGeom>
            <a:avLst/>
            <a:gdLst/>
            <a:ahLst/>
            <a:cxnLst/>
            <a:rect l="l" t="t" r="r" b="b"/>
            <a:pathLst>
              <a:path w="86868" h="140208">
                <a:moveTo>
                  <a:pt x="86868" y="0"/>
                </a:moveTo>
                <a:lnTo>
                  <a:pt x="0" y="0"/>
                </a:lnTo>
                <a:lnTo>
                  <a:pt x="0" y="140208"/>
                </a:lnTo>
                <a:lnTo>
                  <a:pt x="86868" y="140208"/>
                </a:lnTo>
                <a:lnTo>
                  <a:pt x="86868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69948" y="3793235"/>
            <a:ext cx="272795" cy="86867"/>
          </a:xfrm>
          <a:custGeom>
            <a:avLst/>
            <a:gdLst/>
            <a:ahLst/>
            <a:cxnLst/>
            <a:rect l="l" t="t" r="r" b="b"/>
            <a:pathLst>
              <a:path w="272795" h="86867">
                <a:moveTo>
                  <a:pt x="272795" y="0"/>
                </a:moveTo>
                <a:lnTo>
                  <a:pt x="0" y="0"/>
                </a:lnTo>
                <a:lnTo>
                  <a:pt x="0" y="86867"/>
                </a:lnTo>
                <a:lnTo>
                  <a:pt x="272795" y="86867"/>
                </a:lnTo>
                <a:lnTo>
                  <a:pt x="272795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62911" y="3653027"/>
            <a:ext cx="86868" cy="140207"/>
          </a:xfrm>
          <a:custGeom>
            <a:avLst/>
            <a:gdLst/>
            <a:ahLst/>
            <a:cxnLst/>
            <a:rect l="l" t="t" r="r" b="b"/>
            <a:pathLst>
              <a:path w="86868" h="140207">
                <a:moveTo>
                  <a:pt x="86868" y="0"/>
                </a:moveTo>
                <a:lnTo>
                  <a:pt x="0" y="0"/>
                </a:lnTo>
                <a:lnTo>
                  <a:pt x="0" y="140207"/>
                </a:lnTo>
                <a:lnTo>
                  <a:pt x="86868" y="140207"/>
                </a:lnTo>
                <a:lnTo>
                  <a:pt x="86868" y="0"/>
                </a:lnTo>
                <a:close/>
              </a:path>
            </a:pathLst>
          </a:custGeom>
          <a:solidFill>
            <a:srgbClr val="5F76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870710" y="3653790"/>
            <a:ext cx="272795" cy="367284"/>
          </a:xfrm>
          <a:custGeom>
            <a:avLst/>
            <a:gdLst/>
            <a:ahLst/>
            <a:cxnLst/>
            <a:rect l="l" t="t" r="r" b="b"/>
            <a:pathLst>
              <a:path w="272795" h="367284">
                <a:moveTo>
                  <a:pt x="0" y="140208"/>
                </a:moveTo>
                <a:lnTo>
                  <a:pt x="92710" y="140208"/>
                </a:lnTo>
                <a:lnTo>
                  <a:pt x="92710" y="0"/>
                </a:lnTo>
                <a:lnTo>
                  <a:pt x="180086" y="0"/>
                </a:lnTo>
                <a:lnTo>
                  <a:pt x="180086" y="140208"/>
                </a:lnTo>
                <a:lnTo>
                  <a:pt x="272795" y="140208"/>
                </a:lnTo>
                <a:lnTo>
                  <a:pt x="272795" y="227203"/>
                </a:lnTo>
                <a:lnTo>
                  <a:pt x="180086" y="227203"/>
                </a:lnTo>
                <a:lnTo>
                  <a:pt x="180086" y="367284"/>
                </a:lnTo>
                <a:lnTo>
                  <a:pt x="92710" y="367284"/>
                </a:lnTo>
                <a:lnTo>
                  <a:pt x="92710" y="227203"/>
                </a:lnTo>
                <a:lnTo>
                  <a:pt x="0" y="227203"/>
                </a:lnTo>
                <a:lnTo>
                  <a:pt x="0" y="140208"/>
                </a:lnTo>
                <a:close/>
              </a:path>
            </a:pathLst>
          </a:custGeom>
          <a:ln w="28956">
            <a:solidFill>
              <a:srgbClr val="44538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50342" y="469265"/>
            <a:ext cx="8422005" cy="3978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4	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So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ib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li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03326" y="1180971"/>
            <a:ext cx="8169909" cy="11093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lang="es-PE"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 </a:t>
            </a:r>
            <a:r>
              <a:rPr lang="es-PE" sz="2300" spc="-9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progra</a:t>
            </a:r>
            <a:r>
              <a:rPr lang="es-PE" sz="2300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 </a:t>
            </a:r>
            <a:r>
              <a:rPr lang="es-PE" sz="2300" spc="-8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 </a:t>
            </a:r>
            <a:r>
              <a:rPr lang="es-PE" sz="2300" spc="-8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tudios </a:t>
            </a:r>
            <a:r>
              <a:rPr lang="es-PE" sz="2300" spc="-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lang="es-PE"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tio</a:t>
            </a:r>
            <a:r>
              <a:rPr lang="es-PE"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 </a:t>
            </a:r>
            <a:r>
              <a:rPr lang="es-PE" sz="2300" spc="-10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los </a:t>
            </a:r>
            <a:r>
              <a:rPr lang="es-PE" sz="2300" spc="-9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lang="es-PE"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ecursos </a:t>
            </a:r>
            <a:r>
              <a:rPr lang="es-PE" sz="2300" b="1" spc="-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f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</a:t>
            </a:r>
            <a:r>
              <a:rPr lang="es-PE"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lang="es-PE"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nc</a:t>
            </a:r>
            <a:r>
              <a:rPr lang="es-PE"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er</a:t>
            </a:r>
            <a:r>
              <a:rPr lang="es-PE"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lang="es-PE"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 </a:t>
            </a:r>
            <a:r>
              <a:rPr lang="es-PE" sz="2300" b="1" spc="-8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ne</a:t>
            </a:r>
            <a:r>
              <a:rPr lang="es-PE"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arios</a:t>
            </a:r>
            <a:endParaRPr lang="es-PE" sz="2300" dirty="0" smtClean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</a:pP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 </a:t>
            </a:r>
            <a:r>
              <a:rPr sz="2300" spc="-2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spc="2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f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un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nami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nt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, </a:t>
            </a:r>
            <a:r>
              <a:rPr sz="2300" b="1" spc="-2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f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im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en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2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</a:t>
            </a:r>
            <a:r>
              <a:rPr sz="2300" b="1" spc="-2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sost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ni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b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il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id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 </a:t>
            </a:r>
            <a:r>
              <a:rPr sz="2300" b="1" spc="-2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 </a:t>
            </a:r>
            <a:r>
              <a:rPr sz="2300" spc="-25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 </a:t>
            </a:r>
            <a:r>
              <a:rPr sz="2300" spc="-2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tiempo</a:t>
            </a:r>
            <a:endParaRPr sz="2300" dirty="0">
              <a:latin typeface="Arial Narrow"/>
              <a:cs typeface="Arial Narrow"/>
            </a:endParaRPr>
          </a:p>
          <a:p>
            <a:pPr marL="12700">
              <a:lnSpc>
                <a:spcPts val="2730"/>
              </a:lnSpc>
              <a:spcBef>
                <a:spcPts val="40"/>
              </a:spcBef>
            </a:pP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con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el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oyo</a:t>
            </a:r>
            <a:r>
              <a:rPr sz="2300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sus</a:t>
            </a:r>
            <a:r>
              <a:rPr sz="2300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grup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int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ré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53695" y="3591306"/>
            <a:ext cx="144843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8953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graphicFrame>
        <p:nvGraphicFramePr>
          <p:cNvPr id="47" name="object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398961"/>
              </p:ext>
            </p:extLst>
          </p:nvPr>
        </p:nvGraphicFramePr>
        <p:xfrm>
          <a:off x="3276600" y="3648456"/>
          <a:ext cx="466343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343"/>
              </a:tblGrid>
              <a:tr h="85343">
                <a:tc>
                  <a:txBody>
                    <a:bodyPr/>
                    <a:lstStyle/>
                    <a:p>
                      <a:endParaRPr sz="16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L w="28955">
                      <a:solidFill>
                        <a:srgbClr val="445383"/>
                      </a:solidFill>
                      <a:prstDash val="solid"/>
                    </a:lnL>
                    <a:lnR w="28955">
                      <a:solidFill>
                        <a:srgbClr val="445383"/>
                      </a:solidFill>
                      <a:prstDash val="solid"/>
                    </a:lnR>
                    <a:lnT w="28955">
                      <a:solidFill>
                        <a:srgbClr val="445383"/>
                      </a:solidFill>
                      <a:prstDash val="solid"/>
                    </a:lnT>
                    <a:lnB w="28955">
                      <a:solidFill>
                        <a:srgbClr val="445383"/>
                      </a:solidFill>
                      <a:prstDash val="solid"/>
                    </a:lnB>
                    <a:solidFill>
                      <a:srgbClr val="5F76B4"/>
                    </a:solidFill>
                  </a:tcPr>
                </a:tc>
              </a:tr>
              <a:tr h="42671">
                <a:tc>
                  <a:txBody>
                    <a:bodyPr/>
                    <a:lstStyle/>
                    <a:p>
                      <a:endParaRPr sz="16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T w="28955">
                      <a:solidFill>
                        <a:srgbClr val="445383"/>
                      </a:solidFill>
                      <a:prstDash val="solid"/>
                    </a:lnT>
                    <a:lnB w="28955">
                      <a:solidFill>
                        <a:srgbClr val="445383"/>
                      </a:solidFill>
                      <a:prstDash val="solid"/>
                    </a:lnB>
                  </a:tcPr>
                </a:tc>
              </a:tr>
              <a:tr h="85343">
                <a:tc>
                  <a:txBody>
                    <a:bodyPr/>
                    <a:lstStyle/>
                    <a:p>
                      <a:endParaRPr sz="16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L w="28955">
                      <a:solidFill>
                        <a:srgbClr val="445383"/>
                      </a:solidFill>
                      <a:prstDash val="solid"/>
                    </a:lnL>
                    <a:lnR w="28955">
                      <a:solidFill>
                        <a:srgbClr val="445383"/>
                      </a:solidFill>
                      <a:prstDash val="solid"/>
                    </a:lnR>
                    <a:lnT w="28955">
                      <a:solidFill>
                        <a:srgbClr val="445383"/>
                      </a:solidFill>
                      <a:prstDash val="solid"/>
                    </a:lnT>
                    <a:lnB w="28955">
                      <a:solidFill>
                        <a:srgbClr val="445383"/>
                      </a:solidFill>
                      <a:prstDash val="solid"/>
                    </a:lnB>
                    <a:solidFill>
                      <a:srgbClr val="5F76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83535" y="3275076"/>
            <a:ext cx="986027" cy="986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08554" y="2829305"/>
            <a:ext cx="32003" cy="472439"/>
          </a:xfrm>
          <a:custGeom>
            <a:avLst/>
            <a:gdLst/>
            <a:ahLst/>
            <a:cxnLst/>
            <a:rect l="l" t="t" r="r" b="b"/>
            <a:pathLst>
              <a:path w="32003" h="472439">
                <a:moveTo>
                  <a:pt x="0" y="472439"/>
                </a:moveTo>
                <a:lnTo>
                  <a:pt x="32003" y="0"/>
                </a:lnTo>
              </a:path>
            </a:pathLst>
          </a:custGeom>
          <a:ln w="28956">
            <a:solidFill>
              <a:srgbClr val="495D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78023" y="1908048"/>
            <a:ext cx="986027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18538" y="3967734"/>
            <a:ext cx="466344" cy="260604"/>
          </a:xfrm>
          <a:custGeom>
            <a:avLst/>
            <a:gdLst/>
            <a:ahLst/>
            <a:cxnLst/>
            <a:rect l="l" t="t" r="r" b="b"/>
            <a:pathLst>
              <a:path w="466344" h="260603">
                <a:moveTo>
                  <a:pt x="466344" y="0"/>
                </a:moveTo>
                <a:lnTo>
                  <a:pt x="0" y="260604"/>
                </a:lnTo>
              </a:path>
            </a:pathLst>
          </a:custGeom>
          <a:ln w="28956">
            <a:solidFill>
              <a:srgbClr val="495D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32332" y="3973067"/>
            <a:ext cx="986028" cy="984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19855" y="4088891"/>
            <a:ext cx="1645920" cy="633983"/>
          </a:xfrm>
          <a:custGeom>
            <a:avLst/>
            <a:gdLst/>
            <a:ahLst/>
            <a:cxnLst/>
            <a:rect l="l" t="t" r="r" b="b"/>
            <a:pathLst>
              <a:path w="1645920" h="633983">
                <a:moveTo>
                  <a:pt x="0" y="633983"/>
                </a:moveTo>
                <a:lnTo>
                  <a:pt x="1645920" y="633983"/>
                </a:lnTo>
                <a:lnTo>
                  <a:pt x="1645920" y="0"/>
                </a:lnTo>
                <a:lnTo>
                  <a:pt x="0" y="0"/>
                </a:lnTo>
                <a:lnTo>
                  <a:pt x="0" y="6339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20617" y="4089653"/>
            <a:ext cx="1645919" cy="633984"/>
          </a:xfrm>
          <a:custGeom>
            <a:avLst/>
            <a:gdLst/>
            <a:ahLst/>
            <a:cxnLst/>
            <a:rect l="l" t="t" r="r" b="b"/>
            <a:pathLst>
              <a:path w="1645919" h="633984">
                <a:moveTo>
                  <a:pt x="0" y="633984"/>
                </a:moveTo>
                <a:lnTo>
                  <a:pt x="1645919" y="633984"/>
                </a:lnTo>
                <a:lnTo>
                  <a:pt x="1645919" y="0"/>
                </a:lnTo>
                <a:lnTo>
                  <a:pt x="0" y="0"/>
                </a:lnTo>
                <a:lnTo>
                  <a:pt x="0" y="633984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21735" y="3621023"/>
            <a:ext cx="2043684" cy="342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68979" y="3654552"/>
            <a:ext cx="1947672" cy="2346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68979" y="3654552"/>
            <a:ext cx="1947672" cy="234696"/>
          </a:xfrm>
          <a:custGeom>
            <a:avLst/>
            <a:gdLst/>
            <a:ahLst/>
            <a:cxnLst/>
            <a:rect l="l" t="t" r="r" b="b"/>
            <a:pathLst>
              <a:path w="1947672" h="234696">
                <a:moveTo>
                  <a:pt x="0" y="176022"/>
                </a:moveTo>
                <a:lnTo>
                  <a:pt x="1830324" y="176022"/>
                </a:lnTo>
                <a:lnTo>
                  <a:pt x="1830324" y="234696"/>
                </a:lnTo>
                <a:lnTo>
                  <a:pt x="1947672" y="117348"/>
                </a:lnTo>
                <a:lnTo>
                  <a:pt x="1830324" y="0"/>
                </a:lnTo>
                <a:lnTo>
                  <a:pt x="1830324" y="58674"/>
                </a:lnTo>
                <a:lnTo>
                  <a:pt x="0" y="58674"/>
                </a:lnTo>
                <a:lnTo>
                  <a:pt x="0" y="176022"/>
                </a:lnTo>
                <a:close/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94476" y="1790700"/>
            <a:ext cx="1115568" cy="9555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47232" y="4088891"/>
            <a:ext cx="1456943" cy="10927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13703" y="2816351"/>
            <a:ext cx="1485900" cy="10408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18403" y="1790700"/>
            <a:ext cx="202692" cy="3243072"/>
          </a:xfrm>
          <a:custGeom>
            <a:avLst/>
            <a:gdLst/>
            <a:ahLst/>
            <a:cxnLst/>
            <a:rect l="l" t="t" r="r" b="b"/>
            <a:pathLst>
              <a:path w="202692" h="3243072">
                <a:moveTo>
                  <a:pt x="202692" y="3243072"/>
                </a:moveTo>
                <a:lnTo>
                  <a:pt x="167512" y="3242017"/>
                </a:lnTo>
                <a:lnTo>
                  <a:pt x="124841" y="3237026"/>
                </a:lnTo>
                <a:lnTo>
                  <a:pt x="98044" y="1639824"/>
                </a:lnTo>
                <a:lnTo>
                  <a:pt x="96520" y="1636649"/>
                </a:lnTo>
                <a:lnTo>
                  <a:pt x="63373" y="1626235"/>
                </a:lnTo>
                <a:lnTo>
                  <a:pt x="17780" y="1622044"/>
                </a:lnTo>
                <a:lnTo>
                  <a:pt x="0" y="1621536"/>
                </a:lnTo>
                <a:lnTo>
                  <a:pt x="17272" y="1621282"/>
                </a:lnTo>
                <a:lnTo>
                  <a:pt x="63246" y="1617091"/>
                </a:lnTo>
                <a:lnTo>
                  <a:pt x="96900" y="1605914"/>
                </a:lnTo>
                <a:lnTo>
                  <a:pt x="98044" y="18161"/>
                </a:lnTo>
                <a:lnTo>
                  <a:pt x="99568" y="15112"/>
                </a:lnTo>
                <a:lnTo>
                  <a:pt x="132715" y="4699"/>
                </a:lnTo>
                <a:lnTo>
                  <a:pt x="178308" y="508"/>
                </a:lnTo>
                <a:lnTo>
                  <a:pt x="196087" y="0"/>
                </a:lnTo>
              </a:path>
            </a:pathLst>
          </a:custGeom>
          <a:ln w="9143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28091" y="308735"/>
            <a:ext cx="8590280" cy="36652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5242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5	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rtin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ncia</a:t>
            </a:r>
            <a:r>
              <a:rPr sz="2300" b="1" spc="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rfil</a:t>
            </a:r>
            <a:r>
              <a:rPr sz="2300" b="1" spc="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0429" y="734638"/>
            <a:ext cx="8204518" cy="99961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730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perfil de egreso orienta la gestión del programa de estudio, es coherente con sus propósitos, currículo y responde a las expectativas de los grupos de interés y al entorno socioeconómico.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89630" y="2313559"/>
            <a:ext cx="161925" cy="1263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00" spc="-10" dirty="0" smtClean="0">
                <a:latin typeface="Palatino Linotype"/>
                <a:cs typeface="Palatino Linotype"/>
              </a:rPr>
              <a:t>P</a:t>
            </a:r>
            <a:r>
              <a:rPr sz="700" spc="-15" dirty="0" smtClean="0">
                <a:latin typeface="Palatino Linotype"/>
                <a:cs typeface="Palatino Linotype"/>
              </a:rPr>
              <a:t>E</a:t>
            </a:r>
            <a:r>
              <a:rPr sz="700" spc="-5" dirty="0" smtClean="0">
                <a:latin typeface="Palatino Linotype"/>
                <a:cs typeface="Palatino Linotype"/>
              </a:rPr>
              <a:t>I</a:t>
            </a:r>
            <a:endParaRPr sz="7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68701" y="3609594"/>
            <a:ext cx="605155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8890">
              <a:lnSpc>
                <a:spcPct val="102499"/>
              </a:lnSpc>
            </a:pPr>
            <a:r>
              <a:rPr sz="800" spc="-10" dirty="0" smtClean="0">
                <a:latin typeface="Palatino Linotype"/>
                <a:cs typeface="Palatino Linotype"/>
              </a:rPr>
              <a:t>P</a:t>
            </a:r>
            <a:r>
              <a:rPr sz="800" spc="0" dirty="0" smtClean="0">
                <a:latin typeface="Palatino Linotype"/>
                <a:cs typeface="Palatino Linotype"/>
              </a:rPr>
              <a:t>ER</a:t>
            </a:r>
            <a:r>
              <a:rPr sz="800" spc="-5" dirty="0" smtClean="0">
                <a:latin typeface="Palatino Linotype"/>
                <a:cs typeface="Palatino Linotype"/>
              </a:rPr>
              <a:t>F</a:t>
            </a:r>
            <a:r>
              <a:rPr sz="800" spc="5" dirty="0" smtClean="0">
                <a:latin typeface="Palatino Linotype"/>
                <a:cs typeface="Palatino Linotype"/>
              </a:rPr>
              <a:t>I</a:t>
            </a:r>
            <a:r>
              <a:rPr sz="800" spc="0" dirty="0" smtClean="0">
                <a:latin typeface="Palatino Linotype"/>
                <a:cs typeface="Palatino Linotype"/>
              </a:rPr>
              <a:t>L</a:t>
            </a:r>
            <a:r>
              <a:rPr sz="800" spc="-45" dirty="0" smtClean="0">
                <a:latin typeface="Palatino Linotype"/>
                <a:cs typeface="Palatino Linotype"/>
              </a:rPr>
              <a:t> </a:t>
            </a:r>
            <a:r>
              <a:rPr sz="800" spc="0" dirty="0" smtClean="0">
                <a:latin typeface="Palatino Linotype"/>
                <a:cs typeface="Palatino Linotype"/>
              </a:rPr>
              <a:t>DEL EGRE</a:t>
            </a:r>
            <a:r>
              <a:rPr sz="800" spc="-5" dirty="0" smtClean="0">
                <a:latin typeface="Palatino Linotype"/>
                <a:cs typeface="Palatino Linotype"/>
              </a:rPr>
              <a:t>S</a:t>
            </a:r>
            <a:r>
              <a:rPr sz="800" spc="0" dirty="0" smtClean="0">
                <a:latin typeface="Palatino Linotype"/>
                <a:cs typeface="Palatino Linotype"/>
              </a:rPr>
              <a:t>ADO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44294" y="4320651"/>
            <a:ext cx="581025" cy="242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3825" marR="12700" indent="-111760">
              <a:lnSpc>
                <a:spcPct val="104299"/>
              </a:lnSpc>
            </a:pPr>
            <a:r>
              <a:rPr sz="700" spc="-10" dirty="0" smtClean="0">
                <a:latin typeface="Palatino Linotype"/>
                <a:cs typeface="Palatino Linotype"/>
              </a:rPr>
              <a:t>P</a:t>
            </a:r>
            <a:r>
              <a:rPr sz="700" spc="-5" dirty="0" smtClean="0">
                <a:latin typeface="Palatino Linotype"/>
                <a:cs typeface="Palatino Linotype"/>
              </a:rPr>
              <a:t>RO</a:t>
            </a:r>
            <a:r>
              <a:rPr sz="700" spc="-10" dirty="0" smtClean="0">
                <a:latin typeface="Palatino Linotype"/>
                <a:cs typeface="Palatino Linotype"/>
              </a:rPr>
              <a:t>PO</a:t>
            </a:r>
            <a:r>
              <a:rPr sz="700" spc="0" dirty="0" smtClean="0">
                <a:latin typeface="Palatino Linotype"/>
                <a:cs typeface="Palatino Linotype"/>
              </a:rPr>
              <a:t>SITO</a:t>
            </a:r>
            <a:r>
              <a:rPr sz="700" spc="-5" dirty="0" smtClean="0">
                <a:latin typeface="Palatino Linotype"/>
                <a:cs typeface="Palatino Linotype"/>
              </a:rPr>
              <a:t>S D</a:t>
            </a:r>
            <a:r>
              <a:rPr sz="700" spc="-15" dirty="0" smtClean="0">
                <a:latin typeface="Palatino Linotype"/>
                <a:cs typeface="Palatino Linotype"/>
              </a:rPr>
              <a:t>E</a:t>
            </a:r>
            <a:r>
              <a:rPr sz="700" spc="-5" dirty="0" smtClean="0">
                <a:latin typeface="Palatino Linotype"/>
                <a:cs typeface="Palatino Linotype"/>
              </a:rPr>
              <a:t>L </a:t>
            </a:r>
            <a:r>
              <a:rPr sz="700" spc="-10" dirty="0" smtClean="0">
                <a:latin typeface="Palatino Linotype"/>
                <a:cs typeface="Palatino Linotype"/>
              </a:rPr>
              <a:t>P</a:t>
            </a:r>
            <a:r>
              <a:rPr sz="700" spc="0" dirty="0" smtClean="0">
                <a:latin typeface="Palatino Linotype"/>
                <a:cs typeface="Palatino Linotype"/>
              </a:rPr>
              <a:t>.</a:t>
            </a:r>
            <a:r>
              <a:rPr sz="700" spc="-5" dirty="0" smtClean="0">
                <a:latin typeface="Palatino Linotype"/>
                <a:cs typeface="Palatino Linotype"/>
              </a:rPr>
              <a:t>E</a:t>
            </a:r>
            <a:endParaRPr sz="700">
              <a:latin typeface="Palatino Linotype"/>
              <a:cs typeface="Palatino Linotyp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62858" y="4160139"/>
            <a:ext cx="1358900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66675">
              <a:lnSpc>
                <a:spcPts val="1900"/>
              </a:lnSpc>
            </a:pPr>
            <a:r>
              <a:rPr sz="16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PRO</a:t>
            </a:r>
            <a:r>
              <a:rPr sz="1600" spc="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G</a:t>
            </a:r>
            <a:r>
              <a:rPr sz="1600" spc="-15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RAMA</a:t>
            </a:r>
            <a:r>
              <a:rPr sz="16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DE</a:t>
            </a:r>
            <a:r>
              <a:rPr sz="1600" spc="-2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 </a:t>
            </a:r>
            <a:r>
              <a:rPr sz="1600" spc="-10" dirty="0" smtClean="0">
                <a:solidFill>
                  <a:srgbClr val="42548D"/>
                </a:solidFill>
                <a:latin typeface="Palatino Linotype"/>
                <a:cs typeface="Palatino Linotype"/>
              </a:rPr>
              <a:t>ESTUDIOS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70753" y="3075169"/>
            <a:ext cx="2276855" cy="2010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80075" y="1558529"/>
            <a:ext cx="2458212" cy="15041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43083" y="1918461"/>
            <a:ext cx="2263140" cy="26395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3565" y="474726"/>
            <a:ext cx="7895590" cy="715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6	Re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ión</a:t>
            </a:r>
            <a:r>
              <a:rPr sz="2300" b="1" spc="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rfil</a:t>
            </a:r>
            <a:r>
              <a:rPr sz="2300" b="1" spc="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endParaRPr sz="2300">
              <a:latin typeface="Arial Narrow"/>
              <a:cs typeface="Arial Narrow"/>
            </a:endParaRPr>
          </a:p>
          <a:p>
            <a:pPr marL="277495">
              <a:lnSpc>
                <a:spcPct val="100000"/>
              </a:lnSpc>
              <a:spcBef>
                <a:spcPts val="35"/>
              </a:spcBef>
              <a:tabLst>
                <a:tab pos="2528570" algn="l"/>
              </a:tabLst>
            </a:pP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El</a:t>
            </a:r>
            <a:r>
              <a:rPr sz="2300" b="1" u="heavy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rfil</a:t>
            </a:r>
            <a:r>
              <a:rPr sz="2300" b="1" u="heavy" spc="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300" b="1" u="heavy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revisa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ri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ó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cam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nte</a:t>
            </a:r>
            <a:r>
              <a:rPr sz="2300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f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rma</a:t>
            </a:r>
            <a:r>
              <a:rPr sz="2300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part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cip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ati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46476" y="3378708"/>
            <a:ext cx="2628900" cy="1665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62072" y="2019300"/>
            <a:ext cx="2731007" cy="999744"/>
          </a:xfrm>
          <a:custGeom>
            <a:avLst/>
            <a:gdLst/>
            <a:ahLst/>
            <a:cxnLst/>
            <a:rect l="l" t="t" r="r" b="b"/>
            <a:pathLst>
              <a:path w="2731007" h="999744">
                <a:moveTo>
                  <a:pt x="0" y="999744"/>
                </a:moveTo>
                <a:lnTo>
                  <a:pt x="2731007" y="999744"/>
                </a:lnTo>
                <a:lnTo>
                  <a:pt x="2731007" y="0"/>
                </a:lnTo>
                <a:lnTo>
                  <a:pt x="0" y="0"/>
                </a:lnTo>
                <a:lnTo>
                  <a:pt x="0" y="999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2833" y="2020061"/>
            <a:ext cx="2731008" cy="999744"/>
          </a:xfrm>
          <a:custGeom>
            <a:avLst/>
            <a:gdLst/>
            <a:ahLst/>
            <a:cxnLst/>
            <a:rect l="l" t="t" r="r" b="b"/>
            <a:pathLst>
              <a:path w="2731007" h="999744">
                <a:moveTo>
                  <a:pt x="0" y="999744"/>
                </a:moveTo>
                <a:lnTo>
                  <a:pt x="2731008" y="999744"/>
                </a:lnTo>
                <a:lnTo>
                  <a:pt x="2731008" y="0"/>
                </a:lnTo>
                <a:lnTo>
                  <a:pt x="0" y="0"/>
                </a:lnTo>
                <a:lnTo>
                  <a:pt x="0" y="999744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62200" y="2909316"/>
            <a:ext cx="3729228" cy="454151"/>
          </a:xfrm>
          <a:custGeom>
            <a:avLst/>
            <a:gdLst/>
            <a:ahLst/>
            <a:cxnLst/>
            <a:rect l="l" t="t" r="r" b="b"/>
            <a:pathLst>
              <a:path w="3729228" h="454151">
                <a:moveTo>
                  <a:pt x="3729228" y="0"/>
                </a:moveTo>
                <a:lnTo>
                  <a:pt x="3728592" y="40512"/>
                </a:lnTo>
                <a:lnTo>
                  <a:pt x="3726941" y="78866"/>
                </a:lnTo>
                <a:lnTo>
                  <a:pt x="3722624" y="130809"/>
                </a:lnTo>
                <a:lnTo>
                  <a:pt x="3716274" y="174244"/>
                </a:lnTo>
                <a:lnTo>
                  <a:pt x="3705479" y="215772"/>
                </a:lnTo>
                <a:lnTo>
                  <a:pt x="1903602" y="234441"/>
                </a:lnTo>
                <a:lnTo>
                  <a:pt x="1900174" y="235331"/>
                </a:lnTo>
                <a:lnTo>
                  <a:pt x="1881759" y="274319"/>
                </a:lnTo>
                <a:lnTo>
                  <a:pt x="1874520" y="312038"/>
                </a:lnTo>
                <a:lnTo>
                  <a:pt x="1869059" y="359409"/>
                </a:lnTo>
                <a:lnTo>
                  <a:pt x="1865629" y="414273"/>
                </a:lnTo>
                <a:lnTo>
                  <a:pt x="1864614" y="454151"/>
                </a:lnTo>
                <a:lnTo>
                  <a:pt x="1864360" y="434720"/>
                </a:lnTo>
                <a:lnTo>
                  <a:pt x="1861947" y="378459"/>
                </a:lnTo>
                <a:lnTo>
                  <a:pt x="1857121" y="327659"/>
                </a:lnTo>
                <a:lnTo>
                  <a:pt x="1850009" y="285369"/>
                </a:lnTo>
                <a:lnTo>
                  <a:pt x="1838071" y="246633"/>
                </a:lnTo>
                <a:lnTo>
                  <a:pt x="38862" y="234441"/>
                </a:lnTo>
                <a:lnTo>
                  <a:pt x="35560" y="233552"/>
                </a:lnTo>
                <a:lnTo>
                  <a:pt x="17144" y="194563"/>
                </a:lnTo>
                <a:lnTo>
                  <a:pt x="9906" y="156844"/>
                </a:lnTo>
                <a:lnTo>
                  <a:pt x="4444" y="109473"/>
                </a:lnTo>
                <a:lnTo>
                  <a:pt x="1016" y="54482"/>
                </a:lnTo>
                <a:lnTo>
                  <a:pt x="381" y="34925"/>
                </a:lnTo>
                <a:lnTo>
                  <a:pt x="0" y="14731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0181" y="600964"/>
            <a:ext cx="8101330" cy="1071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7	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tem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st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ón</a:t>
            </a:r>
            <a:r>
              <a:rPr sz="2300" b="1" spc="5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r>
              <a:rPr sz="2300" b="1" spc="5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(SGC)</a:t>
            </a:r>
            <a:endParaRPr sz="2300">
              <a:latin typeface="Arial Narrow"/>
              <a:cs typeface="Arial Narrow"/>
            </a:endParaRPr>
          </a:p>
          <a:p>
            <a:pPr marL="277495" marR="12700">
              <a:lnSpc>
                <a:spcPts val="2810"/>
              </a:lnSpc>
              <a:spcBef>
                <a:spcPts val="85"/>
              </a:spcBef>
              <a:tabLst>
                <a:tab pos="632460" algn="l"/>
                <a:tab pos="1812289" algn="l"/>
                <a:tab pos="2220595" algn="l"/>
                <a:tab pos="3267710" algn="l"/>
                <a:tab pos="4137025" algn="l"/>
                <a:tab pos="4670425" algn="l"/>
                <a:tab pos="5080000" algn="l"/>
                <a:tab pos="6099810" algn="l"/>
                <a:tab pos="6508750" algn="l"/>
                <a:tab pos="7488555" algn="l"/>
                <a:tab pos="7896859" algn="l"/>
              </a:tabLst>
            </a:pP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	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est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udios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cue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ta	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on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	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Si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tema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tión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la Ca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id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r>
              <a:rPr sz="2300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Impl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mentad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50767" y="2281047"/>
            <a:ext cx="162496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7020" marR="12700" indent="-27432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1687" y="4450079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2450" y="4450841"/>
            <a:ext cx="1962912" cy="556259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74364" y="3052572"/>
            <a:ext cx="4091940" cy="1652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2302764"/>
            <a:ext cx="2209800" cy="2066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56666" y="525017"/>
            <a:ext cx="8107045" cy="702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8	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Pl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jora</a:t>
            </a:r>
            <a:endParaRPr sz="2300">
              <a:latin typeface="Arial Narrow"/>
              <a:cs typeface="Arial Narrow"/>
            </a:endParaRPr>
          </a:p>
          <a:p>
            <a:pPr marL="277495">
              <a:lnSpc>
                <a:spcPts val="2730"/>
              </a:lnSpc>
              <a:spcBef>
                <a:spcPts val="35"/>
              </a:spcBef>
              <a:tabLst>
                <a:tab pos="626745" algn="l"/>
                <a:tab pos="1802130" algn="l"/>
                <a:tab pos="2205990" algn="l"/>
                <a:tab pos="3246755" algn="l"/>
                <a:tab pos="4110990" algn="l"/>
                <a:tab pos="5501005" algn="l"/>
                <a:tab pos="5758815" algn="l"/>
                <a:tab pos="6974840" algn="l"/>
                <a:tab pos="7825740" algn="l"/>
              </a:tabLst>
            </a:pP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	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progra</a:t>
            </a:r>
            <a:r>
              <a:rPr sz="2300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es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tudios	define,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enta	y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mo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orea	planes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1842" y="1232550"/>
            <a:ext cx="7841615" cy="706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1299"/>
              </a:lnSpc>
            </a:pP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me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jora </a:t>
            </a:r>
            <a:r>
              <a:rPr sz="2300" spc="-25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para </a:t>
            </a:r>
            <a:r>
              <a:rPr sz="2300" spc="-2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los </a:t>
            </a:r>
            <a:r>
              <a:rPr sz="2300" spc="-25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aspe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tos </a:t>
            </a:r>
            <a:r>
              <a:rPr sz="2300" spc="-2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que </a:t>
            </a:r>
            <a:r>
              <a:rPr sz="2300" spc="-2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pa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ti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ip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ti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va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ente </a:t>
            </a:r>
            <a:r>
              <a:rPr sz="2300" spc="-2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se </a:t>
            </a:r>
            <a:r>
              <a:rPr sz="2300" spc="-25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han </a:t>
            </a:r>
            <a:r>
              <a:rPr sz="2300" spc="-2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iden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ifi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ado </a:t>
            </a:r>
            <a:r>
              <a:rPr sz="2300" spc="-25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y pr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or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zado</a:t>
            </a:r>
            <a:r>
              <a:rPr sz="2300" spc="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como</a:t>
            </a:r>
            <a:r>
              <a:rPr sz="2300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or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id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ades</a:t>
            </a:r>
            <a:r>
              <a:rPr sz="2300" spc="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mej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ra.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2289" y="4445711"/>
            <a:ext cx="162496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1780" marR="12700" indent="-259079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76400" y="4096894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77162" y="4097656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76400" y="2002918"/>
            <a:ext cx="1694688" cy="2052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06569" y="2002918"/>
            <a:ext cx="2412492" cy="2650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96900" y="571119"/>
            <a:ext cx="8023859" cy="1071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83845" algn="l"/>
              </a:tabLst>
            </a:pP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9	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Plan de estudios</a:t>
            </a:r>
            <a:endParaRPr sz="2300" dirty="0">
              <a:latin typeface="Arial Narrow"/>
              <a:cs typeface="Arial Narrow"/>
            </a:endParaRPr>
          </a:p>
          <a:p>
            <a:pPr marL="278130" marR="12700">
              <a:lnSpc>
                <a:spcPts val="2810"/>
              </a:lnSpc>
              <a:spcBef>
                <a:spcPts val="85"/>
              </a:spcBef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utiliza mecanismos de gestión que aseguran la</a:t>
            </a:r>
          </a:p>
          <a:p>
            <a:pPr marL="278130" marR="12700">
              <a:lnSpc>
                <a:spcPts val="2810"/>
              </a:lnSpc>
              <a:spcBef>
                <a:spcPts val="85"/>
              </a:spcBef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evaluación y actualización periódica del plan de estudios.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55725" y="4098215"/>
            <a:ext cx="1619885" cy="5264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OG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endParaRPr sz="1600">
              <a:latin typeface="Palatino Linotype"/>
              <a:cs typeface="Palatino Linotype"/>
            </a:endParaRPr>
          </a:p>
          <a:p>
            <a:pPr marR="74295" algn="ctr">
              <a:lnSpc>
                <a:spcPct val="100000"/>
              </a:lnSpc>
              <a:spcBef>
                <a:spcPts val="75"/>
              </a:spcBef>
            </a:pP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DIOS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03885" y="2439800"/>
            <a:ext cx="2116074" cy="1924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81" name="Grupo 80"/>
          <p:cNvGrpSpPr/>
          <p:nvPr/>
        </p:nvGrpSpPr>
        <p:grpSpPr>
          <a:xfrm>
            <a:off x="3844825" y="2669906"/>
            <a:ext cx="1255015" cy="1648479"/>
            <a:chOff x="4255769" y="3037821"/>
            <a:chExt cx="624841" cy="961644"/>
          </a:xfrm>
        </p:grpSpPr>
        <p:sp>
          <p:nvSpPr>
            <p:cNvPr id="12" name="object 12"/>
            <p:cNvSpPr/>
            <p:nvPr/>
          </p:nvSpPr>
          <p:spPr>
            <a:xfrm>
              <a:off x="4260342" y="3142977"/>
              <a:ext cx="422148" cy="856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71010" y="3037821"/>
              <a:ext cx="609600" cy="9342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55769" y="3040868"/>
              <a:ext cx="609600" cy="934211"/>
            </a:xfrm>
            <a:custGeom>
              <a:avLst/>
              <a:gdLst/>
              <a:ahLst/>
              <a:cxnLst/>
              <a:rect l="l" t="t" r="r" b="b"/>
              <a:pathLst>
                <a:path w="609600" h="934212">
                  <a:moveTo>
                    <a:pt x="152526" y="0"/>
                  </a:moveTo>
                  <a:lnTo>
                    <a:pt x="304926" y="98425"/>
                  </a:lnTo>
                  <a:lnTo>
                    <a:pt x="228726" y="98425"/>
                  </a:lnTo>
                  <a:lnTo>
                    <a:pt x="228726" y="417830"/>
                  </a:lnTo>
                  <a:lnTo>
                    <a:pt x="457200" y="417830"/>
                  </a:lnTo>
                  <a:lnTo>
                    <a:pt x="457200" y="368554"/>
                  </a:lnTo>
                  <a:lnTo>
                    <a:pt x="609600" y="467106"/>
                  </a:lnTo>
                  <a:lnTo>
                    <a:pt x="457200" y="565531"/>
                  </a:lnTo>
                  <a:lnTo>
                    <a:pt x="457200" y="516382"/>
                  </a:lnTo>
                  <a:lnTo>
                    <a:pt x="228726" y="516382"/>
                  </a:lnTo>
                  <a:lnTo>
                    <a:pt x="228726" y="835634"/>
                  </a:lnTo>
                  <a:lnTo>
                    <a:pt x="304926" y="835634"/>
                  </a:lnTo>
                  <a:lnTo>
                    <a:pt x="152526" y="934212"/>
                  </a:lnTo>
                  <a:lnTo>
                    <a:pt x="0" y="835634"/>
                  </a:lnTo>
                  <a:lnTo>
                    <a:pt x="76200" y="835634"/>
                  </a:lnTo>
                  <a:lnTo>
                    <a:pt x="76200" y="98425"/>
                  </a:lnTo>
                  <a:lnTo>
                    <a:pt x="0" y="98425"/>
                  </a:lnTo>
                  <a:lnTo>
                    <a:pt x="152526" y="0"/>
                  </a:lnTo>
                  <a:close/>
                </a:path>
              </a:pathLst>
            </a:custGeom>
            <a:ln w="9144">
              <a:solidFill>
                <a:srgbClr val="5C70B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5471160" y="2859870"/>
            <a:ext cx="1687068" cy="348995"/>
          </a:xfrm>
          <a:custGeom>
            <a:avLst/>
            <a:gdLst/>
            <a:ahLst/>
            <a:cxnLst/>
            <a:rect l="l" t="t" r="r" b="b"/>
            <a:pathLst>
              <a:path w="1687068" h="348996">
                <a:moveTo>
                  <a:pt x="0" y="348995"/>
                </a:moveTo>
                <a:lnTo>
                  <a:pt x="1687068" y="348995"/>
                </a:lnTo>
                <a:lnTo>
                  <a:pt x="1687068" y="0"/>
                </a:lnTo>
                <a:lnTo>
                  <a:pt x="0" y="0"/>
                </a:lnTo>
                <a:lnTo>
                  <a:pt x="0" y="348995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40842" y="473709"/>
            <a:ext cx="8302625" cy="46647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35"/>
              </a:lnSpc>
              <a:tabLst>
                <a:tab pos="393065" algn="l"/>
              </a:tabLst>
            </a:pPr>
            <a:r>
              <a:rPr sz="2200" b="1" spc="-2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0	</a:t>
            </a:r>
            <a:r>
              <a:rPr sz="22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Ca</a:t>
            </a:r>
            <a:r>
              <a:rPr sz="2200" b="1" spc="-20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2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acte</a:t>
            </a:r>
            <a:r>
              <a:rPr sz="2200" b="1" spc="-20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2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íst</a:t>
            </a:r>
            <a:r>
              <a:rPr sz="22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2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cas</a:t>
            </a:r>
            <a:r>
              <a:rPr sz="22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0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del plan </a:t>
            </a:r>
            <a:r>
              <a:rPr sz="2200" b="1" spc="-1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2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00" b="1" spc="-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200" b="1" spc="-2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200" b="1" spc="-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tudios</a:t>
            </a:r>
            <a:endParaRPr sz="2200" dirty="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6962" y="920878"/>
            <a:ext cx="7695057" cy="1130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05"/>
              </a:lnSpc>
            </a:pPr>
            <a:r>
              <a:rPr lang="es-PE" sz="22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El plan de estudios es flexible e incluye cursos que brindan una sólida base</a:t>
            </a:r>
          </a:p>
          <a:p>
            <a:pPr marL="12700">
              <a:lnSpc>
                <a:spcPts val="2605"/>
              </a:lnSpc>
            </a:pPr>
            <a:r>
              <a:rPr lang="es-PE" sz="22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científica y humanista; con sentido de ciudadanía y responsabilidad social; y</a:t>
            </a:r>
          </a:p>
          <a:p>
            <a:pPr marL="12700">
              <a:lnSpc>
                <a:spcPts val="2605"/>
              </a:lnSpc>
            </a:pPr>
            <a:r>
              <a:rPr lang="es-PE" sz="22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consideran una práctica pre profesional.</a:t>
            </a:r>
            <a:endParaRPr sz="2200" dirty="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91174" y="2963629"/>
            <a:ext cx="1338580" cy="2082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EQ.LAB</a:t>
            </a: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OR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AL</a:t>
            </a:r>
            <a:r>
              <a:rPr sz="12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endParaRPr sz="1200">
              <a:latin typeface="Palatino Linotype"/>
              <a:cs typeface="Palatino Linotype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153539"/>
              </p:ext>
            </p:extLst>
          </p:nvPr>
        </p:nvGraphicFramePr>
        <p:xfrm>
          <a:off x="5467349" y="3291924"/>
          <a:ext cx="2503930" cy="9601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5103"/>
                <a:gridCol w="528827"/>
              </a:tblGrid>
              <a:tr h="303275">
                <a:tc gridSpan="2"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200" b="1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C</a:t>
                      </a:r>
                      <a:r>
                        <a:rPr sz="1200" b="1" spc="-1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O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MPETE</a:t>
                      </a:r>
                      <a:r>
                        <a:rPr sz="1200" b="1" spc="-5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N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CIAS</a:t>
                      </a:r>
                      <a:r>
                        <a:rPr sz="1200" b="1" spc="-1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ESPECÍFICAS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L w="28956">
                      <a:solidFill>
                        <a:srgbClr val="758085"/>
                      </a:solidFill>
                      <a:prstDash val="solid"/>
                    </a:lnL>
                    <a:lnR w="28956">
                      <a:solidFill>
                        <a:srgbClr val="758085"/>
                      </a:solidFill>
                      <a:prstDash val="solid"/>
                    </a:lnR>
                    <a:lnT w="28956">
                      <a:solidFill>
                        <a:srgbClr val="758085"/>
                      </a:solidFill>
                      <a:prstDash val="solid"/>
                    </a:lnT>
                    <a:lnB w="28956">
                      <a:solidFill>
                        <a:srgbClr val="7580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6387">
                <a:tc gridSpan="2">
                  <a:txBody>
                    <a:bodyPr/>
                    <a:lstStyle/>
                    <a:p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T w="28956">
                      <a:solidFill>
                        <a:srgbClr val="758085"/>
                      </a:solidFill>
                      <a:prstDash val="solid"/>
                    </a:lnT>
                    <a:lnB w="28956">
                      <a:solidFill>
                        <a:srgbClr val="7580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73964">
                <a:tc>
                  <a:txBody>
                    <a:bodyPr/>
                    <a:lstStyle/>
                    <a:p>
                      <a:pPr marL="271780" marR="139065" indent="-207645">
                        <a:lnSpc>
                          <a:spcPct val="119200"/>
                        </a:lnSpc>
                      </a:pPr>
                      <a:r>
                        <a:rPr sz="1200" b="1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C</a:t>
                      </a:r>
                      <a:r>
                        <a:rPr sz="1200" b="1" spc="-1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O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MPETE</a:t>
                      </a:r>
                      <a:r>
                        <a:rPr sz="1200" b="1" spc="-5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N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CIAS</a:t>
                      </a:r>
                      <a:r>
                        <a:rPr sz="1200" b="1" spc="-1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spc="-85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P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ARA EMPLEABI</a:t>
                      </a:r>
                      <a:r>
                        <a:rPr sz="1200" b="1" spc="5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L</a:t>
                      </a:r>
                      <a:r>
                        <a:rPr sz="1200" b="1" spc="0" dirty="0" smtClean="0">
                          <a:solidFill>
                            <a:srgbClr val="755E0D"/>
                          </a:solidFill>
                          <a:latin typeface="Palatino Linotype"/>
                          <a:cs typeface="Palatino Linotype"/>
                        </a:rPr>
                        <a:t>IDAD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L w="28956">
                      <a:solidFill>
                        <a:srgbClr val="758085"/>
                      </a:solidFill>
                      <a:prstDash val="solid"/>
                    </a:lnL>
                    <a:lnR w="28956">
                      <a:solidFill>
                        <a:srgbClr val="758085"/>
                      </a:solidFill>
                      <a:prstDash val="solid"/>
                    </a:lnR>
                    <a:lnT w="28956">
                      <a:solidFill>
                        <a:srgbClr val="758085"/>
                      </a:solidFill>
                      <a:prstDash val="solid"/>
                    </a:lnT>
                    <a:lnB w="28956">
                      <a:solidFill>
                        <a:srgbClr val="7580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lnL w="28956">
                      <a:solidFill>
                        <a:srgbClr val="758085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14300"/>
            <a:ext cx="6400800" cy="685800"/>
          </a:xfrm>
        </p:spPr>
        <p:txBody>
          <a:bodyPr/>
          <a:lstStyle/>
          <a:p>
            <a:r>
              <a:rPr lang="es-PE" dirty="0" smtClean="0"/>
              <a:t>FINES UNIVERSITARIOS</a:t>
            </a:r>
            <a:endParaRPr lang="es-PE" dirty="0"/>
          </a:p>
        </p:txBody>
      </p:sp>
      <p:sp>
        <p:nvSpPr>
          <p:cNvPr id="6" name="CuadroTexto 5"/>
          <p:cNvSpPr txBox="1"/>
          <p:nvPr/>
        </p:nvSpPr>
        <p:spPr>
          <a:xfrm>
            <a:off x="228600" y="8001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LEY 23733 (18-ENERO-1984) </a:t>
            </a:r>
            <a:endParaRPr lang="es-PE" dirty="0"/>
          </a:p>
        </p:txBody>
      </p:sp>
      <p:sp>
        <p:nvSpPr>
          <p:cNvPr id="7" name="CuadroTexto 6"/>
          <p:cNvSpPr txBox="1"/>
          <p:nvPr/>
        </p:nvSpPr>
        <p:spPr>
          <a:xfrm>
            <a:off x="5105400" y="8117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LEY 30220 (09-JULIO-2014) </a:t>
            </a:r>
            <a:endParaRPr lang="es-P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562100"/>
            <a:ext cx="4953000" cy="366236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9" y="1487510"/>
            <a:ext cx="3970181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0181" y="551180"/>
            <a:ext cx="7882255" cy="370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50" b="1" spc="-10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. Enf</a:t>
            </a:r>
            <a:r>
              <a:rPr sz="225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que</a:t>
            </a:r>
            <a:r>
              <a:rPr sz="2250" b="1" spc="-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po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competencias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5252" y="1004583"/>
            <a:ext cx="7516495" cy="11655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</a:pPr>
            <a:r>
              <a:rPr lang="es-PE" sz="225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garantiza que el proceso de enseñanza-aprendizaje incluya todos los elementos que aseguren el logro de las competencias a lo largo de la formación.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32560" y="4053840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43744" y="4153282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50130" y="2401442"/>
            <a:ext cx="2942844" cy="1552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85815" y="2171700"/>
            <a:ext cx="3063240" cy="803148"/>
          </a:xfrm>
          <a:custGeom>
            <a:avLst/>
            <a:gdLst/>
            <a:ahLst/>
            <a:cxnLst/>
            <a:rect l="l" t="t" r="r" b="b"/>
            <a:pathLst>
              <a:path w="3063240" h="803148">
                <a:moveTo>
                  <a:pt x="0" y="803148"/>
                </a:moveTo>
                <a:lnTo>
                  <a:pt x="3063240" y="803148"/>
                </a:lnTo>
                <a:lnTo>
                  <a:pt x="306324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86578" y="2172461"/>
            <a:ext cx="3063239" cy="803148"/>
          </a:xfrm>
          <a:custGeom>
            <a:avLst/>
            <a:gdLst/>
            <a:ahLst/>
            <a:cxnLst/>
            <a:rect l="l" t="t" r="r" b="b"/>
            <a:pathLst>
              <a:path w="3063239" h="803148">
                <a:moveTo>
                  <a:pt x="0" y="803148"/>
                </a:moveTo>
                <a:lnTo>
                  <a:pt x="3063239" y="803148"/>
                </a:lnTo>
                <a:lnTo>
                  <a:pt x="3063239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35" name="Grupo 34"/>
          <p:cNvGrpSpPr/>
          <p:nvPr/>
        </p:nvGrpSpPr>
        <p:grpSpPr>
          <a:xfrm>
            <a:off x="6237014" y="3075914"/>
            <a:ext cx="1850136" cy="2076805"/>
            <a:chOff x="5692140" y="2974848"/>
            <a:chExt cx="1850136" cy="2076805"/>
          </a:xfrm>
        </p:grpSpPr>
        <p:sp>
          <p:nvSpPr>
            <p:cNvPr id="17" name="object 17"/>
            <p:cNvSpPr/>
            <p:nvPr/>
          </p:nvSpPr>
          <p:spPr>
            <a:xfrm>
              <a:off x="5724144" y="3051048"/>
              <a:ext cx="1705355" cy="591312"/>
            </a:xfrm>
            <a:custGeom>
              <a:avLst/>
              <a:gdLst/>
              <a:ahLst/>
              <a:cxnLst/>
              <a:rect l="l" t="t" r="r" b="b"/>
              <a:pathLst>
                <a:path w="1705355" h="591312">
                  <a:moveTo>
                    <a:pt x="852677" y="0"/>
                  </a:moveTo>
                  <a:lnTo>
                    <a:pt x="782701" y="1015"/>
                  </a:lnTo>
                  <a:lnTo>
                    <a:pt x="714375" y="3809"/>
                  </a:lnTo>
                  <a:lnTo>
                    <a:pt x="647826" y="8635"/>
                  </a:lnTo>
                  <a:lnTo>
                    <a:pt x="583183" y="15112"/>
                  </a:lnTo>
                  <a:lnTo>
                    <a:pt x="520826" y="23240"/>
                  </a:lnTo>
                  <a:lnTo>
                    <a:pt x="460882" y="33019"/>
                  </a:lnTo>
                  <a:lnTo>
                    <a:pt x="403478" y="44322"/>
                  </a:lnTo>
                  <a:lnTo>
                    <a:pt x="349122" y="57022"/>
                  </a:lnTo>
                  <a:lnTo>
                    <a:pt x="297814" y="71119"/>
                  </a:lnTo>
                  <a:lnTo>
                    <a:pt x="249808" y="86613"/>
                  </a:lnTo>
                  <a:lnTo>
                    <a:pt x="205231" y="103250"/>
                  </a:lnTo>
                  <a:lnTo>
                    <a:pt x="164464" y="121031"/>
                  </a:lnTo>
                  <a:lnTo>
                    <a:pt x="127761" y="139953"/>
                  </a:lnTo>
                  <a:lnTo>
                    <a:pt x="95122" y="159765"/>
                  </a:lnTo>
                  <a:lnTo>
                    <a:pt x="43433" y="202183"/>
                  </a:lnTo>
                  <a:lnTo>
                    <a:pt x="11175" y="247650"/>
                  </a:lnTo>
                  <a:lnTo>
                    <a:pt x="0" y="295528"/>
                  </a:lnTo>
                  <a:lnTo>
                    <a:pt x="2793" y="319785"/>
                  </a:lnTo>
                  <a:lnTo>
                    <a:pt x="24764" y="366649"/>
                  </a:lnTo>
                  <a:lnTo>
                    <a:pt x="67055" y="410718"/>
                  </a:lnTo>
                  <a:lnTo>
                    <a:pt x="127761" y="451357"/>
                  </a:lnTo>
                  <a:lnTo>
                    <a:pt x="164464" y="470281"/>
                  </a:lnTo>
                  <a:lnTo>
                    <a:pt x="205231" y="488060"/>
                  </a:lnTo>
                  <a:lnTo>
                    <a:pt x="249808" y="504697"/>
                  </a:lnTo>
                  <a:lnTo>
                    <a:pt x="297814" y="520191"/>
                  </a:lnTo>
                  <a:lnTo>
                    <a:pt x="349122" y="534288"/>
                  </a:lnTo>
                  <a:lnTo>
                    <a:pt x="403478" y="546988"/>
                  </a:lnTo>
                  <a:lnTo>
                    <a:pt x="460882" y="558291"/>
                  </a:lnTo>
                  <a:lnTo>
                    <a:pt x="520826" y="568070"/>
                  </a:lnTo>
                  <a:lnTo>
                    <a:pt x="583183" y="576199"/>
                  </a:lnTo>
                  <a:lnTo>
                    <a:pt x="647826" y="582676"/>
                  </a:lnTo>
                  <a:lnTo>
                    <a:pt x="714375" y="587501"/>
                  </a:lnTo>
                  <a:lnTo>
                    <a:pt x="782701" y="590295"/>
                  </a:lnTo>
                  <a:lnTo>
                    <a:pt x="852677" y="591312"/>
                  </a:lnTo>
                  <a:lnTo>
                    <a:pt x="922654" y="590295"/>
                  </a:lnTo>
                  <a:lnTo>
                    <a:pt x="990980" y="587501"/>
                  </a:lnTo>
                  <a:lnTo>
                    <a:pt x="1057655" y="582676"/>
                  </a:lnTo>
                  <a:lnTo>
                    <a:pt x="1122172" y="576199"/>
                  </a:lnTo>
                  <a:lnTo>
                    <a:pt x="1184655" y="568070"/>
                  </a:lnTo>
                  <a:lnTo>
                    <a:pt x="1244600" y="558291"/>
                  </a:lnTo>
                  <a:lnTo>
                    <a:pt x="1301877" y="546988"/>
                  </a:lnTo>
                  <a:lnTo>
                    <a:pt x="1356359" y="534288"/>
                  </a:lnTo>
                  <a:lnTo>
                    <a:pt x="1407667" y="520191"/>
                  </a:lnTo>
                  <a:lnTo>
                    <a:pt x="1455674" y="504697"/>
                  </a:lnTo>
                  <a:lnTo>
                    <a:pt x="1500124" y="488060"/>
                  </a:lnTo>
                  <a:lnTo>
                    <a:pt x="1540890" y="470281"/>
                  </a:lnTo>
                  <a:lnTo>
                    <a:pt x="1577594" y="451357"/>
                  </a:lnTo>
                  <a:lnTo>
                    <a:pt x="1610232" y="431545"/>
                  </a:lnTo>
                  <a:lnTo>
                    <a:pt x="1661922" y="389127"/>
                  </a:lnTo>
                  <a:lnTo>
                    <a:pt x="1694179" y="343534"/>
                  </a:lnTo>
                  <a:lnTo>
                    <a:pt x="1705355" y="295528"/>
                  </a:lnTo>
                  <a:lnTo>
                    <a:pt x="1702561" y="271399"/>
                  </a:lnTo>
                  <a:lnTo>
                    <a:pt x="1680590" y="224535"/>
                  </a:lnTo>
                  <a:lnTo>
                    <a:pt x="1638300" y="180594"/>
                  </a:lnTo>
                  <a:lnTo>
                    <a:pt x="1577594" y="139953"/>
                  </a:lnTo>
                  <a:lnTo>
                    <a:pt x="1540890" y="121031"/>
                  </a:lnTo>
                  <a:lnTo>
                    <a:pt x="1500124" y="103250"/>
                  </a:lnTo>
                  <a:lnTo>
                    <a:pt x="1455674" y="86613"/>
                  </a:lnTo>
                  <a:lnTo>
                    <a:pt x="1407667" y="71119"/>
                  </a:lnTo>
                  <a:lnTo>
                    <a:pt x="1356359" y="57022"/>
                  </a:lnTo>
                  <a:lnTo>
                    <a:pt x="1301877" y="44322"/>
                  </a:lnTo>
                  <a:lnTo>
                    <a:pt x="1244600" y="33019"/>
                  </a:lnTo>
                  <a:lnTo>
                    <a:pt x="1184655" y="23240"/>
                  </a:lnTo>
                  <a:lnTo>
                    <a:pt x="1122172" y="15112"/>
                  </a:lnTo>
                  <a:lnTo>
                    <a:pt x="1057655" y="8635"/>
                  </a:lnTo>
                  <a:lnTo>
                    <a:pt x="990980" y="3809"/>
                  </a:lnTo>
                  <a:lnTo>
                    <a:pt x="922654" y="1015"/>
                  </a:lnTo>
                  <a:lnTo>
                    <a:pt x="852677" y="0"/>
                  </a:lnTo>
                  <a:close/>
                </a:path>
              </a:pathLst>
            </a:custGeom>
            <a:solidFill>
              <a:srgbClr val="C5C8D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42888" y="4469891"/>
              <a:ext cx="461771" cy="3139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49923" y="3654552"/>
              <a:ext cx="762000" cy="7772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14059" y="3209544"/>
              <a:ext cx="781812" cy="7757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559295" y="3118104"/>
              <a:ext cx="745235" cy="7772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92140" y="2974848"/>
              <a:ext cx="1668399" cy="1479804"/>
            </a:xfrm>
            <a:custGeom>
              <a:avLst/>
              <a:gdLst/>
              <a:ahLst/>
              <a:cxnLst/>
              <a:rect l="l" t="t" r="r" b="b"/>
              <a:pathLst>
                <a:path w="1668399" h="1479803">
                  <a:moveTo>
                    <a:pt x="946531" y="0"/>
                  </a:moveTo>
                  <a:lnTo>
                    <a:pt x="871855" y="507"/>
                  </a:lnTo>
                  <a:lnTo>
                    <a:pt x="796289" y="3556"/>
                  </a:lnTo>
                  <a:lnTo>
                    <a:pt x="721613" y="9016"/>
                  </a:lnTo>
                  <a:lnTo>
                    <a:pt x="649351" y="16763"/>
                  </a:lnTo>
                  <a:lnTo>
                    <a:pt x="579882" y="26543"/>
                  </a:lnTo>
                  <a:lnTo>
                    <a:pt x="513334" y="38481"/>
                  </a:lnTo>
                  <a:lnTo>
                    <a:pt x="449834" y="52450"/>
                  </a:lnTo>
                  <a:lnTo>
                    <a:pt x="389636" y="68071"/>
                  </a:lnTo>
                  <a:lnTo>
                    <a:pt x="332994" y="85597"/>
                  </a:lnTo>
                  <a:lnTo>
                    <a:pt x="280035" y="104647"/>
                  </a:lnTo>
                  <a:lnTo>
                    <a:pt x="231012" y="125221"/>
                  </a:lnTo>
                  <a:lnTo>
                    <a:pt x="186182" y="147193"/>
                  </a:lnTo>
                  <a:lnTo>
                    <a:pt x="145669" y="170560"/>
                  </a:lnTo>
                  <a:lnTo>
                    <a:pt x="109600" y="195071"/>
                  </a:lnTo>
                  <a:lnTo>
                    <a:pt x="78359" y="220725"/>
                  </a:lnTo>
                  <a:lnTo>
                    <a:pt x="30734" y="274700"/>
                  </a:lnTo>
                  <a:lnTo>
                    <a:pt x="4572" y="331850"/>
                  </a:lnTo>
                  <a:lnTo>
                    <a:pt x="0" y="361314"/>
                  </a:lnTo>
                  <a:lnTo>
                    <a:pt x="1397" y="391159"/>
                  </a:lnTo>
                  <a:lnTo>
                    <a:pt x="8889" y="421385"/>
                  </a:lnTo>
                  <a:lnTo>
                    <a:pt x="697992" y="1405255"/>
                  </a:lnTo>
                  <a:lnTo>
                    <a:pt x="702310" y="1412367"/>
                  </a:lnTo>
                  <a:lnTo>
                    <a:pt x="731901" y="1438274"/>
                  </a:lnTo>
                  <a:lnTo>
                    <a:pt x="779018" y="1459102"/>
                  </a:lnTo>
                  <a:lnTo>
                    <a:pt x="823721" y="1470494"/>
                  </a:lnTo>
                  <a:lnTo>
                    <a:pt x="874776" y="1477606"/>
                  </a:lnTo>
                  <a:lnTo>
                    <a:pt x="930402" y="1479804"/>
                  </a:lnTo>
                  <a:lnTo>
                    <a:pt x="948816" y="1479346"/>
                  </a:lnTo>
                  <a:lnTo>
                    <a:pt x="1001649" y="1474622"/>
                  </a:lnTo>
                  <a:lnTo>
                    <a:pt x="1049655" y="1465198"/>
                  </a:lnTo>
                  <a:lnTo>
                    <a:pt x="1090803" y="1451864"/>
                  </a:lnTo>
                  <a:lnTo>
                    <a:pt x="1132205" y="1428495"/>
                  </a:lnTo>
                  <a:lnTo>
                    <a:pt x="1668399" y="665860"/>
                  </a:lnTo>
                  <a:lnTo>
                    <a:pt x="924940" y="665860"/>
                  </a:lnTo>
                  <a:lnTo>
                    <a:pt x="855217" y="664971"/>
                  </a:lnTo>
                  <a:lnTo>
                    <a:pt x="786892" y="662051"/>
                  </a:lnTo>
                  <a:lnTo>
                    <a:pt x="720471" y="657351"/>
                  </a:lnTo>
                  <a:lnTo>
                    <a:pt x="655955" y="650875"/>
                  </a:lnTo>
                  <a:lnTo>
                    <a:pt x="593725" y="642619"/>
                  </a:lnTo>
                  <a:lnTo>
                    <a:pt x="533781" y="632840"/>
                  </a:lnTo>
                  <a:lnTo>
                    <a:pt x="476631" y="621538"/>
                  </a:lnTo>
                  <a:lnTo>
                    <a:pt x="422275" y="608838"/>
                  </a:lnTo>
                  <a:lnTo>
                    <a:pt x="371094" y="594613"/>
                  </a:lnTo>
                  <a:lnTo>
                    <a:pt x="323088" y="579246"/>
                  </a:lnTo>
                  <a:lnTo>
                    <a:pt x="278764" y="562609"/>
                  </a:lnTo>
                  <a:lnTo>
                    <a:pt x="237998" y="544702"/>
                  </a:lnTo>
                  <a:lnTo>
                    <a:pt x="201295" y="525779"/>
                  </a:lnTo>
                  <a:lnTo>
                    <a:pt x="117221" y="463422"/>
                  </a:lnTo>
                  <a:lnTo>
                    <a:pt x="84962" y="417956"/>
                  </a:lnTo>
                  <a:lnTo>
                    <a:pt x="73787" y="369950"/>
                  </a:lnTo>
                  <a:lnTo>
                    <a:pt x="76708" y="345694"/>
                  </a:lnTo>
                  <a:lnTo>
                    <a:pt x="98551" y="298831"/>
                  </a:lnTo>
                  <a:lnTo>
                    <a:pt x="140715" y="254762"/>
                  </a:lnTo>
                  <a:lnTo>
                    <a:pt x="201295" y="213994"/>
                  </a:lnTo>
                  <a:lnTo>
                    <a:pt x="238125" y="195071"/>
                  </a:lnTo>
                  <a:lnTo>
                    <a:pt x="278764" y="177291"/>
                  </a:lnTo>
                  <a:lnTo>
                    <a:pt x="323088" y="160654"/>
                  </a:lnTo>
                  <a:lnTo>
                    <a:pt x="371094" y="145160"/>
                  </a:lnTo>
                  <a:lnTo>
                    <a:pt x="422275" y="131063"/>
                  </a:lnTo>
                  <a:lnTo>
                    <a:pt x="476631" y="118237"/>
                  </a:lnTo>
                  <a:lnTo>
                    <a:pt x="533781" y="106933"/>
                  </a:lnTo>
                  <a:lnTo>
                    <a:pt x="593725" y="97154"/>
                  </a:lnTo>
                  <a:lnTo>
                    <a:pt x="655955" y="89026"/>
                  </a:lnTo>
                  <a:lnTo>
                    <a:pt x="720471" y="82550"/>
                  </a:lnTo>
                  <a:lnTo>
                    <a:pt x="786892" y="77850"/>
                  </a:lnTo>
                  <a:lnTo>
                    <a:pt x="855217" y="74929"/>
                  </a:lnTo>
                  <a:lnTo>
                    <a:pt x="924940" y="73913"/>
                  </a:lnTo>
                  <a:lnTo>
                    <a:pt x="1479931" y="73913"/>
                  </a:lnTo>
                  <a:lnTo>
                    <a:pt x="1423415" y="58293"/>
                  </a:lnTo>
                  <a:lnTo>
                    <a:pt x="1362202" y="43814"/>
                  </a:lnTo>
                  <a:lnTo>
                    <a:pt x="1298193" y="31368"/>
                  </a:lnTo>
                  <a:lnTo>
                    <a:pt x="1231645" y="20827"/>
                  </a:lnTo>
                  <a:lnTo>
                    <a:pt x="1162939" y="12318"/>
                  </a:lnTo>
                  <a:lnTo>
                    <a:pt x="1092454" y="5968"/>
                  </a:lnTo>
                  <a:lnTo>
                    <a:pt x="1020190" y="1777"/>
                  </a:lnTo>
                  <a:lnTo>
                    <a:pt x="9465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17081" y="3048761"/>
              <a:ext cx="925195" cy="591946"/>
            </a:xfrm>
            <a:custGeom>
              <a:avLst/>
              <a:gdLst/>
              <a:ahLst/>
              <a:cxnLst/>
              <a:rect l="l" t="t" r="r" b="b"/>
              <a:pathLst>
                <a:path w="925195" h="591947">
                  <a:moveTo>
                    <a:pt x="554990" y="0"/>
                  </a:moveTo>
                  <a:lnTo>
                    <a:pt x="0" y="0"/>
                  </a:lnTo>
                  <a:lnTo>
                    <a:pt x="69850" y="1015"/>
                  </a:lnTo>
                  <a:lnTo>
                    <a:pt x="138049" y="3937"/>
                  </a:lnTo>
                  <a:lnTo>
                    <a:pt x="204597" y="8636"/>
                  </a:lnTo>
                  <a:lnTo>
                    <a:pt x="269113" y="15112"/>
                  </a:lnTo>
                  <a:lnTo>
                    <a:pt x="331343" y="23240"/>
                  </a:lnTo>
                  <a:lnTo>
                    <a:pt x="391160" y="33019"/>
                  </a:lnTo>
                  <a:lnTo>
                    <a:pt x="448437" y="44323"/>
                  </a:lnTo>
                  <a:lnTo>
                    <a:pt x="502666" y="57150"/>
                  </a:lnTo>
                  <a:lnTo>
                    <a:pt x="553974" y="71246"/>
                  </a:lnTo>
                  <a:lnTo>
                    <a:pt x="601852" y="86740"/>
                  </a:lnTo>
                  <a:lnTo>
                    <a:pt x="646302" y="103377"/>
                  </a:lnTo>
                  <a:lnTo>
                    <a:pt x="686943" y="121157"/>
                  </a:lnTo>
                  <a:lnTo>
                    <a:pt x="723646" y="140081"/>
                  </a:lnTo>
                  <a:lnTo>
                    <a:pt x="756158" y="160019"/>
                  </a:lnTo>
                  <a:lnTo>
                    <a:pt x="807847" y="202437"/>
                  </a:lnTo>
                  <a:lnTo>
                    <a:pt x="840104" y="248031"/>
                  </a:lnTo>
                  <a:lnTo>
                    <a:pt x="851280" y="296037"/>
                  </a:lnTo>
                  <a:lnTo>
                    <a:pt x="848360" y="320294"/>
                  </a:lnTo>
                  <a:lnTo>
                    <a:pt x="826516" y="367156"/>
                  </a:lnTo>
                  <a:lnTo>
                    <a:pt x="784351" y="411225"/>
                  </a:lnTo>
                  <a:lnTo>
                    <a:pt x="723646" y="451865"/>
                  </a:lnTo>
                  <a:lnTo>
                    <a:pt x="686943" y="470788"/>
                  </a:lnTo>
                  <a:lnTo>
                    <a:pt x="646302" y="488695"/>
                  </a:lnTo>
                  <a:lnTo>
                    <a:pt x="601852" y="505332"/>
                  </a:lnTo>
                  <a:lnTo>
                    <a:pt x="553974" y="520700"/>
                  </a:lnTo>
                  <a:lnTo>
                    <a:pt x="502666" y="534924"/>
                  </a:lnTo>
                  <a:lnTo>
                    <a:pt x="448437" y="547624"/>
                  </a:lnTo>
                  <a:lnTo>
                    <a:pt x="391160" y="558926"/>
                  </a:lnTo>
                  <a:lnTo>
                    <a:pt x="331343" y="568706"/>
                  </a:lnTo>
                  <a:lnTo>
                    <a:pt x="269113" y="576961"/>
                  </a:lnTo>
                  <a:lnTo>
                    <a:pt x="204597" y="583438"/>
                  </a:lnTo>
                  <a:lnTo>
                    <a:pt x="138049" y="588137"/>
                  </a:lnTo>
                  <a:lnTo>
                    <a:pt x="69850" y="591057"/>
                  </a:lnTo>
                  <a:lnTo>
                    <a:pt x="0" y="591946"/>
                  </a:lnTo>
                  <a:lnTo>
                    <a:pt x="743458" y="591946"/>
                  </a:lnTo>
                  <a:lnTo>
                    <a:pt x="917448" y="343535"/>
                  </a:lnTo>
                  <a:lnTo>
                    <a:pt x="925195" y="294005"/>
                  </a:lnTo>
                  <a:lnTo>
                    <a:pt x="924560" y="281558"/>
                  </a:lnTo>
                  <a:lnTo>
                    <a:pt x="902589" y="214630"/>
                  </a:lnTo>
                  <a:lnTo>
                    <a:pt x="858647" y="157987"/>
                  </a:lnTo>
                  <a:lnTo>
                    <a:pt x="828801" y="131318"/>
                  </a:lnTo>
                  <a:lnTo>
                    <a:pt x="794130" y="105918"/>
                  </a:lnTo>
                  <a:lnTo>
                    <a:pt x="754761" y="81914"/>
                  </a:lnTo>
                  <a:lnTo>
                    <a:pt x="711073" y="59308"/>
                  </a:lnTo>
                  <a:lnTo>
                    <a:pt x="663448" y="38100"/>
                  </a:lnTo>
                  <a:lnTo>
                    <a:pt x="611886" y="18542"/>
                  </a:lnTo>
                  <a:lnTo>
                    <a:pt x="556895" y="507"/>
                  </a:lnTo>
                  <a:lnTo>
                    <a:pt x="554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92140" y="2974848"/>
              <a:ext cx="1850136" cy="1479804"/>
            </a:xfrm>
            <a:custGeom>
              <a:avLst/>
              <a:gdLst/>
              <a:ahLst/>
              <a:cxnLst/>
              <a:rect l="l" t="t" r="r" b="b"/>
              <a:pathLst>
                <a:path w="1850136" h="1479803">
                  <a:moveTo>
                    <a:pt x="8889" y="421385"/>
                  </a:moveTo>
                  <a:lnTo>
                    <a:pt x="1397" y="391159"/>
                  </a:lnTo>
                  <a:lnTo>
                    <a:pt x="0" y="361314"/>
                  </a:lnTo>
                  <a:lnTo>
                    <a:pt x="4572" y="331850"/>
                  </a:lnTo>
                  <a:lnTo>
                    <a:pt x="30734" y="274700"/>
                  </a:lnTo>
                  <a:lnTo>
                    <a:pt x="78359" y="220725"/>
                  </a:lnTo>
                  <a:lnTo>
                    <a:pt x="109600" y="195071"/>
                  </a:lnTo>
                  <a:lnTo>
                    <a:pt x="145669" y="170560"/>
                  </a:lnTo>
                  <a:lnTo>
                    <a:pt x="186182" y="147193"/>
                  </a:lnTo>
                  <a:lnTo>
                    <a:pt x="231012" y="125221"/>
                  </a:lnTo>
                  <a:lnTo>
                    <a:pt x="280035" y="104647"/>
                  </a:lnTo>
                  <a:lnTo>
                    <a:pt x="332994" y="85597"/>
                  </a:lnTo>
                  <a:lnTo>
                    <a:pt x="389636" y="68071"/>
                  </a:lnTo>
                  <a:lnTo>
                    <a:pt x="449834" y="52450"/>
                  </a:lnTo>
                  <a:lnTo>
                    <a:pt x="513334" y="38481"/>
                  </a:lnTo>
                  <a:lnTo>
                    <a:pt x="579882" y="26543"/>
                  </a:lnTo>
                  <a:lnTo>
                    <a:pt x="649351" y="16763"/>
                  </a:lnTo>
                  <a:lnTo>
                    <a:pt x="721613" y="9016"/>
                  </a:lnTo>
                  <a:lnTo>
                    <a:pt x="796289" y="3556"/>
                  </a:lnTo>
                  <a:lnTo>
                    <a:pt x="871855" y="507"/>
                  </a:lnTo>
                  <a:lnTo>
                    <a:pt x="946531" y="0"/>
                  </a:lnTo>
                  <a:lnTo>
                    <a:pt x="1020190" y="1777"/>
                  </a:lnTo>
                  <a:lnTo>
                    <a:pt x="1092454" y="5968"/>
                  </a:lnTo>
                  <a:lnTo>
                    <a:pt x="1162939" y="12318"/>
                  </a:lnTo>
                  <a:lnTo>
                    <a:pt x="1231645" y="20827"/>
                  </a:lnTo>
                  <a:lnTo>
                    <a:pt x="1298193" y="31368"/>
                  </a:lnTo>
                  <a:lnTo>
                    <a:pt x="1362202" y="43814"/>
                  </a:lnTo>
                  <a:lnTo>
                    <a:pt x="1423415" y="58293"/>
                  </a:lnTo>
                  <a:lnTo>
                    <a:pt x="1481836" y="74421"/>
                  </a:lnTo>
                  <a:lnTo>
                    <a:pt x="1536827" y="92456"/>
                  </a:lnTo>
                  <a:lnTo>
                    <a:pt x="1588389" y="112013"/>
                  </a:lnTo>
                  <a:lnTo>
                    <a:pt x="1636014" y="133222"/>
                  </a:lnTo>
                  <a:lnTo>
                    <a:pt x="1679702" y="155828"/>
                  </a:lnTo>
                  <a:lnTo>
                    <a:pt x="1719071" y="179831"/>
                  </a:lnTo>
                  <a:lnTo>
                    <a:pt x="1753742" y="205231"/>
                  </a:lnTo>
                  <a:lnTo>
                    <a:pt x="1783588" y="231901"/>
                  </a:lnTo>
                  <a:lnTo>
                    <a:pt x="1827530" y="288544"/>
                  </a:lnTo>
                  <a:lnTo>
                    <a:pt x="1844929" y="330834"/>
                  </a:lnTo>
                  <a:lnTo>
                    <a:pt x="1850136" y="367919"/>
                  </a:lnTo>
                  <a:lnTo>
                    <a:pt x="1849755" y="380238"/>
                  </a:lnTo>
                  <a:lnTo>
                    <a:pt x="1848358" y="392683"/>
                  </a:lnTo>
                  <a:lnTo>
                    <a:pt x="1845944" y="405129"/>
                  </a:lnTo>
                  <a:lnTo>
                    <a:pt x="1842389" y="417449"/>
                  </a:lnTo>
                  <a:lnTo>
                    <a:pt x="1154049" y="1400174"/>
                  </a:lnTo>
                  <a:lnTo>
                    <a:pt x="1150746" y="1407667"/>
                  </a:lnTo>
                  <a:lnTo>
                    <a:pt x="1123568" y="1434845"/>
                  </a:lnTo>
                  <a:lnTo>
                    <a:pt x="1077976" y="1456689"/>
                  </a:lnTo>
                  <a:lnTo>
                    <a:pt x="1034288" y="1468882"/>
                  </a:lnTo>
                  <a:lnTo>
                    <a:pt x="984504" y="1476730"/>
                  </a:lnTo>
                  <a:lnTo>
                    <a:pt x="930402" y="1479804"/>
                  </a:lnTo>
                  <a:lnTo>
                    <a:pt x="911733" y="1479664"/>
                  </a:lnTo>
                  <a:lnTo>
                    <a:pt x="857123" y="1475752"/>
                  </a:lnTo>
                  <a:lnTo>
                    <a:pt x="808101" y="1467104"/>
                  </a:lnTo>
                  <a:lnTo>
                    <a:pt x="765810" y="1454404"/>
                  </a:lnTo>
                  <a:lnTo>
                    <a:pt x="722630" y="1432179"/>
                  </a:lnTo>
                  <a:lnTo>
                    <a:pt x="697992" y="1405255"/>
                  </a:lnTo>
                  <a:lnTo>
                    <a:pt x="8889" y="421385"/>
                  </a:lnTo>
                  <a:close/>
                </a:path>
              </a:pathLst>
            </a:custGeom>
            <a:ln w="9144">
              <a:solidFill>
                <a:srgbClr val="5F76B4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66815" y="3048000"/>
              <a:ext cx="1700784" cy="592836"/>
            </a:xfrm>
            <a:custGeom>
              <a:avLst/>
              <a:gdLst/>
              <a:ahLst/>
              <a:cxnLst/>
              <a:rect l="l" t="t" r="r" b="b"/>
              <a:pathLst>
                <a:path w="1700784" h="592836">
                  <a:moveTo>
                    <a:pt x="0" y="296418"/>
                  </a:moveTo>
                  <a:lnTo>
                    <a:pt x="11175" y="344550"/>
                  </a:lnTo>
                  <a:lnTo>
                    <a:pt x="43307" y="390144"/>
                  </a:lnTo>
                  <a:lnTo>
                    <a:pt x="94869" y="432688"/>
                  </a:lnTo>
                  <a:lnTo>
                    <a:pt x="127381" y="452627"/>
                  </a:lnTo>
                  <a:lnTo>
                    <a:pt x="164084" y="471550"/>
                  </a:lnTo>
                  <a:lnTo>
                    <a:pt x="204724" y="489331"/>
                  </a:lnTo>
                  <a:lnTo>
                    <a:pt x="249047" y="505968"/>
                  </a:lnTo>
                  <a:lnTo>
                    <a:pt x="296925" y="521462"/>
                  </a:lnTo>
                  <a:lnTo>
                    <a:pt x="348107" y="535686"/>
                  </a:lnTo>
                  <a:lnTo>
                    <a:pt x="402463" y="548386"/>
                  </a:lnTo>
                  <a:lnTo>
                    <a:pt x="459613" y="559816"/>
                  </a:lnTo>
                  <a:lnTo>
                    <a:pt x="519430" y="569594"/>
                  </a:lnTo>
                  <a:lnTo>
                    <a:pt x="581533" y="577723"/>
                  </a:lnTo>
                  <a:lnTo>
                    <a:pt x="646049" y="584200"/>
                  </a:lnTo>
                  <a:lnTo>
                    <a:pt x="712470" y="588899"/>
                  </a:lnTo>
                  <a:lnTo>
                    <a:pt x="780668" y="591819"/>
                  </a:lnTo>
                  <a:lnTo>
                    <a:pt x="850391" y="592836"/>
                  </a:lnTo>
                  <a:lnTo>
                    <a:pt x="920114" y="591819"/>
                  </a:lnTo>
                  <a:lnTo>
                    <a:pt x="988313" y="588899"/>
                  </a:lnTo>
                  <a:lnTo>
                    <a:pt x="1054735" y="584200"/>
                  </a:lnTo>
                  <a:lnTo>
                    <a:pt x="1119124" y="577723"/>
                  </a:lnTo>
                  <a:lnTo>
                    <a:pt x="1181354" y="569594"/>
                  </a:lnTo>
                  <a:lnTo>
                    <a:pt x="1241170" y="559816"/>
                  </a:lnTo>
                  <a:lnTo>
                    <a:pt x="1298320" y="548386"/>
                  </a:lnTo>
                  <a:lnTo>
                    <a:pt x="1352550" y="535686"/>
                  </a:lnTo>
                  <a:lnTo>
                    <a:pt x="1403731" y="521462"/>
                  </a:lnTo>
                  <a:lnTo>
                    <a:pt x="1451737" y="505968"/>
                  </a:lnTo>
                  <a:lnTo>
                    <a:pt x="1496060" y="489331"/>
                  </a:lnTo>
                  <a:lnTo>
                    <a:pt x="1536700" y="471550"/>
                  </a:lnTo>
                  <a:lnTo>
                    <a:pt x="1573403" y="452627"/>
                  </a:lnTo>
                  <a:lnTo>
                    <a:pt x="1657477" y="390144"/>
                  </a:lnTo>
                  <a:lnTo>
                    <a:pt x="1689608" y="344550"/>
                  </a:lnTo>
                  <a:lnTo>
                    <a:pt x="1700784" y="296418"/>
                  </a:lnTo>
                  <a:lnTo>
                    <a:pt x="1697989" y="272161"/>
                  </a:lnTo>
                  <a:lnTo>
                    <a:pt x="1676018" y="225170"/>
                  </a:lnTo>
                  <a:lnTo>
                    <a:pt x="1633982" y="180975"/>
                  </a:lnTo>
                  <a:lnTo>
                    <a:pt x="1573403" y="140207"/>
                  </a:lnTo>
                  <a:lnTo>
                    <a:pt x="1536700" y="121285"/>
                  </a:lnTo>
                  <a:lnTo>
                    <a:pt x="1496060" y="103505"/>
                  </a:lnTo>
                  <a:lnTo>
                    <a:pt x="1451737" y="86868"/>
                  </a:lnTo>
                  <a:lnTo>
                    <a:pt x="1403731" y="71374"/>
                  </a:lnTo>
                  <a:lnTo>
                    <a:pt x="1352550" y="57150"/>
                  </a:lnTo>
                  <a:lnTo>
                    <a:pt x="1298320" y="44450"/>
                  </a:lnTo>
                  <a:lnTo>
                    <a:pt x="1241170" y="33019"/>
                  </a:lnTo>
                  <a:lnTo>
                    <a:pt x="1181354" y="23241"/>
                  </a:lnTo>
                  <a:lnTo>
                    <a:pt x="1119124" y="15112"/>
                  </a:lnTo>
                  <a:lnTo>
                    <a:pt x="1054735" y="8636"/>
                  </a:lnTo>
                  <a:lnTo>
                    <a:pt x="988313" y="3937"/>
                  </a:lnTo>
                  <a:lnTo>
                    <a:pt x="920114" y="1016"/>
                  </a:lnTo>
                  <a:lnTo>
                    <a:pt x="850391" y="0"/>
                  </a:lnTo>
                  <a:lnTo>
                    <a:pt x="780668" y="1016"/>
                  </a:lnTo>
                  <a:lnTo>
                    <a:pt x="712470" y="3937"/>
                  </a:lnTo>
                  <a:lnTo>
                    <a:pt x="646049" y="8636"/>
                  </a:lnTo>
                  <a:lnTo>
                    <a:pt x="581533" y="15112"/>
                  </a:lnTo>
                  <a:lnTo>
                    <a:pt x="519430" y="23241"/>
                  </a:lnTo>
                  <a:lnTo>
                    <a:pt x="459613" y="33019"/>
                  </a:lnTo>
                  <a:lnTo>
                    <a:pt x="402463" y="44450"/>
                  </a:lnTo>
                  <a:lnTo>
                    <a:pt x="348107" y="57150"/>
                  </a:lnTo>
                  <a:lnTo>
                    <a:pt x="296925" y="71374"/>
                  </a:lnTo>
                  <a:lnTo>
                    <a:pt x="249047" y="86868"/>
                  </a:lnTo>
                  <a:lnTo>
                    <a:pt x="204724" y="103505"/>
                  </a:lnTo>
                  <a:lnTo>
                    <a:pt x="164084" y="121285"/>
                  </a:lnTo>
                  <a:lnTo>
                    <a:pt x="127381" y="140207"/>
                  </a:lnTo>
                  <a:lnTo>
                    <a:pt x="94869" y="160147"/>
                  </a:lnTo>
                  <a:lnTo>
                    <a:pt x="43307" y="202692"/>
                  </a:lnTo>
                  <a:lnTo>
                    <a:pt x="11175" y="248285"/>
                  </a:lnTo>
                  <a:lnTo>
                    <a:pt x="0" y="296418"/>
                  </a:lnTo>
                  <a:close/>
                </a:path>
              </a:pathLst>
            </a:custGeom>
            <a:ln w="9144">
              <a:solidFill>
                <a:srgbClr val="5F76B4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6800215" y="3254882"/>
              <a:ext cx="204470" cy="3867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300" dirty="0" smtClean="0">
                  <a:latin typeface="Palatino Linotype"/>
                  <a:cs typeface="Palatino Linotype"/>
                </a:rPr>
                <a:t>B</a:t>
              </a:r>
              <a:endParaRPr sz="2300">
                <a:latin typeface="Palatino Linotype"/>
                <a:cs typeface="Palatino Linotype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6042405" y="3345688"/>
              <a:ext cx="253365" cy="3867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300" dirty="0" smtClean="0">
                  <a:latin typeface="Palatino Linotype"/>
                  <a:cs typeface="Palatino Linotype"/>
                </a:rPr>
                <a:t>A</a:t>
              </a:r>
              <a:endParaRPr sz="2300">
                <a:latin typeface="Palatino Linotype"/>
                <a:cs typeface="Palatino Linotype"/>
              </a:endParaRPr>
            </a:p>
          </p:txBody>
        </p:sp>
        <p:sp>
          <p:nvSpPr>
            <p:cNvPr id="31" name="object 31"/>
            <p:cNvSpPr txBox="1"/>
            <p:nvPr/>
          </p:nvSpPr>
          <p:spPr>
            <a:xfrm>
              <a:off x="6478651" y="3791966"/>
              <a:ext cx="233045" cy="3867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300" dirty="0" smtClean="0">
                  <a:latin typeface="Palatino Linotype"/>
                  <a:cs typeface="Palatino Linotype"/>
                </a:rPr>
                <a:t>C</a:t>
              </a:r>
              <a:endParaRPr sz="2300">
                <a:latin typeface="Palatino Linotype"/>
                <a:cs typeface="Palatino Linotype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5971413" y="4699863"/>
              <a:ext cx="1147445" cy="35179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R="9525" algn="ctr">
                <a:lnSpc>
                  <a:spcPct val="100000"/>
                </a:lnSpc>
              </a:pPr>
              <a:r>
                <a:rPr sz="1050" b="1" spc="-1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LOG</a:t>
              </a:r>
              <a:r>
                <a:rPr sz="1050" b="1" spc="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RO</a:t>
              </a:r>
              <a:r>
                <a:rPr sz="1050" b="1" spc="-2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 </a:t>
              </a:r>
              <a:r>
                <a:rPr sz="1050" b="1" spc="-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DE</a:t>
              </a:r>
              <a:endParaRPr sz="1050">
                <a:latin typeface="Palatino Linotype"/>
                <a:cs typeface="Palatino Linotype"/>
              </a:endParaRPr>
            </a:p>
            <a:p>
              <a:pPr algn="ctr">
                <a:lnSpc>
                  <a:spcPct val="100000"/>
                </a:lnSpc>
                <a:spcBef>
                  <a:spcPts val="60"/>
                </a:spcBef>
              </a:pPr>
              <a:r>
                <a:rPr sz="1050" b="1" spc="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C</a:t>
              </a:r>
              <a:r>
                <a:rPr sz="1050" b="1" spc="-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O</a:t>
              </a:r>
              <a:r>
                <a:rPr sz="1050" b="1" spc="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MP</a:t>
              </a:r>
              <a:r>
                <a:rPr sz="1050" b="1" spc="-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E</a:t>
              </a:r>
              <a:r>
                <a:rPr sz="1050" b="1" spc="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T</a:t>
              </a:r>
              <a:r>
                <a:rPr sz="1050" b="1" spc="-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EN</a:t>
              </a:r>
              <a:r>
                <a:rPr sz="1050" b="1" spc="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C</a:t>
              </a:r>
              <a:r>
                <a:rPr sz="1050" b="1" spc="-5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I</a:t>
              </a:r>
              <a:r>
                <a:rPr sz="1050" b="1" spc="-2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A</a:t>
              </a:r>
              <a:r>
                <a:rPr sz="1050" b="1" spc="0" dirty="0" smtClean="0">
                  <a:solidFill>
                    <a:srgbClr val="755E0D"/>
                  </a:solidFill>
                  <a:latin typeface="Palatino Linotype"/>
                  <a:cs typeface="Palatino Linotype"/>
                </a:rPr>
                <a:t>S</a:t>
              </a:r>
              <a:endParaRPr sz="1050">
                <a:latin typeface="Palatino Linotype"/>
                <a:cs typeface="Palatino Linotype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176332" y="4147566"/>
            <a:ext cx="162496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1780" marR="12700" indent="-259079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RAMA</a:t>
            </a:r>
            <a:r>
              <a:rPr sz="1600" b="1" spc="-1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89853" y="2343592"/>
            <a:ext cx="2403475" cy="4603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59435" marR="12700" indent="-547370">
              <a:lnSpc>
                <a:spcPct val="101400"/>
              </a:lnSpc>
            </a:pP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OC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4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4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4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4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Ñ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ZA 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RE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4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4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ZAJE</a:t>
            </a:r>
            <a:endParaRPr sz="140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47037" y="3317968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47800" y="3318730"/>
            <a:ext cx="1962911" cy="556259"/>
          </a:xfrm>
          <a:custGeom>
            <a:avLst/>
            <a:gdLst/>
            <a:ahLst/>
            <a:cxnLst/>
            <a:rect l="l" t="t" r="r" b="b"/>
            <a:pathLst>
              <a:path w="1962911" h="556259">
                <a:moveTo>
                  <a:pt x="0" y="556259"/>
                </a:moveTo>
                <a:lnTo>
                  <a:pt x="1962911" y="556259"/>
                </a:lnTo>
                <a:lnTo>
                  <a:pt x="1962911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59045" y="2129248"/>
            <a:ext cx="3063240" cy="803148"/>
          </a:xfrm>
          <a:custGeom>
            <a:avLst/>
            <a:gdLst/>
            <a:ahLst/>
            <a:cxnLst/>
            <a:rect l="l" t="t" r="r" b="b"/>
            <a:pathLst>
              <a:path w="3063240" h="803148">
                <a:moveTo>
                  <a:pt x="0" y="803148"/>
                </a:moveTo>
                <a:lnTo>
                  <a:pt x="3063240" y="803148"/>
                </a:lnTo>
                <a:lnTo>
                  <a:pt x="3063240" y="0"/>
                </a:lnTo>
                <a:lnTo>
                  <a:pt x="0" y="0"/>
                </a:lnTo>
                <a:lnTo>
                  <a:pt x="0" y="8031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59808" y="2130009"/>
            <a:ext cx="3063239" cy="972312"/>
          </a:xfrm>
          <a:custGeom>
            <a:avLst/>
            <a:gdLst/>
            <a:ahLst/>
            <a:cxnLst/>
            <a:rect l="l" t="t" r="r" b="b"/>
            <a:pathLst>
              <a:path w="3063239" h="972312">
                <a:moveTo>
                  <a:pt x="0" y="972312"/>
                </a:moveTo>
                <a:lnTo>
                  <a:pt x="3063239" y="972312"/>
                </a:lnTo>
                <a:lnTo>
                  <a:pt x="3063239" y="0"/>
                </a:lnTo>
                <a:lnTo>
                  <a:pt x="0" y="0"/>
                </a:lnTo>
                <a:lnTo>
                  <a:pt x="0" y="972312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20700" y="505586"/>
            <a:ext cx="8100695" cy="42532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-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Artic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ci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ó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I+D+</a:t>
            </a:r>
            <a:r>
              <a:rPr lang="es-PE"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po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sa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b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il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id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8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al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8834" y="952297"/>
            <a:ext cx="7740650" cy="10744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1299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articula el proceso de enseñanza aprendizaje con la </a:t>
            </a:r>
            <a:r>
              <a:rPr lang="es-PE" sz="2300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y responsabilidad social, en la que participan estudiantes y docentes, apuntando a la formación integral y el logro de competencias.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15000" y="4878544"/>
            <a:ext cx="1040130" cy="33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2400" marR="12700" indent="-140335">
              <a:lnSpc>
                <a:spcPts val="1200"/>
              </a:lnSpc>
            </a:pP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FO</a:t>
            </a:r>
            <a:r>
              <a:rPr sz="12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MACIÓN INTE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endParaRPr sz="1200" dirty="0">
              <a:latin typeface="Palatino Linotype"/>
              <a:cs typeface="Palatino Linotyp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79372" y="2172346"/>
            <a:ext cx="5593715" cy="16440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405504" marR="12700" indent="635" algn="ctr">
              <a:lnSpc>
                <a:spcPct val="118100"/>
              </a:lnSpc>
            </a:pP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200" b="1" spc="-7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TICULA EL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RO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CE</a:t>
            </a:r>
            <a:r>
              <a:rPr sz="12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2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2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2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Ñ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ZA AP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REND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ZAJ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, I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NV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IGAC</a:t>
            </a:r>
            <a:r>
              <a:rPr sz="12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ÓN 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Y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ESP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ON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SABI</a:t>
            </a:r>
            <a:r>
              <a:rPr sz="12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IDAD</a:t>
            </a:r>
            <a:r>
              <a:rPr sz="12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2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2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2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CIAL</a:t>
            </a:r>
            <a:endParaRPr sz="1200">
              <a:latin typeface="Palatino Linotype"/>
              <a:cs typeface="Palatino Linotype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76"/>
              </a:spcBef>
            </a:pPr>
            <a:endParaRPr sz="1100"/>
          </a:p>
          <a:p>
            <a:pPr marL="271780" marR="3981450" indent="-259079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153406" y="3136612"/>
            <a:ext cx="1874520" cy="1682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83685" y="2350227"/>
            <a:ext cx="597408" cy="2353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051" y="3863340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6813" y="3864102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4887" y="2459228"/>
            <a:ext cx="2572513" cy="1209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2523" y="4453128"/>
            <a:ext cx="3823716" cy="614172"/>
          </a:xfrm>
          <a:custGeom>
            <a:avLst/>
            <a:gdLst/>
            <a:ahLst/>
            <a:cxnLst/>
            <a:rect l="l" t="t" r="r" b="b"/>
            <a:pathLst>
              <a:path w="3823716" h="614172">
                <a:moveTo>
                  <a:pt x="0" y="614172"/>
                </a:moveTo>
                <a:lnTo>
                  <a:pt x="3823716" y="614172"/>
                </a:lnTo>
                <a:lnTo>
                  <a:pt x="3823716" y="0"/>
                </a:lnTo>
                <a:lnTo>
                  <a:pt x="0" y="0"/>
                </a:lnTo>
                <a:lnTo>
                  <a:pt x="0" y="6141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93285" y="4453890"/>
            <a:ext cx="3823716" cy="614172"/>
          </a:xfrm>
          <a:custGeom>
            <a:avLst/>
            <a:gdLst/>
            <a:ahLst/>
            <a:cxnLst/>
            <a:rect l="l" t="t" r="r" b="b"/>
            <a:pathLst>
              <a:path w="3823715" h="614172">
                <a:moveTo>
                  <a:pt x="0" y="614172"/>
                </a:moveTo>
                <a:lnTo>
                  <a:pt x="3823716" y="614172"/>
                </a:lnTo>
                <a:lnTo>
                  <a:pt x="3823716" y="0"/>
                </a:lnTo>
                <a:lnTo>
                  <a:pt x="0" y="0"/>
                </a:lnTo>
                <a:lnTo>
                  <a:pt x="0" y="614172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41566" y="1464817"/>
            <a:ext cx="1138427" cy="0"/>
          </a:xfrm>
          <a:custGeom>
            <a:avLst/>
            <a:gdLst/>
            <a:ahLst/>
            <a:cxnLst/>
            <a:rect l="l" t="t" r="r" b="b"/>
            <a:pathLst>
              <a:path w="1138427">
                <a:moveTo>
                  <a:pt x="0" y="0"/>
                </a:moveTo>
                <a:lnTo>
                  <a:pt x="1138427" y="0"/>
                </a:lnTo>
              </a:path>
            </a:pathLst>
          </a:custGeom>
          <a:ln w="22606">
            <a:solidFill>
              <a:srgbClr val="755E0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31951" y="418338"/>
            <a:ext cx="7889240" cy="1059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Mov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endParaRPr sz="2300">
              <a:latin typeface="Arial Narrow"/>
              <a:cs typeface="Arial Narrow"/>
            </a:endParaRPr>
          </a:p>
          <a:p>
            <a:pPr marL="277495" marR="12700">
              <a:lnSpc>
                <a:spcPts val="2810"/>
              </a:lnSpc>
              <a:spcBef>
                <a:spcPts val="90"/>
              </a:spcBef>
              <a:tabLst>
                <a:tab pos="629285" algn="l"/>
                <a:tab pos="1806575" algn="l"/>
                <a:tab pos="1931035" algn="l"/>
                <a:tab pos="2211705" algn="l"/>
                <a:tab pos="3248025" algn="l"/>
                <a:tab pos="3536315" algn="l"/>
                <a:tab pos="4391660" algn="l"/>
                <a:tab pos="4650740" algn="l"/>
                <a:tab pos="5313680" algn="l"/>
                <a:tab pos="5842635" algn="l"/>
                <a:tab pos="6250940" algn="l"/>
                <a:tab pos="7482840" algn="l"/>
                <a:tab pos="7604759" algn="l"/>
              </a:tabLst>
            </a:pP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	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est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udi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	</a:t>
            </a:r>
            <a:r>
              <a:rPr sz="2300" spc="-4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an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iene	y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hace	uso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conven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ios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con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u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ive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idad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	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naci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onales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	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inte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rnaciona</a:t>
            </a:r>
            <a:r>
              <a:rPr sz="2300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es	</a:t>
            </a:r>
            <a:r>
              <a:rPr sz="2300" spc="-4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ra	</a:t>
            </a:r>
            <a:r>
              <a:rPr sz="2300" spc="-40" dirty="0" smtClean="0">
                <a:solidFill>
                  <a:srgbClr val="755E0D"/>
                </a:solidFill>
                <a:latin typeface="Arial Narrow"/>
                <a:cs typeface="Arial Narrow"/>
              </a:rPr>
              <a:t>  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	</a:t>
            </a:r>
            <a:r>
              <a:rPr sz="2300" spc="-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mo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ilidad		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601714" y="1819910"/>
            <a:ext cx="1905000" cy="0"/>
          </a:xfrm>
          <a:custGeom>
            <a:avLst/>
            <a:gdLst/>
            <a:ahLst/>
            <a:cxnLst/>
            <a:rect l="l" t="t" r="r" b="b"/>
            <a:pathLst>
              <a:path w="1905000">
                <a:moveTo>
                  <a:pt x="0" y="0"/>
                </a:moveTo>
                <a:lnTo>
                  <a:pt x="1905000" y="0"/>
                </a:lnTo>
              </a:path>
            </a:pathLst>
          </a:custGeom>
          <a:ln w="22606">
            <a:solidFill>
              <a:srgbClr val="755E0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97127" y="1485519"/>
            <a:ext cx="7621270" cy="702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496695" algn="l"/>
                <a:tab pos="1858010" algn="l"/>
                <a:tab pos="3152140" algn="l"/>
                <a:tab pos="3717925" algn="l"/>
                <a:tab pos="4551680" algn="l"/>
                <a:tab pos="5276850" algn="l"/>
                <a:tab pos="5705475" algn="l"/>
                <a:tab pos="7325995" algn="l"/>
              </a:tabLst>
            </a:pP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tudiantes	y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ente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,	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í	co</a:t>
            </a:r>
            <a:r>
              <a:rPr sz="2300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	para	</a:t>
            </a:r>
            <a:r>
              <a:rPr sz="2300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	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int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erca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b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io	de</a:t>
            </a:r>
            <a:endParaRPr sz="2300">
              <a:latin typeface="Arial Narrow"/>
              <a:cs typeface="Arial Narrow"/>
            </a:endParaRPr>
          </a:p>
          <a:p>
            <a:pPr marL="12700">
              <a:lnSpc>
                <a:spcPts val="2730"/>
              </a:lnSpc>
              <a:spcBef>
                <a:spcPts val="35"/>
              </a:spcBef>
            </a:pP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u="heavy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x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ri</a:t>
            </a:r>
            <a:r>
              <a:rPr sz="2300" b="1" u="heavy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u="heavy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u="heavy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ci</a:t>
            </a:r>
            <a:r>
              <a:rPr sz="2300" b="1" u="heavy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u="heavy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43783" y="2116835"/>
            <a:ext cx="5858256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13054" y="3045714"/>
            <a:ext cx="7738109" cy="18281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700" algn="r">
              <a:lnSpc>
                <a:spcPct val="100000"/>
              </a:lnSpc>
            </a:pPr>
            <a:endParaRPr sz="2200" dirty="0">
              <a:latin typeface="DotumChe"/>
              <a:cs typeface="DotumChe"/>
            </a:endParaRPr>
          </a:p>
          <a:p>
            <a:pPr>
              <a:lnSpc>
                <a:spcPts val="700"/>
              </a:lnSpc>
              <a:spcBef>
                <a:spcPts val="34"/>
              </a:spcBef>
            </a:pPr>
            <a:endParaRPr sz="7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03835" marR="6125210" indent="-191770">
              <a:lnSpc>
                <a:spcPct val="1040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DIOS</a:t>
            </a:r>
            <a:endParaRPr sz="1600" dirty="0">
              <a:latin typeface="Palatino Linotype"/>
              <a:cs typeface="Palatino Linotype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100"/>
              </a:lnSpc>
              <a:spcBef>
                <a:spcPts val="31"/>
              </a:spcBef>
            </a:pPr>
            <a:endParaRPr sz="1100" dirty="0"/>
          </a:p>
          <a:p>
            <a:pPr marL="3931285">
              <a:lnSpc>
                <a:spcPct val="100000"/>
              </a:lnSpc>
            </a:pPr>
            <a:r>
              <a:rPr sz="1400" b="1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TER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4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B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IO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400" b="1" spc="-6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4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EXPER</a:t>
            </a:r>
            <a:r>
              <a:rPr sz="14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4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4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NCI</a:t>
            </a:r>
            <a:r>
              <a:rPr sz="14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AS</a:t>
            </a:r>
            <a:endParaRPr sz="14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61872" y="4325629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62635" y="4326391"/>
            <a:ext cx="1962912" cy="556259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95400" y="2272802"/>
            <a:ext cx="1694688" cy="2052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72000" y="2275891"/>
            <a:ext cx="3203448" cy="2336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2976" y="538608"/>
            <a:ext cx="8225790" cy="4658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4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S</a:t>
            </a:r>
            <a:r>
              <a:rPr sz="21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lecció</a:t>
            </a: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n,</a:t>
            </a:r>
            <a:r>
              <a:rPr sz="21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ev</a:t>
            </a:r>
            <a:r>
              <a:rPr sz="21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luació</a:t>
            </a: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n,</a:t>
            </a:r>
            <a:r>
              <a:rPr sz="2100" b="1" spc="2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ca</a:t>
            </a: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acitación</a:t>
            </a:r>
            <a:r>
              <a:rPr sz="21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1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1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rfeccion</a:t>
            </a:r>
            <a:r>
              <a:rPr sz="21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1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miento</a:t>
            </a:r>
            <a:endParaRPr sz="21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6885" y="996404"/>
            <a:ext cx="7931881" cy="1061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495"/>
              </a:lnSpc>
            </a:pPr>
            <a:r>
              <a:rPr lang="es-PE" sz="21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selecciona, evalúa, capacita y procura el perfeccionamiento del personal docente para asegurar su idoneidad con lo requerido en el documento curricular.</a:t>
            </a:r>
            <a:endParaRPr sz="21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92124" y="4318538"/>
            <a:ext cx="1621790" cy="534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9079" marR="12700" indent="-247015">
              <a:lnSpc>
                <a:spcPct val="103699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DIOS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76244" y="5233415"/>
            <a:ext cx="82295" cy="68579"/>
          </a:xfrm>
          <a:custGeom>
            <a:avLst/>
            <a:gdLst/>
            <a:ahLst/>
            <a:cxnLst/>
            <a:rect l="l" t="t" r="r" b="b"/>
            <a:pathLst>
              <a:path w="82295" h="68579">
                <a:moveTo>
                  <a:pt x="36321" y="0"/>
                </a:moveTo>
                <a:lnTo>
                  <a:pt x="21970" y="3873"/>
                </a:lnTo>
                <a:lnTo>
                  <a:pt x="10540" y="11569"/>
                </a:lnTo>
                <a:lnTo>
                  <a:pt x="2793" y="22199"/>
                </a:lnTo>
                <a:lnTo>
                  <a:pt x="0" y="34874"/>
                </a:lnTo>
                <a:lnTo>
                  <a:pt x="0" y="36728"/>
                </a:lnTo>
                <a:lnTo>
                  <a:pt x="35178" y="67589"/>
                </a:lnTo>
                <a:lnTo>
                  <a:pt x="53466" y="68580"/>
                </a:lnTo>
                <a:lnTo>
                  <a:pt x="65404" y="63322"/>
                </a:lnTo>
                <a:lnTo>
                  <a:pt x="74802" y="54432"/>
                </a:lnTo>
                <a:lnTo>
                  <a:pt x="80644" y="42100"/>
                </a:lnTo>
                <a:lnTo>
                  <a:pt x="82295" y="26517"/>
                </a:lnTo>
                <a:lnTo>
                  <a:pt x="76580" y="15849"/>
                </a:lnTo>
                <a:lnTo>
                  <a:pt x="66675" y="7404"/>
                </a:lnTo>
                <a:lnTo>
                  <a:pt x="53085" y="1879"/>
                </a:lnTo>
                <a:lnTo>
                  <a:pt x="36321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24535" y="4134801"/>
            <a:ext cx="1598675" cy="361188"/>
          </a:xfrm>
          <a:custGeom>
            <a:avLst/>
            <a:gdLst/>
            <a:ahLst/>
            <a:cxnLst/>
            <a:rect l="l" t="t" r="r" b="b"/>
            <a:pathLst>
              <a:path w="1598676" h="361188">
                <a:moveTo>
                  <a:pt x="0" y="361188"/>
                </a:moveTo>
                <a:lnTo>
                  <a:pt x="1598675" y="361188"/>
                </a:lnTo>
                <a:lnTo>
                  <a:pt x="1598675" y="0"/>
                </a:lnTo>
                <a:lnTo>
                  <a:pt x="0" y="0"/>
                </a:lnTo>
                <a:lnTo>
                  <a:pt x="0" y="361188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4535" y="2354892"/>
            <a:ext cx="1642872" cy="17391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69501" y="2683669"/>
            <a:ext cx="1453896" cy="1851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57750" y="2645233"/>
            <a:ext cx="1728216" cy="1815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56666" y="710471"/>
            <a:ext cx="8184515" cy="3920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05765" algn="l"/>
              </a:tabLst>
            </a:pP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5	Pl</a:t>
            </a:r>
            <a:r>
              <a:rPr sz="225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na</a:t>
            </a:r>
            <a:r>
              <a:rPr sz="225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docente</a:t>
            </a: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adecuada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7347" y="1176648"/>
            <a:ext cx="7823834" cy="10778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0899"/>
              </a:lnSpc>
            </a:pPr>
            <a:r>
              <a:rPr lang="es-PE" sz="225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asegura que la plana docente sea adecuada en cuanto al número e idoneidad y que guarde coherencia con el propósito y complejidad del programa.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6562" y="3083655"/>
            <a:ext cx="1068705" cy="9251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64400"/>
              </a:lnSpc>
            </a:pP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ANA</a:t>
            </a:r>
            <a:r>
              <a:rPr sz="900" b="1" spc="-9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9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AD</a:t>
            </a:r>
            <a:r>
              <a:rPr sz="9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UAD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900" b="1" spc="-5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NU</a:t>
            </a:r>
            <a:r>
              <a:rPr sz="900" b="1" spc="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</a:t>
            </a:r>
            <a:r>
              <a:rPr sz="9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9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ON</a:t>
            </a:r>
            <a:r>
              <a:rPr sz="9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900" b="1" spc="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endParaRPr sz="900" dirty="0">
              <a:latin typeface="Palatino Linotype"/>
              <a:cs typeface="Palatino Linotyp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94376" y="3045218"/>
            <a:ext cx="1187450" cy="9251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19050" algn="ctr">
              <a:lnSpc>
                <a:spcPct val="164400"/>
              </a:lnSpc>
            </a:pP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OH</a:t>
            </a:r>
            <a:r>
              <a:rPr sz="9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900" b="1" spc="-9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ON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900" b="1" spc="-5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900" b="1" spc="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OPO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900" b="1" spc="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TO</a:t>
            </a:r>
            <a:r>
              <a:rPr sz="9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Y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900" b="1" spc="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OMP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LE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JI</a:t>
            </a:r>
            <a:r>
              <a:rPr sz="900" b="1" spc="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AD</a:t>
            </a:r>
            <a:r>
              <a:rPr sz="900" b="1" spc="-7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9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900" b="1" spc="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9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9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900" b="1" spc="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900" b="1" spc="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endParaRPr sz="900" dirty="0">
              <a:latin typeface="Palatino Linotype"/>
              <a:cs typeface="Palatino Linotyp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86002" y="4133374"/>
            <a:ext cx="1112520" cy="401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2880" marR="12700" indent="-170815">
              <a:lnSpc>
                <a:spcPct val="112700"/>
              </a:lnSpc>
            </a:pPr>
            <a:r>
              <a:rPr sz="1100" b="1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</a:t>
            </a:r>
            <a:r>
              <a:rPr sz="11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100" b="1" spc="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1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</a:t>
            </a:r>
            <a:r>
              <a:rPr sz="1100" b="1" spc="7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1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</a:t>
            </a:r>
            <a:r>
              <a:rPr sz="11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1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1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1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endParaRPr sz="11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89504" y="4159588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0267" y="4160350"/>
            <a:ext cx="1962912" cy="556259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80944" y="2387176"/>
            <a:ext cx="1446276" cy="1772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33444" y="2299716"/>
            <a:ext cx="3918204" cy="2857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5869" y="394970"/>
            <a:ext cx="8420100" cy="4124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6 </a:t>
            </a:r>
            <a:r>
              <a:rPr sz="21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1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con</a:t>
            </a: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cimiento</a:t>
            </a:r>
            <a:r>
              <a:rPr sz="21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las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ac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ividades</a:t>
            </a:r>
            <a:r>
              <a:rPr sz="21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labor</a:t>
            </a:r>
            <a:r>
              <a:rPr sz="21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doc</a:t>
            </a:r>
            <a:r>
              <a:rPr sz="21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1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nte</a:t>
            </a:r>
            <a:endParaRPr sz="21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4644" y="880694"/>
            <a:ext cx="8061325" cy="12979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1600"/>
              </a:lnSpc>
            </a:pPr>
            <a:r>
              <a:rPr lang="es-PE" sz="21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reconoce en la labor de los docentes tanto aquellas actividades estructuradas (docencia, investigación, vinculación con el medio, gestión académica-administrativa), como las no estructuradas (preparación del material didáctico, elaboración de exámenes, asesoría al estudiante, etc.).</a:t>
            </a:r>
            <a:endParaRPr sz="21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19756" y="4152497"/>
            <a:ext cx="1621790" cy="534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9079" marR="12700" indent="-247015">
              <a:lnSpc>
                <a:spcPct val="103699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DIOS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62835" y="4196851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63598" y="4197613"/>
            <a:ext cx="1962912" cy="556259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05033" y="2031818"/>
            <a:ext cx="2209800" cy="2066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70932" y="2109216"/>
            <a:ext cx="2476500" cy="2563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0466" y="495427"/>
            <a:ext cx="8111490" cy="13887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7</a:t>
            </a:r>
            <a:r>
              <a:rPr sz="225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lang="es-PE"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Plan de desarrollo académico del docente.</a:t>
            </a:r>
            <a:endParaRPr sz="2250" dirty="0">
              <a:latin typeface="Arial Narrow"/>
              <a:cs typeface="Arial Narrow"/>
            </a:endParaRPr>
          </a:p>
          <a:p>
            <a:pPr marL="373380" marR="12700" algn="just">
              <a:lnSpc>
                <a:spcPts val="2720"/>
              </a:lnSpc>
              <a:spcBef>
                <a:spcPts val="85"/>
              </a:spcBef>
            </a:pPr>
            <a:r>
              <a:rPr lang="es-PE" sz="225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debe ejecutar un plan de desarrollo académico que estimule que los docentes desarrollen capacidades para optimizar su quehacer universitario.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51939" y="4185066"/>
            <a:ext cx="1622425" cy="601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</a:t>
            </a:r>
            <a:endParaRPr sz="1600">
              <a:latin typeface="Palatino Linotype"/>
              <a:cs typeface="Palatino Linotype"/>
            </a:endParaRPr>
          </a:p>
          <a:p>
            <a:pPr>
              <a:lnSpc>
                <a:spcPts val="650"/>
              </a:lnSpc>
              <a:spcBef>
                <a:spcPts val="22"/>
              </a:spcBef>
            </a:pPr>
            <a:endParaRPr sz="650"/>
          </a:p>
          <a:p>
            <a:pPr marR="1905" algn="ctr">
              <a:lnSpc>
                <a:spcPct val="100000"/>
              </a:lnSpc>
            </a:pP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</a:t>
            </a:r>
            <a:r>
              <a:rPr sz="1600" b="1" spc="-3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DIOS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05100" y="3828288"/>
            <a:ext cx="1423415" cy="1423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77511" y="3828288"/>
            <a:ext cx="1423415" cy="142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7455" y="1866900"/>
            <a:ext cx="2071116" cy="20711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8400" y="3616452"/>
            <a:ext cx="3729228" cy="454152"/>
          </a:xfrm>
          <a:custGeom>
            <a:avLst/>
            <a:gdLst/>
            <a:ahLst/>
            <a:cxnLst/>
            <a:rect l="l" t="t" r="r" b="b"/>
            <a:pathLst>
              <a:path w="3729228" h="454151">
                <a:moveTo>
                  <a:pt x="3729228" y="0"/>
                </a:moveTo>
                <a:lnTo>
                  <a:pt x="3728592" y="40512"/>
                </a:lnTo>
                <a:lnTo>
                  <a:pt x="3726941" y="78867"/>
                </a:lnTo>
                <a:lnTo>
                  <a:pt x="3722624" y="130810"/>
                </a:lnTo>
                <a:lnTo>
                  <a:pt x="3716274" y="174244"/>
                </a:lnTo>
                <a:lnTo>
                  <a:pt x="3705479" y="215773"/>
                </a:lnTo>
                <a:lnTo>
                  <a:pt x="1903602" y="234442"/>
                </a:lnTo>
                <a:lnTo>
                  <a:pt x="1900174" y="235331"/>
                </a:lnTo>
                <a:lnTo>
                  <a:pt x="1881759" y="274320"/>
                </a:lnTo>
                <a:lnTo>
                  <a:pt x="1874520" y="312039"/>
                </a:lnTo>
                <a:lnTo>
                  <a:pt x="1869059" y="359410"/>
                </a:lnTo>
                <a:lnTo>
                  <a:pt x="1865629" y="414274"/>
                </a:lnTo>
                <a:lnTo>
                  <a:pt x="1864614" y="454152"/>
                </a:lnTo>
                <a:lnTo>
                  <a:pt x="1864360" y="434721"/>
                </a:lnTo>
                <a:lnTo>
                  <a:pt x="1861947" y="378460"/>
                </a:lnTo>
                <a:lnTo>
                  <a:pt x="1857121" y="327660"/>
                </a:lnTo>
                <a:lnTo>
                  <a:pt x="1850009" y="285369"/>
                </a:lnTo>
                <a:lnTo>
                  <a:pt x="1838071" y="246634"/>
                </a:lnTo>
                <a:lnTo>
                  <a:pt x="38862" y="234442"/>
                </a:lnTo>
                <a:lnTo>
                  <a:pt x="35560" y="233553"/>
                </a:lnTo>
                <a:lnTo>
                  <a:pt x="17144" y="194564"/>
                </a:lnTo>
                <a:lnTo>
                  <a:pt x="9906" y="156718"/>
                </a:lnTo>
                <a:lnTo>
                  <a:pt x="4444" y="109474"/>
                </a:lnTo>
                <a:lnTo>
                  <a:pt x="1016" y="54483"/>
                </a:lnTo>
                <a:lnTo>
                  <a:pt x="381" y="34925"/>
                </a:lnTo>
                <a:lnTo>
                  <a:pt x="0" y="14731"/>
                </a:lnTo>
              </a:path>
            </a:pathLst>
          </a:custGeom>
          <a:ln w="9144">
            <a:solidFill>
              <a:srgbClr val="5C70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68300" y="469265"/>
            <a:ext cx="8377555" cy="1388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8 </a:t>
            </a:r>
            <a:r>
              <a:rPr sz="2250" b="1" spc="-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25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misión</a:t>
            </a:r>
            <a:r>
              <a:rPr sz="2250" b="1" spc="-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 pro</a:t>
            </a:r>
            <a:r>
              <a:rPr sz="225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rama de estudios</a:t>
            </a:r>
            <a:endParaRPr sz="2250" dirty="0">
              <a:latin typeface="Arial Narrow"/>
              <a:cs typeface="Arial Narrow"/>
            </a:endParaRPr>
          </a:p>
          <a:p>
            <a:pPr marL="373380" marR="12700" algn="just">
              <a:lnSpc>
                <a:spcPts val="2720"/>
              </a:lnSpc>
              <a:spcBef>
                <a:spcPts val="85"/>
              </a:spcBef>
            </a:pPr>
            <a:r>
              <a:rPr lang="es-PE" sz="225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El proceso de admisión al programa de estudios establece criterios en concordancia con el perfil de ingreso, claramente especificados en los prospectos, que son de conocimiento público.</a:t>
            </a:r>
            <a:r>
              <a:rPr sz="225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94202" y="4256318"/>
            <a:ext cx="833119" cy="525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9525" algn="ctr">
              <a:lnSpc>
                <a:spcPct val="103299"/>
              </a:lnSpc>
            </a:pPr>
            <a:r>
              <a:rPr sz="800" b="1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ESO</a:t>
            </a:r>
            <a:r>
              <a:rPr sz="800" b="1" spc="-5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DM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ON</a:t>
            </a:r>
            <a:r>
              <a:rPr sz="800" b="1" spc="-4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AL 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PROGR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800" b="1" spc="-5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ES</a:t>
            </a:r>
            <a:r>
              <a:rPr sz="8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800">
              <a:latin typeface="Palatino Linotype"/>
              <a:cs typeface="Palatino Linotyp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07990" y="4380788"/>
            <a:ext cx="623570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145" marR="12700" indent="-5080">
              <a:lnSpc>
                <a:spcPct val="102499"/>
              </a:lnSpc>
            </a:pPr>
            <a:r>
              <a:rPr sz="800" b="1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PER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FI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8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DEL EG</a:t>
            </a:r>
            <a:r>
              <a:rPr sz="800" b="1" spc="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8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</a:t>
            </a:r>
            <a:r>
              <a:rPr sz="8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8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DO</a:t>
            </a:r>
            <a:endParaRPr sz="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9097" y="474979"/>
            <a:ext cx="8317865" cy="1388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05765" algn="l"/>
              </a:tabLst>
            </a:pPr>
            <a:r>
              <a:rPr sz="2250" b="1" dirty="0" smtClean="0">
                <a:solidFill>
                  <a:srgbClr val="755E0D"/>
                </a:solidFill>
                <a:latin typeface="Arial Narrow"/>
                <a:cs typeface="Arial Narrow"/>
              </a:rPr>
              <a:t>19	Nivel</a:t>
            </a:r>
            <a:r>
              <a:rPr sz="225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ción</a:t>
            </a:r>
            <a:r>
              <a:rPr sz="225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de los ingresantes</a:t>
            </a:r>
            <a:endParaRPr sz="2250" dirty="0">
              <a:latin typeface="Arial Narrow"/>
              <a:cs typeface="Arial Narrow"/>
            </a:endParaRPr>
          </a:p>
          <a:p>
            <a:pPr marL="374015" marR="12700" algn="just">
              <a:lnSpc>
                <a:spcPts val="2720"/>
              </a:lnSpc>
              <a:spcBef>
                <a:spcPts val="85"/>
              </a:spcBef>
            </a:pPr>
            <a:r>
              <a:rPr lang="es-PE" sz="225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diseña, ejecuta y mantiene mecanismos que ayuden a nivelar, en los estudiantes, las competencias necesarias para iniciar sus estudios universitarios.</a:t>
            </a:r>
            <a:endParaRPr sz="225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95600" y="2324100"/>
            <a:ext cx="3331427" cy="2218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22164" y="1792604"/>
            <a:ext cx="3336036" cy="3375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33600" y="2552700"/>
            <a:ext cx="2257043" cy="2036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49097" y="474979"/>
            <a:ext cx="8318500" cy="1388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05765" algn="l"/>
              </a:tabLst>
            </a:pPr>
            <a:r>
              <a:rPr sz="225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0	S</a:t>
            </a:r>
            <a:r>
              <a:rPr sz="225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guimiento</a:t>
            </a:r>
            <a:r>
              <a:rPr sz="2250" b="1" spc="-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al desempeño</a:t>
            </a:r>
            <a:r>
              <a:rPr sz="225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25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de los estudiantes</a:t>
            </a:r>
            <a:endParaRPr sz="2250" dirty="0">
              <a:latin typeface="Arial Narrow"/>
              <a:cs typeface="Arial Narrow"/>
            </a:endParaRPr>
          </a:p>
          <a:p>
            <a:pPr marL="374015" marR="12700" algn="just">
              <a:lnSpc>
                <a:spcPts val="2720"/>
              </a:lnSpc>
              <a:spcBef>
                <a:spcPts val="85"/>
              </a:spcBef>
            </a:pPr>
            <a:r>
              <a:rPr lang="es-PE" sz="2250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realiza seguimiento al desempeño de los estudiantes a lo largo de la formación y les ofrece el apoyo necesario para lograr el avance esperado.</a:t>
            </a:r>
            <a:endParaRPr sz="225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/>
          </p:nvPr>
        </p:nvGraphicFramePr>
        <p:xfrm>
          <a:off x="845058" y="825500"/>
          <a:ext cx="743940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396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2751" y="4158996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3513" y="4159758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87979" y="1856232"/>
            <a:ext cx="3029712" cy="3099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2247900"/>
            <a:ext cx="2109216" cy="1911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4500" y="540639"/>
            <a:ext cx="4984750" cy="381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300" b="1" spc="-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Actividades</a:t>
            </a:r>
            <a:r>
              <a:rPr sz="2300" b="1" spc="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x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tra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urr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icu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ares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1876" y="1042542"/>
            <a:ext cx="8033513" cy="10844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  <a:tabLst>
                <a:tab pos="1426845" algn="l"/>
                <a:tab pos="1867535" algn="l"/>
                <a:tab pos="3254375" algn="l"/>
              </a:tabLst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promueve y evalúa la participación de estudiantes en actividades extracurriculares que contribuyan en su formación.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50772" y="4154042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9271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21908" y="1926335"/>
            <a:ext cx="2875788" cy="28849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49776" y="4420941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50538" y="442170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72081" y="2283886"/>
            <a:ext cx="6048756" cy="1943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21335" y="474726"/>
            <a:ext cx="8270240" cy="4309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Ge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tión</a:t>
            </a:r>
            <a:r>
              <a:rPr sz="2300" b="1" spc="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lizada</a:t>
            </a:r>
            <a:r>
              <a:rPr sz="2300" b="1" spc="7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por</a:t>
            </a:r>
            <a:r>
              <a:rPr sz="23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docentes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4071" y="958952"/>
            <a:ext cx="8091329" cy="12889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730"/>
              </a:lnSpc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gestiona, regula y asegura la calidad de la  </a:t>
            </a:r>
            <a:r>
              <a:rPr lang="es-PE" sz="2300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realizada por docentes, relacionada al área disciplinaria a la que pertenece, en coherencia con la política de </a:t>
            </a:r>
            <a:r>
              <a:rPr lang="es-PE" sz="2300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de la universidad.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61079" y="4415962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0213" y="319519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0975" y="3195955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0611" y="2205227"/>
            <a:ext cx="3485388" cy="2458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91744" y="631190"/>
            <a:ext cx="8249284" cy="1458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-2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r>
              <a:rPr sz="2300" b="1" spc="4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obt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ión</a:t>
            </a:r>
            <a:r>
              <a:rPr sz="2300" b="1" spc="8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gra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título</a:t>
            </a:r>
            <a:endParaRPr sz="2300" dirty="0">
              <a:latin typeface="Arial Narrow"/>
              <a:cs typeface="Arial Narrow"/>
            </a:endParaRPr>
          </a:p>
          <a:p>
            <a:pPr marL="375285" marR="12700" algn="just">
              <a:lnSpc>
                <a:spcPct val="101499"/>
              </a:lnSpc>
              <a:spcBef>
                <a:spcPts val="245"/>
              </a:spcBef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asegura la rigurosidad, pertinencia y calidad de los trabajos de </a:t>
            </a:r>
            <a:r>
              <a:rPr lang="es-PE" sz="2300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de los estudiantes conducentes a la obtención del grado y título profesional.</a:t>
            </a:r>
            <a:r>
              <a:rPr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8538" y="3190875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9271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56603" y="2542032"/>
            <a:ext cx="2520696" cy="1856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000" y="3194304"/>
            <a:ext cx="1962912" cy="557783"/>
          </a:xfrm>
          <a:custGeom>
            <a:avLst/>
            <a:gdLst/>
            <a:ahLst/>
            <a:cxnLst/>
            <a:rect l="l" t="t" r="r" b="b"/>
            <a:pathLst>
              <a:path w="1962912" h="557783">
                <a:moveTo>
                  <a:pt x="0" y="557783"/>
                </a:moveTo>
                <a:lnTo>
                  <a:pt x="1962912" y="557783"/>
                </a:lnTo>
                <a:lnTo>
                  <a:pt x="1962912" y="0"/>
                </a:lnTo>
                <a:lnTo>
                  <a:pt x="0" y="0"/>
                </a:lnTo>
                <a:lnTo>
                  <a:pt x="0" y="557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761" y="3195066"/>
            <a:ext cx="1962912" cy="557784"/>
          </a:xfrm>
          <a:custGeom>
            <a:avLst/>
            <a:gdLst/>
            <a:ahLst/>
            <a:cxnLst/>
            <a:rect l="l" t="t" r="r" b="b"/>
            <a:pathLst>
              <a:path w="1962912" h="557784">
                <a:moveTo>
                  <a:pt x="0" y="557784"/>
                </a:moveTo>
                <a:lnTo>
                  <a:pt x="1962912" y="557784"/>
                </a:lnTo>
                <a:lnTo>
                  <a:pt x="1962912" y="0"/>
                </a:lnTo>
                <a:lnTo>
                  <a:pt x="0" y="0"/>
                </a:lnTo>
                <a:lnTo>
                  <a:pt x="0" y="557784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8300" y="609853"/>
            <a:ext cx="8376284" cy="1334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4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P</a:t>
            </a:r>
            <a:r>
              <a:rPr sz="21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blicacion</a:t>
            </a:r>
            <a:r>
              <a:rPr sz="21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 </a:t>
            </a:r>
            <a:r>
              <a:rPr sz="2100" b="1" spc="-204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los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resultados</a:t>
            </a:r>
            <a:r>
              <a:rPr sz="21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de</a:t>
            </a:r>
            <a:r>
              <a:rPr sz="21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1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endParaRPr sz="2100" dirty="0">
              <a:latin typeface="Arial Narrow"/>
              <a:cs typeface="Arial Narrow"/>
            </a:endParaRPr>
          </a:p>
          <a:p>
            <a:pPr marL="375285" marR="12700" algn="just">
              <a:lnSpc>
                <a:spcPct val="101499"/>
              </a:lnSpc>
              <a:spcBef>
                <a:spcPts val="235"/>
              </a:spcBef>
            </a:pPr>
            <a:r>
              <a:rPr lang="es-PE" sz="21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 fomenta que los resultados de los trabajos de </a:t>
            </a:r>
            <a:r>
              <a:rPr lang="es-PE" sz="2100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1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realizados por los docentes se publiquen, se incorporen a la docencia y sean de conocimiento de los académicos y estudiantes.</a:t>
            </a:r>
            <a:endParaRPr sz="2100" dirty="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1997" y="3179826"/>
            <a:ext cx="1449705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2865">
              <a:lnSpc>
                <a:spcPct val="1000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30366" y="2360447"/>
            <a:ext cx="2831592" cy="2119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9231" y="2293124"/>
            <a:ext cx="3073908" cy="2254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4963" y="4107179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5725" y="4107941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88564" y="2087879"/>
            <a:ext cx="2648712" cy="2647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81471" y="2087879"/>
            <a:ext cx="2648712" cy="2647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4963" y="2458211"/>
            <a:ext cx="1656588" cy="1648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44500" y="474727"/>
            <a:ext cx="8143240" cy="4960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734" algn="l"/>
              </a:tabLst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5	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po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b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li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ad</a:t>
            </a:r>
            <a:r>
              <a:rPr sz="2300" b="1" spc="8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al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0226" y="1045177"/>
            <a:ext cx="7912774" cy="10411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730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identifica, define y desarrolla las acciones de responsabilidad social articuladas con la formación integral de los estudiantes.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01561" y="3025698"/>
            <a:ext cx="1430020" cy="704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7785" algn="just">
              <a:lnSpc>
                <a:spcPct val="98700"/>
              </a:lnSpc>
            </a:pP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F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5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 I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TEG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RA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1500" b="1" spc="-6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ST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UDI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N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T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</a:t>
            </a:r>
            <a:endParaRPr sz="1500">
              <a:latin typeface="Palatino Linotype"/>
              <a:cs typeface="Palatino Linotyp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72714" y="3151251"/>
            <a:ext cx="1929130" cy="4667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86740" marR="12700" indent="-574675">
              <a:lnSpc>
                <a:spcPts val="1750"/>
              </a:lnSpc>
            </a:pPr>
            <a:r>
              <a:rPr sz="15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</a:t>
            </a:r>
            <a:r>
              <a:rPr sz="15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ON</a:t>
            </a:r>
            <a:r>
              <a:rPr sz="15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SA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B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5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5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 </a:t>
            </a:r>
            <a:r>
              <a:rPr sz="15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SO</a:t>
            </a:r>
            <a:r>
              <a:rPr sz="15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C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500" b="1" spc="-3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5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L</a:t>
            </a:r>
            <a:endParaRPr sz="1500">
              <a:latin typeface="Palatino Linotype"/>
              <a:cs typeface="Palatino Linotyp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66266" y="4102861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53207" y="1734948"/>
            <a:ext cx="4692395" cy="2939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8501" y="376231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69263" y="3763075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76362" y="1926964"/>
            <a:ext cx="1656588" cy="1648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4500" y="474726"/>
            <a:ext cx="8220709" cy="1071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734" algn="l"/>
              </a:tabLst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6	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Impl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ión</a:t>
            </a:r>
            <a:r>
              <a:rPr sz="2300" b="1" spc="8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po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íticas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bi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nta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es</a:t>
            </a:r>
            <a:endParaRPr sz="2300" dirty="0">
              <a:latin typeface="Arial Narrow"/>
              <a:cs typeface="Arial Narrow"/>
            </a:endParaRPr>
          </a:p>
          <a:p>
            <a:pPr marL="373380" marR="12700">
              <a:lnSpc>
                <a:spcPts val="2810"/>
              </a:lnSpc>
              <a:spcBef>
                <a:spcPts val="85"/>
              </a:spcBef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implementa políticas ambientales, y monitorea el cumplimiento de medidas de prevención en tal ámbito.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79804" y="3757995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81100" y="4006341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1861" y="400710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7176" y="2495141"/>
            <a:ext cx="2270760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00500" y="2684414"/>
            <a:ext cx="4541520" cy="1850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4500" y="494538"/>
            <a:ext cx="8323580" cy="43538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7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Bienestar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7390" y="1059466"/>
            <a:ext cx="8060690" cy="10617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1299"/>
              </a:lnSpc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asegura que los estudiantes, docentes y personal</a:t>
            </a:r>
          </a:p>
          <a:p>
            <a:pPr marL="12700" marR="12700" algn="just">
              <a:lnSpc>
                <a:spcPct val="101299"/>
              </a:lnSpc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administrativo tengan acceso a servicios de bienestar para mejorar su desempeño y formación, asimismo, evalúa el impacto de dichos servicios.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91488" y="4002023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05357" y="4088191"/>
            <a:ext cx="1964436" cy="556260"/>
          </a:xfrm>
          <a:custGeom>
            <a:avLst/>
            <a:gdLst/>
            <a:ahLst/>
            <a:cxnLst/>
            <a:rect l="l" t="t" r="r" b="b"/>
            <a:pathLst>
              <a:path w="1964436" h="556260">
                <a:moveTo>
                  <a:pt x="0" y="556260"/>
                </a:moveTo>
                <a:lnTo>
                  <a:pt x="1964436" y="556260"/>
                </a:lnTo>
                <a:lnTo>
                  <a:pt x="1964436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06119" y="4088953"/>
            <a:ext cx="1964436" cy="556259"/>
          </a:xfrm>
          <a:custGeom>
            <a:avLst/>
            <a:gdLst/>
            <a:ahLst/>
            <a:cxnLst/>
            <a:rect l="l" t="t" r="r" b="b"/>
            <a:pathLst>
              <a:path w="1964436" h="556260">
                <a:moveTo>
                  <a:pt x="0" y="556259"/>
                </a:moveTo>
                <a:lnTo>
                  <a:pt x="1964436" y="556259"/>
                </a:lnTo>
                <a:lnTo>
                  <a:pt x="1964436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36478" y="2471866"/>
            <a:ext cx="1574306" cy="1437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9396" y="398526"/>
            <a:ext cx="8220709" cy="4160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100" algn="l"/>
              </a:tabLst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8	Equ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mi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nto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u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3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Infr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tr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ctu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17269" y="4073358"/>
            <a:ext cx="1449705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2865">
              <a:lnSpc>
                <a:spcPct val="1000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ts val="1895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ST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U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66800" y="1008374"/>
            <a:ext cx="7848600" cy="101092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  <a:tabLst>
                <a:tab pos="309245" algn="l"/>
                <a:tab pos="672465" algn="l"/>
              </a:tabLst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tiene la infraestructura (salones de clase, oficinas, laboratorios, talleres, equipamiento, etc.) y el equipamiento pertinentes para su desarrollo.</a:t>
            </a:r>
            <a:endParaRPr sz="23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9542" y="4142411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70303" y="414317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20386" y="2182367"/>
            <a:ext cx="3142488" cy="2773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70022" y="2224115"/>
            <a:ext cx="1759458" cy="1807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09396" y="398527"/>
            <a:ext cx="8221980" cy="3901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100" algn="l"/>
              </a:tabLst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2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9	Mant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nim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ien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t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infr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tr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ct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13714" y="872989"/>
            <a:ext cx="7977886" cy="10777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730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mantiene y ejecuta un programa de desarrollo, ampliación, mantenimiento, renovación y seguridad de su infraestructura y</a:t>
            </a:r>
          </a:p>
          <a:p>
            <a:pPr marL="12700">
              <a:lnSpc>
                <a:spcPts val="2730"/>
              </a:lnSpc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equipamiento, garantizando su funcionamiento.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9930" y="4138093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0200" y="3257330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00961" y="3258092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59"/>
                </a:moveTo>
                <a:lnTo>
                  <a:pt x="1962912" y="556259"/>
                </a:lnTo>
                <a:lnTo>
                  <a:pt x="1962912" y="0"/>
                </a:lnTo>
                <a:lnTo>
                  <a:pt x="0" y="0"/>
                </a:lnTo>
                <a:lnTo>
                  <a:pt x="0" y="556259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91000" y="2207101"/>
            <a:ext cx="3879548" cy="2901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40181" y="456184"/>
            <a:ext cx="8101965" cy="4963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0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Si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tem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inf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rm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ió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nicaci</a:t>
            </a:r>
            <a:r>
              <a:rPr sz="2300" b="1" spc="2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ó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0600" y="899400"/>
            <a:ext cx="7836534" cy="11153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0900"/>
              </a:lnSpc>
              <a:tabLst>
                <a:tab pos="7701915" algn="l"/>
              </a:tabLst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tiene implementado un sistema de información y comunicación accesible, como apoyo a la gestión académica, </a:t>
            </a:r>
            <a:r>
              <a:rPr lang="es-PE" sz="2300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I+D+i</a:t>
            </a: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y a la gestión administrativa.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7916" y="3253012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9271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>
            <a:grpSpLocks/>
          </p:cNvGrpSpPr>
          <p:nvPr/>
        </p:nvGrpSpPr>
        <p:grpSpPr bwMode="auto">
          <a:xfrm>
            <a:off x="1257300" y="2375299"/>
            <a:ext cx="2571750" cy="794597"/>
            <a:chOff x="3214678" y="214290"/>
            <a:chExt cx="4286280" cy="1071570"/>
          </a:xfrm>
        </p:grpSpPr>
        <p:sp>
          <p:nvSpPr>
            <p:cNvPr id="5" name="4 Elipse"/>
            <p:cNvSpPr/>
            <p:nvPr/>
          </p:nvSpPr>
          <p:spPr>
            <a:xfrm>
              <a:off x="3214678" y="214290"/>
              <a:ext cx="4286280" cy="1071570"/>
            </a:xfrm>
            <a:prstGeom prst="ellipse">
              <a:avLst/>
            </a:prstGeom>
            <a:gradFill flip="none" rotWithShape="1">
              <a:gsLst>
                <a:gs pos="0">
                  <a:srgbClr val="002060">
                    <a:tint val="66000"/>
                    <a:satMod val="160000"/>
                  </a:srgbClr>
                </a:gs>
                <a:gs pos="50000">
                  <a:srgbClr val="002060">
                    <a:tint val="44500"/>
                    <a:satMod val="160000"/>
                  </a:srgbClr>
                </a:gs>
                <a:gs pos="100000">
                  <a:srgbClr val="00206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200"/>
            </a:p>
          </p:txBody>
        </p:sp>
        <p:sp>
          <p:nvSpPr>
            <p:cNvPr id="6" name="5 CuadroTexto"/>
            <p:cNvSpPr txBox="1">
              <a:spLocks noChangeArrowheads="1"/>
            </p:cNvSpPr>
            <p:nvPr/>
          </p:nvSpPr>
          <p:spPr bwMode="auto">
            <a:xfrm>
              <a:off x="3428991" y="428603"/>
              <a:ext cx="4000528" cy="62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002060"/>
                  </a:solidFill>
                </a:rPr>
                <a:t>¿POR QUÉ BUSCAR </a:t>
              </a:r>
            </a:p>
            <a:p>
              <a:pPr algn="ctr"/>
              <a:r>
                <a:rPr lang="es-ES" sz="1200" b="1" dirty="0">
                  <a:solidFill>
                    <a:srgbClr val="002060"/>
                  </a:solidFill>
                </a:rPr>
                <a:t>LA CALIDAD?</a:t>
              </a:r>
            </a:p>
          </p:txBody>
        </p:sp>
      </p:grpSp>
      <p:sp>
        <p:nvSpPr>
          <p:cNvPr id="7" name="6 Marcador de contenido"/>
          <p:cNvSpPr txBox="1">
            <a:spLocks/>
          </p:cNvSpPr>
          <p:nvPr/>
        </p:nvSpPr>
        <p:spPr>
          <a:xfrm>
            <a:off x="4868464" y="2482450"/>
            <a:ext cx="2789636" cy="4322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200" b="1" dirty="0">
                <a:latin typeface="Arial" pitchFamily="34" charset="0"/>
              </a:rPr>
              <a:t>    Garantizar la formación de los estudiantes</a:t>
            </a:r>
            <a:endParaRPr lang="es-ES" sz="1200" b="1" kern="0" dirty="0"/>
          </a:p>
        </p:txBody>
      </p:sp>
      <p:sp>
        <p:nvSpPr>
          <p:cNvPr id="8" name="6 Marcador de contenido"/>
          <p:cNvSpPr txBox="1">
            <a:spLocks/>
          </p:cNvSpPr>
          <p:nvPr/>
        </p:nvSpPr>
        <p:spPr>
          <a:xfrm>
            <a:off x="4057650" y="1221579"/>
            <a:ext cx="3257550" cy="492921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200" b="1" dirty="0">
                <a:latin typeface="Arial" pitchFamily="34" charset="0"/>
              </a:rPr>
              <a:t>    Ser fieles a nuestra misión y lograr nuestra visión</a:t>
            </a:r>
            <a:endParaRPr lang="es-ES" sz="1200" b="1" kern="0" dirty="0"/>
          </a:p>
        </p:txBody>
      </p:sp>
      <p:sp>
        <p:nvSpPr>
          <p:cNvPr id="9" name="6 Marcador de contenido"/>
          <p:cNvSpPr txBox="1">
            <a:spLocks/>
          </p:cNvSpPr>
          <p:nvPr/>
        </p:nvSpPr>
        <p:spPr>
          <a:xfrm>
            <a:off x="4229100" y="3754036"/>
            <a:ext cx="3429000" cy="589364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200" b="1" dirty="0">
                <a:latin typeface="Arial" pitchFamily="34" charset="0"/>
              </a:rPr>
              <a:t>    Cumplir con las exigencias  de calidad educativa brindando un excelente servicio.</a:t>
            </a:r>
            <a:endParaRPr lang="es-ES" sz="1200" b="1" kern="0" dirty="0"/>
          </a:p>
        </p:txBody>
      </p:sp>
      <p:sp>
        <p:nvSpPr>
          <p:cNvPr id="10" name="9 Flecha derecha"/>
          <p:cNvSpPr/>
          <p:nvPr/>
        </p:nvSpPr>
        <p:spPr>
          <a:xfrm rot="19582047">
            <a:off x="3437336" y="1831181"/>
            <a:ext cx="378619" cy="1619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11" name="10 Flecha derecha"/>
          <p:cNvSpPr/>
          <p:nvPr/>
        </p:nvSpPr>
        <p:spPr>
          <a:xfrm rot="2479280">
            <a:off x="3672708" y="3562286"/>
            <a:ext cx="378619" cy="1619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12" name="11 Flecha derecha"/>
          <p:cNvSpPr/>
          <p:nvPr/>
        </p:nvSpPr>
        <p:spPr>
          <a:xfrm>
            <a:off x="3965973" y="2695575"/>
            <a:ext cx="377428" cy="1619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339065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73603" y="4385023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74364" y="4385785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98423" y="474727"/>
            <a:ext cx="8219440" cy="5040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1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Centros</a:t>
            </a:r>
            <a:r>
              <a:rPr sz="2300" b="1" spc="4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inf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rm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5" dirty="0" smtClean="0">
                <a:solidFill>
                  <a:srgbClr val="755E0D"/>
                </a:solidFill>
                <a:latin typeface="Arial Narrow"/>
                <a:cs typeface="Arial Narrow"/>
              </a:rPr>
              <a:t>ió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referencia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7198" y="1162886"/>
            <a:ext cx="7860665" cy="16184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1299"/>
              </a:lnSpc>
              <a:tabLst>
                <a:tab pos="1211580" algn="l"/>
                <a:tab pos="2573020" algn="l"/>
                <a:tab pos="2987675" algn="l"/>
                <a:tab pos="3321685" algn="l"/>
                <a:tab pos="4617085" algn="l"/>
                <a:tab pos="6072505" algn="l"/>
                <a:tab pos="6353175" algn="l"/>
                <a:tab pos="7160895" algn="l"/>
                <a:tab pos="7575550" algn="l"/>
              </a:tabLst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hace uso de centros de información y referencia o similares, acorde a las necesidades de estudiantes y docentes, disponibles en la universidad, gestionados a través de un programa de actualización y mejora continua.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1319" y="4380349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92710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  <p:sp>
        <p:nvSpPr>
          <p:cNvPr id="18" name="object 13"/>
          <p:cNvSpPr/>
          <p:nvPr/>
        </p:nvSpPr>
        <p:spPr>
          <a:xfrm>
            <a:off x="3867906" y="2863833"/>
            <a:ext cx="1574306" cy="1437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135380" cy="196596"/>
          </a:xfrm>
          <a:custGeom>
            <a:avLst/>
            <a:gdLst/>
            <a:ahLst/>
            <a:cxnLst/>
            <a:rect l="l" t="t" r="r" b="b"/>
            <a:pathLst>
              <a:path w="1135380" h="196596">
                <a:moveTo>
                  <a:pt x="0" y="196596"/>
                </a:moveTo>
                <a:lnTo>
                  <a:pt x="1135380" y="196596"/>
                </a:lnTo>
                <a:lnTo>
                  <a:pt x="1135380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34711" y="5286755"/>
            <a:ext cx="536448" cy="196596"/>
          </a:xfrm>
          <a:custGeom>
            <a:avLst/>
            <a:gdLst/>
            <a:ahLst/>
            <a:cxnLst/>
            <a:rect l="l" t="t" r="r" b="b"/>
            <a:pathLst>
              <a:path w="536448" h="196596">
                <a:moveTo>
                  <a:pt x="0" y="196596"/>
                </a:moveTo>
                <a:lnTo>
                  <a:pt x="536448" y="196596"/>
                </a:lnTo>
                <a:lnTo>
                  <a:pt x="536448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11281" y="4313485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12042" y="4314248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64786" y="2856890"/>
            <a:ext cx="2245614" cy="1981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97755" y="2724777"/>
            <a:ext cx="1647063" cy="1588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2125" y="639431"/>
            <a:ext cx="8165465" cy="4777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100" algn="l"/>
              </a:tabLst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2	Re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urs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hu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os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ra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st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ón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l</a:t>
            </a:r>
            <a:r>
              <a:rPr sz="2300" b="1" spc="3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progr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ma</a:t>
            </a:r>
            <a:r>
              <a:rPr sz="2300" b="1" spc="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tud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2797" y="1119378"/>
            <a:ext cx="7515403" cy="158572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  <a:tabLst>
                <a:tab pos="1739264" algn="l"/>
              </a:tabLst>
            </a:pPr>
            <a:r>
              <a:rPr lang="es-PE" sz="2300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El grupo directivo o alta dirección del programa de estudios está formado por profesionales calificados que gestionan su desarrollo y fortalecimiento. Asimismo el programa de estudios dispone del personal administrativo para dar soporte a sus actividades.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79885" y="4305300"/>
            <a:ext cx="1449705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384" algn="ctr">
              <a:lnSpc>
                <a:spcPct val="1000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endParaRPr sz="1600" dirty="0">
              <a:latin typeface="Palatino Linotype"/>
              <a:cs typeface="Palatino Linotype"/>
            </a:endParaRPr>
          </a:p>
          <a:p>
            <a:pPr algn="ctr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DE 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96034" y="4235425"/>
            <a:ext cx="1993825" cy="519993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6795" y="4236187"/>
            <a:ext cx="1993825" cy="519993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06523" y="2169391"/>
            <a:ext cx="1656588" cy="164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05400" y="2043969"/>
            <a:ext cx="2514600" cy="2517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41678" y="488632"/>
            <a:ext cx="8028305" cy="4947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Lo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ro</a:t>
            </a:r>
            <a:r>
              <a:rPr sz="2300" b="1" spc="6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2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m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p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et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ci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7257" y="935498"/>
            <a:ext cx="7845743" cy="10274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730"/>
              </a:lnSpc>
            </a:pPr>
            <a:r>
              <a:rPr lang="es-PE" sz="2300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utiliza mecanismos para evaluar que los egresados cuentan con las competencias definidas en el perfil de egreso.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06423" y="4230752"/>
            <a:ext cx="1472536" cy="4707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</a:t>
            </a:r>
            <a:r>
              <a:rPr sz="1600" b="1" spc="-2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A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458200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83" y="0"/>
                </a:moveTo>
                <a:lnTo>
                  <a:pt x="22478" y="3860"/>
                </a:lnTo>
                <a:lnTo>
                  <a:pt x="10668" y="11544"/>
                </a:lnTo>
                <a:lnTo>
                  <a:pt x="2794" y="22186"/>
                </a:lnTo>
                <a:lnTo>
                  <a:pt x="0" y="34874"/>
                </a:lnTo>
                <a:lnTo>
                  <a:pt x="0" y="36690"/>
                </a:lnTo>
                <a:lnTo>
                  <a:pt x="35686" y="67589"/>
                </a:lnTo>
                <a:lnTo>
                  <a:pt x="54482" y="68579"/>
                </a:lnTo>
                <a:lnTo>
                  <a:pt x="66675" y="63322"/>
                </a:lnTo>
                <a:lnTo>
                  <a:pt x="76200" y="54444"/>
                </a:lnTo>
                <a:lnTo>
                  <a:pt x="82169" y="42125"/>
                </a:lnTo>
                <a:lnTo>
                  <a:pt x="83820" y="26555"/>
                </a:lnTo>
                <a:lnTo>
                  <a:pt x="77977" y="15874"/>
                </a:lnTo>
                <a:lnTo>
                  <a:pt x="67945" y="7416"/>
                </a:lnTo>
                <a:lnTo>
                  <a:pt x="54101" y="1879"/>
                </a:lnTo>
                <a:lnTo>
                  <a:pt x="370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8451" y="5416296"/>
            <a:ext cx="83820" cy="68579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37033" y="0"/>
                </a:moveTo>
                <a:lnTo>
                  <a:pt x="22440" y="3873"/>
                </a:lnTo>
                <a:lnTo>
                  <a:pt x="10680" y="11569"/>
                </a:lnTo>
                <a:lnTo>
                  <a:pt x="2844" y="22199"/>
                </a:lnTo>
                <a:lnTo>
                  <a:pt x="0" y="34874"/>
                </a:lnTo>
                <a:lnTo>
                  <a:pt x="63" y="36728"/>
                </a:lnTo>
                <a:lnTo>
                  <a:pt x="35775" y="67589"/>
                </a:lnTo>
                <a:lnTo>
                  <a:pt x="54495" y="68579"/>
                </a:lnTo>
                <a:lnTo>
                  <a:pt x="66662" y="63322"/>
                </a:lnTo>
                <a:lnTo>
                  <a:pt x="76149" y="54432"/>
                </a:lnTo>
                <a:lnTo>
                  <a:pt x="82143" y="42100"/>
                </a:lnTo>
                <a:lnTo>
                  <a:pt x="83820" y="26517"/>
                </a:lnTo>
                <a:lnTo>
                  <a:pt x="78028" y="15849"/>
                </a:lnTo>
                <a:lnTo>
                  <a:pt x="67945" y="7404"/>
                </a:lnTo>
                <a:lnTo>
                  <a:pt x="54102" y="1879"/>
                </a:lnTo>
                <a:lnTo>
                  <a:pt x="3703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0076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720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5A5A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4364" y="5286755"/>
            <a:ext cx="1796796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6" y="196596"/>
                </a:lnTo>
                <a:lnTo>
                  <a:pt x="1796796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ABC92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10784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6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86755"/>
            <a:ext cx="1796795" cy="196596"/>
          </a:xfrm>
          <a:custGeom>
            <a:avLst/>
            <a:gdLst/>
            <a:ahLst/>
            <a:cxnLst/>
            <a:rect l="l" t="t" r="r" b="b"/>
            <a:pathLst>
              <a:path w="1796795" h="196596">
                <a:moveTo>
                  <a:pt x="0" y="196596"/>
                </a:moveTo>
                <a:lnTo>
                  <a:pt x="1796795" y="196596"/>
                </a:lnTo>
                <a:lnTo>
                  <a:pt x="1796795" y="0"/>
                </a:lnTo>
                <a:lnTo>
                  <a:pt x="0" y="0"/>
                </a:lnTo>
                <a:lnTo>
                  <a:pt x="0" y="196596"/>
                </a:lnTo>
                <a:close/>
              </a:path>
            </a:pathLst>
          </a:custGeom>
          <a:solidFill>
            <a:srgbClr val="1D38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3" y="5475732"/>
            <a:ext cx="9142476" cy="239267"/>
          </a:xfrm>
          <a:custGeom>
            <a:avLst/>
            <a:gdLst/>
            <a:ahLst/>
            <a:cxnLst/>
            <a:rect l="l" t="t" r="r" b="b"/>
            <a:pathLst>
              <a:path w="9142476" h="239267">
                <a:moveTo>
                  <a:pt x="9142476" y="239267"/>
                </a:moveTo>
                <a:lnTo>
                  <a:pt x="9142476" y="0"/>
                </a:lnTo>
                <a:lnTo>
                  <a:pt x="0" y="0"/>
                </a:lnTo>
                <a:lnTo>
                  <a:pt x="0" y="239267"/>
                </a:lnTo>
                <a:lnTo>
                  <a:pt x="9142476" y="239267"/>
                </a:lnTo>
                <a:close/>
              </a:path>
            </a:pathLst>
          </a:custGeom>
          <a:solidFill>
            <a:srgbClr val="9F09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6826" y="4046106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7589" y="4046868"/>
            <a:ext cx="1962912" cy="556260"/>
          </a:xfrm>
          <a:custGeom>
            <a:avLst/>
            <a:gdLst/>
            <a:ahLst/>
            <a:cxnLst/>
            <a:rect l="l" t="t" r="r" b="b"/>
            <a:pathLst>
              <a:path w="1962912" h="556260">
                <a:moveTo>
                  <a:pt x="0" y="556260"/>
                </a:moveTo>
                <a:lnTo>
                  <a:pt x="1962912" y="556260"/>
                </a:lnTo>
                <a:lnTo>
                  <a:pt x="1962912" y="0"/>
                </a:lnTo>
                <a:lnTo>
                  <a:pt x="0" y="0"/>
                </a:lnTo>
                <a:lnTo>
                  <a:pt x="0" y="556260"/>
                </a:lnTo>
                <a:close/>
              </a:path>
            </a:pathLst>
          </a:custGeom>
          <a:ln w="28956">
            <a:solidFill>
              <a:srgbClr val="7580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2359" y="2608974"/>
            <a:ext cx="1831848" cy="1437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14800" y="2354581"/>
            <a:ext cx="3845052" cy="2667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09143" y="536955"/>
            <a:ext cx="8412480" cy="5085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19734" algn="l"/>
              </a:tabLst>
            </a:pP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3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4	S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imien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to</a:t>
            </a:r>
            <a:r>
              <a:rPr sz="2300" b="1" spc="7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g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re</a:t>
            </a:r>
            <a:r>
              <a:rPr sz="2300" b="1" spc="-5" dirty="0" smtClean="0">
                <a:solidFill>
                  <a:srgbClr val="755E0D"/>
                </a:solidFill>
                <a:latin typeface="Arial Narrow"/>
                <a:cs typeface="Arial Narrow"/>
              </a:rPr>
              <a:t>s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ados</a:t>
            </a:r>
            <a:r>
              <a:rPr sz="2300" b="1" spc="6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smtClean="0">
                <a:solidFill>
                  <a:srgbClr val="755E0D"/>
                </a:solidFill>
                <a:latin typeface="Arial Narrow"/>
                <a:cs typeface="Arial Narrow"/>
              </a:rPr>
              <a:t>y</a:t>
            </a:r>
            <a:r>
              <a:rPr sz="2300" b="1" spc="5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obj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ti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v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os</a:t>
            </a:r>
            <a:r>
              <a:rPr sz="2300" b="1" spc="50" dirty="0" smtClean="0">
                <a:solidFill>
                  <a:srgbClr val="755E0D"/>
                </a:solidFill>
                <a:latin typeface="Arial Narrow"/>
                <a:cs typeface="Arial Narrow"/>
              </a:rPr>
              <a:t> 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e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d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u</a:t>
            </a:r>
            <a:r>
              <a:rPr sz="2300" b="1" spc="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a</a:t>
            </a:r>
            <a:r>
              <a:rPr sz="2300" b="1" spc="-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c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i</a:t>
            </a:r>
            <a:r>
              <a:rPr sz="2300" b="1" spc="15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o</a:t>
            </a:r>
            <a:r>
              <a:rPr sz="2300" b="1" spc="10" dirty="0" err="1" smtClean="0">
                <a:solidFill>
                  <a:srgbClr val="755E0D"/>
                </a:solidFill>
                <a:latin typeface="Arial Narrow"/>
                <a:cs typeface="Arial Narrow"/>
              </a:rPr>
              <a:t>nales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0053" y="1077673"/>
            <a:ext cx="7981570" cy="10879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ts val="2730"/>
              </a:lnSpc>
            </a:pPr>
            <a:r>
              <a:rPr lang="es-PE" sz="2300" spc="0" dirty="0" smtClean="0">
                <a:solidFill>
                  <a:srgbClr val="755E0D"/>
                </a:solidFill>
                <a:latin typeface="Arial Narrow"/>
                <a:cs typeface="Arial Narrow"/>
              </a:rPr>
              <a:t>El programa de estudios mantiene un registro actualizado de sus egresados y establece un vínculo permanente con ellos monitoreando su inserción laboral y el logro de los objetivos educacionales.</a:t>
            </a:r>
            <a:endParaRPr sz="230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77824" y="4041432"/>
            <a:ext cx="1449705" cy="503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0165">
              <a:lnSpc>
                <a:spcPts val="1900"/>
              </a:lnSpc>
            </a:pP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PRO</a:t>
            </a:r>
            <a:r>
              <a:rPr sz="1600" b="1" spc="-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G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RAMA</a:t>
            </a:r>
            <a:r>
              <a:rPr sz="1600" b="1" spc="-1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 DE 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ESTUD</a:t>
            </a:r>
            <a:r>
              <a:rPr sz="1600" b="1" spc="0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I</a:t>
            </a:r>
            <a:r>
              <a:rPr sz="1600" b="1" spc="-15" dirty="0" smtClean="0">
                <a:solidFill>
                  <a:srgbClr val="755E0D"/>
                </a:solidFill>
                <a:latin typeface="Palatino Linotype"/>
                <a:cs typeface="Palatino Linotype"/>
              </a:rPr>
              <a:t>OS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898411" y="2463975"/>
            <a:ext cx="7606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4800" b="1" dirty="0" smtClean="0">
                <a:solidFill>
                  <a:srgbClr val="1D3868"/>
                </a:solidFill>
                <a:latin typeface="Arial Narrow"/>
                <a:cs typeface="Arial Narrow"/>
              </a:rPr>
              <a:t>GRACIAS</a:t>
            </a:r>
          </a:p>
        </p:txBody>
      </p:sp>
      <p:grpSp>
        <p:nvGrpSpPr>
          <p:cNvPr id="10" name="Agrupar 9"/>
          <p:cNvGrpSpPr/>
          <p:nvPr/>
        </p:nvGrpSpPr>
        <p:grpSpPr>
          <a:xfrm>
            <a:off x="0" y="5287316"/>
            <a:ext cx="9144001" cy="427684"/>
            <a:chOff x="-2061" y="5301426"/>
            <a:chExt cx="9160173" cy="427685"/>
          </a:xfrm>
        </p:grpSpPr>
        <p:sp>
          <p:nvSpPr>
            <p:cNvPr id="11" name="Rectángulo 10"/>
            <p:cNvSpPr/>
            <p:nvPr/>
          </p:nvSpPr>
          <p:spPr>
            <a:xfrm>
              <a:off x="1837982" y="5301426"/>
              <a:ext cx="1800000" cy="196026"/>
            </a:xfrm>
            <a:prstGeom prst="rect">
              <a:avLst/>
            </a:prstGeom>
            <a:solidFill>
              <a:srgbClr val="0076B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7358111" y="5301426"/>
              <a:ext cx="1800000" cy="196026"/>
            </a:xfrm>
            <a:prstGeom prst="rect">
              <a:avLst/>
            </a:prstGeom>
            <a:solidFill>
              <a:srgbClr val="5A5A5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3678025" y="5301426"/>
              <a:ext cx="1800000" cy="196026"/>
            </a:xfrm>
            <a:prstGeom prst="rect">
              <a:avLst/>
            </a:prstGeom>
            <a:solidFill>
              <a:srgbClr val="ABCB2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5518068" y="5301426"/>
              <a:ext cx="1800000" cy="196026"/>
            </a:xfrm>
            <a:prstGeom prst="rect">
              <a:avLst/>
            </a:prstGeom>
            <a:solidFill>
              <a:srgbClr val="9F092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-2061" y="5301427"/>
              <a:ext cx="1800000" cy="196026"/>
            </a:xfrm>
            <a:prstGeom prst="rect">
              <a:avLst/>
            </a:prstGeom>
            <a:solidFill>
              <a:srgbClr val="1D386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-2060" y="5489222"/>
              <a:ext cx="9160172" cy="239889"/>
            </a:xfrm>
            <a:prstGeom prst="rect">
              <a:avLst/>
            </a:prstGeom>
            <a:solidFill>
              <a:srgbClr val="1D386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4864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 Grupo"/>
          <p:cNvGrpSpPr>
            <a:grpSpLocks/>
          </p:cNvGrpSpPr>
          <p:nvPr/>
        </p:nvGrpSpPr>
        <p:grpSpPr bwMode="auto">
          <a:xfrm>
            <a:off x="3314700" y="2400301"/>
            <a:ext cx="2571750" cy="794597"/>
            <a:chOff x="3214678" y="214290"/>
            <a:chExt cx="4286280" cy="1071570"/>
          </a:xfrm>
        </p:grpSpPr>
        <p:sp>
          <p:nvSpPr>
            <p:cNvPr id="5" name="4 Elipse"/>
            <p:cNvSpPr/>
            <p:nvPr/>
          </p:nvSpPr>
          <p:spPr>
            <a:xfrm>
              <a:off x="3214678" y="214290"/>
              <a:ext cx="4286280" cy="1071570"/>
            </a:xfrm>
            <a:prstGeom prst="ellipse">
              <a:avLst/>
            </a:prstGeom>
            <a:gradFill flip="none" rotWithShape="1">
              <a:gsLst>
                <a:gs pos="0">
                  <a:srgbClr val="002060">
                    <a:tint val="66000"/>
                    <a:satMod val="160000"/>
                  </a:srgbClr>
                </a:gs>
                <a:gs pos="50000">
                  <a:srgbClr val="002060">
                    <a:tint val="44500"/>
                    <a:satMod val="160000"/>
                  </a:srgbClr>
                </a:gs>
                <a:gs pos="100000">
                  <a:srgbClr val="00206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200"/>
            </a:p>
          </p:txBody>
        </p:sp>
        <p:sp>
          <p:nvSpPr>
            <p:cNvPr id="6" name="5 CuadroTexto"/>
            <p:cNvSpPr txBox="1">
              <a:spLocks noChangeArrowheads="1"/>
            </p:cNvSpPr>
            <p:nvPr/>
          </p:nvSpPr>
          <p:spPr bwMode="auto">
            <a:xfrm>
              <a:off x="3428993" y="428603"/>
              <a:ext cx="4000528" cy="62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002060"/>
                  </a:solidFill>
                </a:rPr>
                <a:t>¿Cuáles son las posibles barreras?</a:t>
              </a:r>
            </a:p>
          </p:txBody>
        </p:sp>
      </p:grpSp>
      <p:sp>
        <p:nvSpPr>
          <p:cNvPr id="8" name="6 Marcador de contenido"/>
          <p:cNvSpPr txBox="1">
            <a:spLocks/>
          </p:cNvSpPr>
          <p:nvPr/>
        </p:nvSpPr>
        <p:spPr>
          <a:xfrm>
            <a:off x="1257300" y="1600200"/>
            <a:ext cx="2057400" cy="3429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500" b="1" dirty="0">
                <a:latin typeface="Arial" pitchFamily="34" charset="0"/>
              </a:rPr>
              <a:t>“La calidad es cara”</a:t>
            </a:r>
            <a:endParaRPr lang="es-ES" sz="1200" b="1" kern="0" dirty="0"/>
          </a:p>
        </p:txBody>
      </p:sp>
      <p:sp>
        <p:nvSpPr>
          <p:cNvPr id="13" name="6 Marcador de contenido"/>
          <p:cNvSpPr txBox="1">
            <a:spLocks/>
          </p:cNvSpPr>
          <p:nvPr/>
        </p:nvSpPr>
        <p:spPr>
          <a:xfrm>
            <a:off x="3486150" y="1028700"/>
            <a:ext cx="2114550" cy="34290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500" b="1" dirty="0"/>
              <a:t>“Aquí no funciona”</a:t>
            </a:r>
            <a:endParaRPr lang="es-ES" sz="1200" b="1" kern="0" dirty="0"/>
          </a:p>
        </p:txBody>
      </p:sp>
      <p:sp>
        <p:nvSpPr>
          <p:cNvPr id="14" name="6 Marcador de contenido"/>
          <p:cNvSpPr txBox="1">
            <a:spLocks/>
          </p:cNvSpPr>
          <p:nvPr/>
        </p:nvSpPr>
        <p:spPr>
          <a:xfrm>
            <a:off x="5829300" y="1428750"/>
            <a:ext cx="2114550" cy="51435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500" b="1" dirty="0"/>
              <a:t>“Siempre lo hemos hecho así”</a:t>
            </a:r>
            <a:endParaRPr lang="es-ES" sz="1200" b="1" kern="0" dirty="0"/>
          </a:p>
        </p:txBody>
      </p:sp>
      <p:sp>
        <p:nvSpPr>
          <p:cNvPr id="15" name="6 Marcador de contenido"/>
          <p:cNvSpPr txBox="1">
            <a:spLocks/>
          </p:cNvSpPr>
          <p:nvPr/>
        </p:nvSpPr>
        <p:spPr>
          <a:xfrm>
            <a:off x="5314950" y="3886200"/>
            <a:ext cx="2114550" cy="51435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500" b="1" dirty="0"/>
              <a:t>“Vamos a tener más trabajo”</a:t>
            </a:r>
            <a:endParaRPr lang="es-ES" sz="1200" b="1" kern="0" dirty="0"/>
          </a:p>
        </p:txBody>
      </p:sp>
      <p:sp>
        <p:nvSpPr>
          <p:cNvPr id="16" name="6 Marcador de contenido"/>
          <p:cNvSpPr txBox="1">
            <a:spLocks/>
          </p:cNvSpPr>
          <p:nvPr/>
        </p:nvSpPr>
        <p:spPr>
          <a:xfrm>
            <a:off x="2000250" y="3943350"/>
            <a:ext cx="2114550" cy="51435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273844" indent="-191691" eaLnBrk="0" hangingPunct="0">
              <a:spcBef>
                <a:spcPts val="300"/>
              </a:spcBef>
              <a:buClr>
                <a:schemeClr val="accent1"/>
              </a:buClr>
              <a:buSzPct val="68000"/>
              <a:defRPr/>
            </a:pPr>
            <a:r>
              <a:rPr lang="es-ES" sz="1500" b="1" dirty="0"/>
              <a:t>“Muchos registros no sirven”</a:t>
            </a:r>
            <a:endParaRPr lang="es-ES" sz="1200" b="1" kern="0" dirty="0"/>
          </a:p>
        </p:txBody>
      </p:sp>
      <p:sp>
        <p:nvSpPr>
          <p:cNvPr id="17" name="16 Flecha abajo"/>
          <p:cNvSpPr/>
          <p:nvPr/>
        </p:nvSpPr>
        <p:spPr>
          <a:xfrm rot="1199819">
            <a:off x="3431639" y="3392200"/>
            <a:ext cx="28575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8" name="17 Flecha abajo"/>
          <p:cNvSpPr/>
          <p:nvPr/>
        </p:nvSpPr>
        <p:spPr>
          <a:xfrm rot="20231525">
            <a:off x="5724218" y="3354445"/>
            <a:ext cx="28575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9" name="18 Flecha abajo"/>
          <p:cNvSpPr/>
          <p:nvPr/>
        </p:nvSpPr>
        <p:spPr>
          <a:xfrm rot="10800000">
            <a:off x="4403189" y="1714500"/>
            <a:ext cx="28575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20" name="19 Flecha abajo"/>
          <p:cNvSpPr/>
          <p:nvPr/>
        </p:nvSpPr>
        <p:spPr>
          <a:xfrm rot="8215504">
            <a:off x="2930852" y="2242337"/>
            <a:ext cx="28575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21" name="20 Flecha abajo"/>
          <p:cNvSpPr/>
          <p:nvPr/>
        </p:nvSpPr>
        <p:spPr>
          <a:xfrm rot="12753463">
            <a:off x="5971641" y="2240546"/>
            <a:ext cx="28575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237282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5 Título"/>
          <p:cNvSpPr txBox="1">
            <a:spLocks/>
          </p:cNvSpPr>
          <p:nvPr/>
        </p:nvSpPr>
        <p:spPr bwMode="auto">
          <a:xfrm>
            <a:off x="1957589" y="476351"/>
            <a:ext cx="4729176" cy="104657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s-ES" sz="3300" b="1" kern="0" dirty="0">
                <a:solidFill>
                  <a:srgbClr val="696464"/>
                </a:solidFill>
                <a:latin typeface="Arial"/>
                <a:ea typeface="+mj-ea"/>
                <a:cs typeface="+mj-cs"/>
              </a:rPr>
              <a:t>Compromiso de la organización</a:t>
            </a:r>
            <a:endParaRPr lang="es-ES" sz="33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12 Diagrama"/>
          <p:cNvGraphicFramePr/>
          <p:nvPr>
            <p:extLst/>
          </p:nvPr>
        </p:nvGraphicFramePr>
        <p:xfrm>
          <a:off x="1957589" y="1800091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92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PE" dirty="0" smtClean="0">
                <a:latin typeface="Arial Rounded MT Bold" pitchFamily="34" charset="0"/>
              </a:rPr>
              <a:t>Cambio organizacional</a:t>
            </a:r>
            <a:endParaRPr lang="es-PE" dirty="0">
              <a:latin typeface="Arial Rounded MT Bold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1448" y="1733550"/>
            <a:ext cx="6316669" cy="1577662"/>
          </a:xfrm>
        </p:spPr>
        <p:txBody>
          <a:bodyPr>
            <a:normAutofit/>
          </a:bodyPr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Es hacer las cosas de manera diferente. </a:t>
            </a:r>
            <a:r>
              <a:rPr lang="es-ES" dirty="0">
                <a:solidFill>
                  <a:schemeClr val="tx1"/>
                </a:solidFill>
              </a:rPr>
              <a:t>Implica la modificación </a:t>
            </a:r>
            <a:r>
              <a:rPr lang="es-ES" dirty="0">
                <a:solidFill>
                  <a:schemeClr val="tx1"/>
                </a:solidFill>
              </a:rPr>
              <a:t>de personal, estructura o tecnología en una organización.</a:t>
            </a:r>
            <a:endParaRPr lang="es-PE" dirty="0"/>
          </a:p>
        </p:txBody>
      </p:sp>
      <p:sp>
        <p:nvSpPr>
          <p:cNvPr id="10" name="Flecha abajo 9"/>
          <p:cNvSpPr/>
          <p:nvPr/>
        </p:nvSpPr>
        <p:spPr>
          <a:xfrm>
            <a:off x="3892638" y="3417463"/>
            <a:ext cx="463640" cy="463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/>
          </a:p>
        </p:txBody>
      </p:sp>
      <p:sp>
        <p:nvSpPr>
          <p:cNvPr id="11" name="Rectángulo redondeado 10"/>
          <p:cNvSpPr/>
          <p:nvPr/>
        </p:nvSpPr>
        <p:spPr>
          <a:xfrm>
            <a:off x="2492060" y="4161218"/>
            <a:ext cx="3380705" cy="8017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ysClr val="windowText" lastClr="000000"/>
                </a:solidFill>
              </a:rPr>
              <a:t>CAMBIO PLANEADO</a:t>
            </a:r>
            <a:endParaRPr lang="es-PE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10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2198" t="5456" r="58166" b="4484"/>
          <a:stretch/>
        </p:blipFill>
        <p:spPr>
          <a:xfrm>
            <a:off x="223046" y="419100"/>
            <a:ext cx="916316" cy="1073247"/>
          </a:xfrm>
          <a:prstGeom prst="rect">
            <a:avLst/>
          </a:prstGeom>
        </p:spPr>
      </p:pic>
      <p:sp>
        <p:nvSpPr>
          <p:cNvPr id="13" name="22 CuadroTexto"/>
          <p:cNvSpPr txBox="1"/>
          <p:nvPr/>
        </p:nvSpPr>
        <p:spPr>
          <a:xfrm>
            <a:off x="1215033" y="515149"/>
            <a:ext cx="671053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520" b="1" dirty="0">
                <a:solidFill>
                  <a:srgbClr val="9F0926"/>
                </a:solidFill>
                <a:latin typeface="Arial Narrow"/>
                <a:cs typeface="Arial Narrow"/>
              </a:rPr>
              <a:t>Calidad</a:t>
            </a:r>
            <a:r>
              <a:rPr lang="es-PE" sz="3960" dirty="0">
                <a:solidFill>
                  <a:srgbClr val="9F0926"/>
                </a:solidFill>
                <a:latin typeface="Arial Narrow"/>
                <a:cs typeface="Arial Narrow"/>
              </a:rPr>
              <a:t>: Requisitos </a:t>
            </a:r>
            <a:r>
              <a:rPr lang="es-PE" sz="2160" dirty="0">
                <a:solidFill>
                  <a:srgbClr val="9F0926"/>
                </a:solidFill>
                <a:latin typeface="Arial Narrow"/>
                <a:cs typeface="Arial Narrow"/>
              </a:rPr>
              <a:t>y </a:t>
            </a:r>
            <a:r>
              <a:rPr lang="es-PE" sz="3960" dirty="0">
                <a:solidFill>
                  <a:srgbClr val="9F0926"/>
                </a:solidFill>
                <a:latin typeface="Arial Narrow"/>
                <a:cs typeface="Arial Narrow"/>
              </a:rPr>
              <a:t>Satisfacción</a:t>
            </a:r>
            <a:endParaRPr lang="es-PE" sz="3600" dirty="0">
              <a:solidFill>
                <a:srgbClr val="9F0926"/>
              </a:solidFill>
              <a:latin typeface="Arial Narrow"/>
              <a:cs typeface="Arial Narrow"/>
            </a:endParaRP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524798" y="1705277"/>
            <a:ext cx="7053117" cy="352008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700" dirty="0">
                <a:solidFill>
                  <a:srgbClr val="5A5A59"/>
                </a:solidFill>
                <a:latin typeface="Arial Narrow"/>
                <a:cs typeface="Arial Narrow"/>
              </a:rPr>
              <a:t>Beneficiarios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Estudiantes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Padres de familia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Empleadores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Gobernantes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Docentes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700" dirty="0">
                <a:solidFill>
                  <a:srgbClr val="5A5A59"/>
                </a:solidFill>
                <a:latin typeface="Arial Narrow"/>
                <a:cs typeface="Arial Narrow"/>
              </a:rPr>
              <a:t>Proveedores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500" dirty="0">
                <a:solidFill>
                  <a:srgbClr val="5A5A59"/>
                </a:solidFill>
                <a:latin typeface="Arial Narrow"/>
                <a:cs typeface="Arial Narrow"/>
              </a:rPr>
              <a:t>IIEE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700" dirty="0">
                <a:solidFill>
                  <a:srgbClr val="5A5A59"/>
                </a:solidFill>
                <a:latin typeface="Arial Narrow"/>
                <a:cs typeface="Arial Narrow"/>
              </a:rPr>
              <a:t>¿Cómo se puede lograr este enlace? </a:t>
            </a:r>
            <a:r>
              <a:rPr lang="es-MX" sz="2700" b="1" dirty="0">
                <a:solidFill>
                  <a:schemeClr val="accent2"/>
                </a:solidFill>
                <a:latin typeface="Arial Narrow"/>
                <a:cs typeface="Arial Narrow"/>
              </a:rPr>
              <a:t>Diversidad</a:t>
            </a:r>
          </a:p>
        </p:txBody>
      </p:sp>
      <p:sp>
        <p:nvSpPr>
          <p:cNvPr id="15" name="3 Flecha curvada hacia la izquierda"/>
          <p:cNvSpPr/>
          <p:nvPr/>
        </p:nvSpPr>
        <p:spPr>
          <a:xfrm flipV="1">
            <a:off x="4911469" y="1590505"/>
            <a:ext cx="1350150" cy="23762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schemeClr val="tx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127" y="5153964"/>
            <a:ext cx="230853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350" dirty="0"/>
              <a:t>Fuente: SINEACE-2017</a:t>
            </a:r>
            <a:endParaRPr lang="es-PE" sz="1350" dirty="0"/>
          </a:p>
        </p:txBody>
      </p:sp>
    </p:spTree>
    <p:extLst>
      <p:ext uri="{BB962C8B-B14F-4D97-AF65-F5344CB8AC3E}">
        <p14:creationId xmlns:p14="http://schemas.microsoft.com/office/powerpoint/2010/main" val="92916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</TotalTime>
  <Words>1747</Words>
  <Application>Microsoft Office PowerPoint</Application>
  <PresentationFormat>Presentación en pantalla (16:10)</PresentationFormat>
  <Paragraphs>322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6" baseType="lpstr">
      <vt:lpstr>Arial</vt:lpstr>
      <vt:lpstr>Arial Narrow</vt:lpstr>
      <vt:lpstr>Arial Rounded MT Bold</vt:lpstr>
      <vt:lpstr>Calibri</vt:lpstr>
      <vt:lpstr>Century Gothic</vt:lpstr>
      <vt:lpstr>Courier New</vt:lpstr>
      <vt:lpstr>DotumChe</vt:lpstr>
      <vt:lpstr>Palatino Linotype</vt:lpstr>
      <vt:lpstr>Times New Roman</vt:lpstr>
      <vt:lpstr>Trebuchet MS</vt:lpstr>
      <vt:lpstr>Wingdings</vt:lpstr>
      <vt:lpstr>Ejecutivo</vt:lpstr>
      <vt:lpstr>UNIVERSIDAD NACIONAL DE SAN AGUSTIN UNIDAD DE POS GRADO FACULTAD DE EDUCACION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Cambio organizacional</vt:lpstr>
      <vt:lpstr>Presentación de PowerPoint</vt:lpstr>
      <vt:lpstr>ASEGURAMIENTO DE LA CALIDAD</vt:lpstr>
      <vt:lpstr>Presentación de PowerPoint</vt:lpstr>
      <vt:lpstr>Presentación de PowerPoint</vt:lpstr>
      <vt:lpstr>NUEVO MODELO DE ACREDITACION</vt:lpstr>
      <vt:lpstr>Presentación de PowerPoint</vt:lpstr>
      <vt:lpstr>Presentación de PowerPoint</vt:lpstr>
      <vt:lpstr>Presentación de PowerPoint</vt:lpstr>
      <vt:lpstr>Calificación de los Estándares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Asistente DEAC</dc:creator>
  <cp:lastModifiedBy>ALBERTO</cp:lastModifiedBy>
  <cp:revision>35</cp:revision>
  <dcterms:created xsi:type="dcterms:W3CDTF">2017-03-29T15:26:02Z</dcterms:created>
  <dcterms:modified xsi:type="dcterms:W3CDTF">2017-12-07T07:42:14Z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2017-01-11T00:00:00Z</vt:filetime>
  </property>
  <property fmtid="{D5CDD505-2E9C-101B-9397-08002B2CF9AE}" pid="3" name="LastSaved">
    <vt:filetime>2017-03-29T00:00:00Z</vt:filetime>
  </property>
</Properties>
</file>