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9" r:id="rId3"/>
    <p:sldId id="261" r:id="rId4"/>
    <p:sldId id="257" r:id="rId5"/>
    <p:sldId id="258" r:id="rId6"/>
    <p:sldId id="260" r:id="rId7"/>
    <p:sldId id="264" r:id="rId8"/>
    <p:sldId id="262" r:id="rId9"/>
    <p:sldId id="267" r:id="rId10"/>
    <p:sldId id="265" r:id="rId11"/>
    <p:sldId id="263" r:id="rId12"/>
    <p:sldId id="266" r:id="rId13"/>
    <p:sldId id="271" r:id="rId14"/>
    <p:sldId id="272" r:id="rId15"/>
    <p:sldId id="273" r:id="rId16"/>
    <p:sldId id="274" r:id="rId17"/>
    <p:sldId id="270" r:id="rId18"/>
    <p:sldId id="269" r:id="rId19"/>
    <p:sldId id="275" r:id="rId2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3" d="100"/>
          <a:sy n="43" d="100"/>
        </p:scale>
        <p:origin x="-130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04035A-CA22-4485-AE0F-FAEA5A438FF1}" type="datetimeFigureOut">
              <a:rPr lang="es-ES" smtClean="0"/>
              <a:pPr/>
              <a:t>24/11/2015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BB6D6A-9B9E-4D28-9872-8FD18D8C0239}"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0B956DF7-680E-4BD5-BFAA-38E0C559CF2D}" type="slidenum">
              <a:rPr lang="es-ES"/>
              <a:pPr/>
              <a:t>2</a:t>
            </a:fld>
            <a:endParaRPr lang="es-E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p>
            <a:fld id="{811E2CB0-3DB7-4A1D-BFB1-4492AFF2CF33}" type="slidenum">
              <a:rPr lang="es-ES"/>
              <a:pPr/>
              <a:t>15</a:t>
            </a:fld>
            <a:endParaRPr lang="es-ES"/>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xfrm>
            <a:off x="685800" y="4343400"/>
            <a:ext cx="5486400" cy="4114800"/>
          </a:xfrm>
          <a:noFill/>
          <a:ln/>
        </p:spPr>
        <p:txBody>
          <a:bodyPr/>
          <a:lstStyle/>
          <a:p>
            <a:pPr eaLnBrk="1" hangingPunct="1"/>
            <a:endParaRPr lang="es-E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1FECBF50-26F2-4C58-80B5-88091BB63023}" type="slidenum">
              <a:rPr lang="es-ES"/>
              <a:pPr/>
              <a:t>16</a:t>
            </a:fld>
            <a:endParaRPr lang="es-ES"/>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xfrm>
            <a:off x="685800" y="4343400"/>
            <a:ext cx="5486400" cy="4114800"/>
          </a:xfrm>
          <a:noFill/>
          <a:ln/>
        </p:spPr>
        <p:txBody>
          <a:bodyPr/>
          <a:lstStyle/>
          <a:p>
            <a:pPr eaLnBrk="1" hangingPunct="1"/>
            <a:endParaRPr lang="es-E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7D175A4B-0B56-4524-9D73-C35F53957D0F}" type="slidenum">
              <a:rPr lang="es-ES"/>
              <a:pPr/>
              <a:t>17</a:t>
            </a:fld>
            <a:endParaRPr lang="es-ES"/>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xfrm>
            <a:off x="685800" y="4343400"/>
            <a:ext cx="5486400" cy="4114800"/>
          </a:xfrm>
          <a:noFill/>
          <a:ln/>
        </p:spPr>
        <p:txBody>
          <a:bodyPr/>
          <a:lstStyle/>
          <a:p>
            <a:pPr eaLnBrk="1" hangingPunct="1"/>
            <a:endParaRPr lang="es-E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18F3F82C-AD1B-4608-ABE1-59D6A831938C}" type="slidenum">
              <a:rPr lang="es-ES" altLang="es-ES_tradnl" smtClean="0"/>
              <a:pPr/>
              <a:t>3</a:t>
            </a:fld>
            <a:endParaRPr lang="es-ES" altLang="es-ES_tradnl"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s-ES_tradnl" altLang="es-ES_tradnl"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0F7BCE05-E165-4F0A-97A9-FDD526959F46}" type="slidenum">
              <a:rPr lang="es-ES"/>
              <a:pPr/>
              <a:t>4</a:t>
            </a:fld>
            <a:endParaRPr lang="es-E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62C8F840-4CD0-42F1-978B-45D256C3A63E}" type="slidenum">
              <a:rPr lang="es-ES"/>
              <a:pPr/>
              <a:t>5</a:t>
            </a:fld>
            <a:endParaRPr lang="es-E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499AD62A-2402-4DD5-9042-89C28ED18C29}" type="slidenum">
              <a:rPr lang="es-ES"/>
              <a:pPr/>
              <a:t>6</a:t>
            </a:fld>
            <a:endParaRPr lang="es-E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6CF7B983-8FB2-4E98-A536-8EB8CB47B823}" type="slidenum">
              <a:rPr lang="es-ES"/>
              <a:pPr/>
              <a:t>7</a:t>
            </a:fld>
            <a:endParaRPr lang="es-ES"/>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BD904C5D-B637-45C5-9366-3AB3C5D8AF3B}" type="slidenum">
              <a:rPr lang="es-ES"/>
              <a:pPr/>
              <a:t>10</a:t>
            </a:fld>
            <a:endParaRPr lang="es-ES"/>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fld id="{FF1A163C-CBBC-4F86-B466-8E66CAA28605}" type="slidenum">
              <a:rPr lang="es-ES"/>
              <a:pPr/>
              <a:t>13</a:t>
            </a:fld>
            <a:endParaRPr lang="es-ES"/>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xfrm>
            <a:off x="685800" y="4343400"/>
            <a:ext cx="5486400" cy="4114800"/>
          </a:xfrm>
          <a:noFill/>
          <a:ln/>
        </p:spPr>
        <p:txBody>
          <a:bodyPr/>
          <a:lstStyle/>
          <a:p>
            <a:pPr eaLnBrk="1" hangingPunct="1"/>
            <a:endParaRPr lang="es-E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fld id="{7675BB67-2114-40B3-87A7-E4EDDB57EBA0}" type="slidenum">
              <a:rPr lang="es-ES"/>
              <a:pPr/>
              <a:t>14</a:t>
            </a:fld>
            <a:endParaRPr lang="es-ES"/>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xfrm>
            <a:off x="685800" y="4343400"/>
            <a:ext cx="5486400" cy="4114800"/>
          </a:xfrm>
          <a:noFill/>
          <a:ln/>
        </p:spPr>
        <p:txBody>
          <a:bodyPr/>
          <a:lstStyle/>
          <a:p>
            <a:pPr eaLnBrk="1" hangingPunct="1"/>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F153E4D8-28CE-4CAC-BA21-9DEDC07FF48A}" type="datetimeFigureOut">
              <a:rPr lang="es-ES" smtClean="0"/>
              <a:pPr/>
              <a:t>24/11/2015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B87F26-19ED-4767-8D01-F08CF3547907}"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153E4D8-28CE-4CAC-BA21-9DEDC07FF48A}" type="datetimeFigureOut">
              <a:rPr lang="es-ES" smtClean="0"/>
              <a:pPr/>
              <a:t>24/11/2015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B87F26-19ED-4767-8D01-F08CF354790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153E4D8-28CE-4CAC-BA21-9DEDC07FF48A}" type="datetimeFigureOut">
              <a:rPr lang="es-ES" smtClean="0"/>
              <a:pPr/>
              <a:t>24/11/2015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B87F26-19ED-4767-8D01-F08CF354790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153E4D8-28CE-4CAC-BA21-9DEDC07FF48A}" type="datetimeFigureOut">
              <a:rPr lang="es-ES" smtClean="0"/>
              <a:pPr/>
              <a:t>24/11/2015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B87F26-19ED-4767-8D01-F08CF354790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153E4D8-28CE-4CAC-BA21-9DEDC07FF48A}" type="datetimeFigureOut">
              <a:rPr lang="es-ES" smtClean="0"/>
              <a:pPr/>
              <a:t>24/11/2015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0B87F26-19ED-4767-8D01-F08CF3547907}"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F153E4D8-28CE-4CAC-BA21-9DEDC07FF48A}" type="datetimeFigureOut">
              <a:rPr lang="es-ES" smtClean="0"/>
              <a:pPr/>
              <a:t>24/11/2015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0B87F26-19ED-4767-8D01-F08CF354790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F153E4D8-28CE-4CAC-BA21-9DEDC07FF48A}" type="datetimeFigureOut">
              <a:rPr lang="es-ES" smtClean="0"/>
              <a:pPr/>
              <a:t>24/11/2015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0B87F26-19ED-4767-8D01-F08CF354790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F153E4D8-28CE-4CAC-BA21-9DEDC07FF48A}" type="datetimeFigureOut">
              <a:rPr lang="es-ES" smtClean="0"/>
              <a:pPr/>
              <a:t>24/11/2015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0B87F26-19ED-4767-8D01-F08CF354790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153E4D8-28CE-4CAC-BA21-9DEDC07FF48A}" type="datetimeFigureOut">
              <a:rPr lang="es-ES" smtClean="0"/>
              <a:pPr/>
              <a:t>24/11/2015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40B87F26-19ED-4767-8D01-F08CF354790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153E4D8-28CE-4CAC-BA21-9DEDC07FF48A}" type="datetimeFigureOut">
              <a:rPr lang="es-ES" smtClean="0"/>
              <a:pPr/>
              <a:t>24/11/2015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0B87F26-19ED-4767-8D01-F08CF354790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153E4D8-28CE-4CAC-BA21-9DEDC07FF48A}" type="datetimeFigureOut">
              <a:rPr lang="es-ES" smtClean="0"/>
              <a:pPr/>
              <a:t>24/11/2015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0B87F26-19ED-4767-8D01-F08CF354790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53E4D8-28CE-4CAC-BA21-9DEDC07FF48A}" type="datetimeFigureOut">
              <a:rPr lang="es-ES" smtClean="0"/>
              <a:pPr/>
              <a:t>24/11/2015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87F26-19ED-4767-8D01-F08CF3547907}"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57224" y="1000108"/>
            <a:ext cx="7772400" cy="1470025"/>
          </a:xfrm>
        </p:spPr>
        <p:txBody>
          <a:bodyPr/>
          <a:lstStyle/>
          <a:p>
            <a:r>
              <a:rPr lang="es-ES" dirty="0" smtClean="0"/>
              <a:t>EXPERIMENTOS FACTORIALES</a:t>
            </a:r>
            <a:endParaRPr lang="es-ES" dirty="0"/>
          </a:p>
        </p:txBody>
      </p:sp>
      <p:sp>
        <p:nvSpPr>
          <p:cNvPr id="3" name="2 Subtítulo"/>
          <p:cNvSpPr>
            <a:spLocks noGrp="1"/>
          </p:cNvSpPr>
          <p:nvPr>
            <p:ph type="subTitle" idx="1"/>
          </p:nvPr>
        </p:nvSpPr>
        <p:spPr/>
        <p:txBody>
          <a:bodyPr/>
          <a:lstStyle/>
          <a:p>
            <a:r>
              <a:rPr lang="es-ES" b="1" i="1" dirty="0" smtClean="0">
                <a:solidFill>
                  <a:schemeClr val="tx1"/>
                </a:solidFill>
              </a:rPr>
              <a:t>Dr. Alberto Cáceres </a:t>
            </a:r>
            <a:r>
              <a:rPr lang="es-ES" b="1" i="1" dirty="0" err="1" smtClean="0">
                <a:solidFill>
                  <a:schemeClr val="tx1"/>
                </a:solidFill>
              </a:rPr>
              <a:t>Huambo</a:t>
            </a:r>
            <a:endParaRPr lang="es-ES" b="1" i="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1981200" y="166688"/>
            <a:ext cx="5791200" cy="528637"/>
          </a:xfrm>
          <a:prstGeom prst="rect">
            <a:avLst/>
          </a:prstGeom>
          <a:noFill/>
          <a:ln w="9525">
            <a:solidFill>
              <a:schemeClr val="tx1"/>
            </a:solidFill>
            <a:miter lim="800000"/>
            <a:headEnd/>
            <a:tailEnd/>
          </a:ln>
        </p:spPr>
        <p:txBody>
          <a:bodyPr>
            <a:spAutoFit/>
          </a:bodyPr>
          <a:lstStyle/>
          <a:p>
            <a:pPr eaLnBrk="0" hangingPunct="0">
              <a:spcBef>
                <a:spcPct val="50000"/>
              </a:spcBef>
            </a:pPr>
            <a:r>
              <a:rPr lang="es-ES_tradnl" sz="2800" b="1" dirty="0">
                <a:solidFill>
                  <a:schemeClr val="tx2"/>
                </a:solidFill>
              </a:rPr>
              <a:t>Diseños factoriales 2 x 2 de bloques</a:t>
            </a:r>
            <a:endParaRPr lang="es-ES" sz="2800" b="1" dirty="0">
              <a:solidFill>
                <a:schemeClr val="tx2"/>
              </a:solidFill>
            </a:endParaRPr>
          </a:p>
        </p:txBody>
      </p:sp>
      <p:grpSp>
        <p:nvGrpSpPr>
          <p:cNvPr id="2" name="Group 3"/>
          <p:cNvGrpSpPr>
            <a:grpSpLocks/>
          </p:cNvGrpSpPr>
          <p:nvPr/>
        </p:nvGrpSpPr>
        <p:grpSpPr bwMode="auto">
          <a:xfrm>
            <a:off x="1331913" y="1052513"/>
            <a:ext cx="7239000" cy="5105400"/>
            <a:chOff x="864" y="672"/>
            <a:chExt cx="4560" cy="3216"/>
          </a:xfrm>
        </p:grpSpPr>
        <p:sp>
          <p:nvSpPr>
            <p:cNvPr id="60420" name="Text Box 4"/>
            <p:cNvSpPr txBox="1">
              <a:spLocks noChangeArrowheads="1"/>
            </p:cNvSpPr>
            <p:nvPr/>
          </p:nvSpPr>
          <p:spPr bwMode="auto">
            <a:xfrm>
              <a:off x="864" y="1353"/>
              <a:ext cx="960" cy="333"/>
            </a:xfrm>
            <a:prstGeom prst="rect">
              <a:avLst/>
            </a:prstGeom>
            <a:noFill/>
            <a:ln w="9525">
              <a:solidFill>
                <a:schemeClr val="tx1"/>
              </a:solidFill>
              <a:miter lim="800000"/>
              <a:headEnd/>
              <a:tailEnd/>
            </a:ln>
          </p:spPr>
          <p:txBody>
            <a:bodyPr>
              <a:spAutoFit/>
            </a:bodyPr>
            <a:lstStyle/>
            <a:p>
              <a:pPr eaLnBrk="0" hangingPunct="0">
                <a:spcBef>
                  <a:spcPct val="50000"/>
                </a:spcBef>
              </a:pPr>
              <a:r>
                <a:rPr lang="es-ES_tradnl" sz="2800">
                  <a:solidFill>
                    <a:schemeClr val="tx2"/>
                  </a:solidFill>
                </a:rPr>
                <a:t>Bloque 1</a:t>
              </a:r>
              <a:endParaRPr lang="es-ES" sz="2800">
                <a:solidFill>
                  <a:schemeClr val="tx2"/>
                </a:solidFill>
              </a:endParaRPr>
            </a:p>
          </p:txBody>
        </p:sp>
        <p:sp>
          <p:nvSpPr>
            <p:cNvPr id="60421" name="Text Box 5"/>
            <p:cNvSpPr txBox="1">
              <a:spLocks noChangeArrowheads="1"/>
            </p:cNvSpPr>
            <p:nvPr/>
          </p:nvSpPr>
          <p:spPr bwMode="auto">
            <a:xfrm>
              <a:off x="864" y="2121"/>
              <a:ext cx="960" cy="333"/>
            </a:xfrm>
            <a:prstGeom prst="rect">
              <a:avLst/>
            </a:prstGeom>
            <a:noFill/>
            <a:ln w="9525">
              <a:solidFill>
                <a:schemeClr val="tx1"/>
              </a:solidFill>
              <a:miter lim="800000"/>
              <a:headEnd/>
              <a:tailEnd/>
            </a:ln>
          </p:spPr>
          <p:txBody>
            <a:bodyPr>
              <a:spAutoFit/>
            </a:bodyPr>
            <a:lstStyle/>
            <a:p>
              <a:pPr eaLnBrk="0" hangingPunct="0">
                <a:spcBef>
                  <a:spcPct val="50000"/>
                </a:spcBef>
              </a:pPr>
              <a:r>
                <a:rPr lang="es-ES_tradnl" sz="2800">
                  <a:solidFill>
                    <a:schemeClr val="tx2"/>
                  </a:solidFill>
                </a:rPr>
                <a:t>Bloque 2</a:t>
              </a:r>
              <a:endParaRPr lang="es-ES" sz="2800">
                <a:solidFill>
                  <a:schemeClr val="tx2"/>
                </a:solidFill>
              </a:endParaRPr>
            </a:p>
          </p:txBody>
        </p:sp>
        <p:sp>
          <p:nvSpPr>
            <p:cNvPr id="60422" name="Text Box 6"/>
            <p:cNvSpPr txBox="1">
              <a:spLocks noChangeArrowheads="1"/>
            </p:cNvSpPr>
            <p:nvPr/>
          </p:nvSpPr>
          <p:spPr bwMode="auto">
            <a:xfrm>
              <a:off x="864" y="3369"/>
              <a:ext cx="960" cy="333"/>
            </a:xfrm>
            <a:prstGeom prst="rect">
              <a:avLst/>
            </a:prstGeom>
            <a:noFill/>
            <a:ln w="9525">
              <a:solidFill>
                <a:schemeClr val="tx1"/>
              </a:solidFill>
              <a:miter lim="800000"/>
              <a:headEnd/>
              <a:tailEnd/>
            </a:ln>
          </p:spPr>
          <p:txBody>
            <a:bodyPr>
              <a:spAutoFit/>
            </a:bodyPr>
            <a:lstStyle/>
            <a:p>
              <a:pPr eaLnBrk="0" hangingPunct="0">
                <a:spcBef>
                  <a:spcPct val="50000"/>
                </a:spcBef>
              </a:pPr>
              <a:r>
                <a:rPr lang="es-ES_tradnl" sz="2800">
                  <a:solidFill>
                    <a:schemeClr val="tx2"/>
                  </a:solidFill>
                </a:rPr>
                <a:t>Bloque k</a:t>
              </a:r>
              <a:endParaRPr lang="es-ES" sz="2800">
                <a:solidFill>
                  <a:schemeClr val="tx2"/>
                </a:solidFill>
              </a:endParaRPr>
            </a:p>
          </p:txBody>
        </p:sp>
        <p:sp>
          <p:nvSpPr>
            <p:cNvPr id="60423" name="Text Box 7"/>
            <p:cNvSpPr txBox="1">
              <a:spLocks noChangeArrowheads="1"/>
            </p:cNvSpPr>
            <p:nvPr/>
          </p:nvSpPr>
          <p:spPr bwMode="auto">
            <a:xfrm>
              <a:off x="2160" y="2640"/>
              <a:ext cx="3264" cy="524"/>
            </a:xfrm>
            <a:prstGeom prst="rect">
              <a:avLst/>
            </a:prstGeom>
            <a:noFill/>
            <a:ln w="9525">
              <a:solidFill>
                <a:schemeClr val="tx1"/>
              </a:solidFill>
              <a:miter lim="800000"/>
              <a:headEnd/>
              <a:tailEnd/>
            </a:ln>
          </p:spPr>
          <p:txBody>
            <a:bodyPr>
              <a:spAutoFit/>
            </a:bodyPr>
            <a:lstStyle/>
            <a:p>
              <a:pPr eaLnBrk="0" hangingPunct="0">
                <a:spcBef>
                  <a:spcPct val="50000"/>
                </a:spcBef>
              </a:pPr>
              <a:r>
                <a:rPr lang="es-ES_tradnl" b="1">
                  <a:solidFill>
                    <a:schemeClr val="tx2"/>
                  </a:solidFill>
                </a:rPr>
                <a:t>………………………………………….………………………………………….</a:t>
              </a:r>
              <a:endParaRPr lang="es-ES" b="1">
                <a:solidFill>
                  <a:schemeClr val="tx2"/>
                </a:solidFill>
              </a:endParaRPr>
            </a:p>
          </p:txBody>
        </p:sp>
        <p:grpSp>
          <p:nvGrpSpPr>
            <p:cNvPr id="3" name="Group 8"/>
            <p:cNvGrpSpPr>
              <a:grpSpLocks/>
            </p:cNvGrpSpPr>
            <p:nvPr/>
          </p:nvGrpSpPr>
          <p:grpSpPr bwMode="auto">
            <a:xfrm>
              <a:off x="2316" y="672"/>
              <a:ext cx="3012" cy="294"/>
              <a:chOff x="2508" y="336"/>
              <a:chExt cx="3012" cy="294"/>
            </a:xfrm>
          </p:grpSpPr>
          <p:sp>
            <p:nvSpPr>
              <p:cNvPr id="60443" name="Rectangle 9"/>
              <p:cNvSpPr>
                <a:spLocks noChangeArrowheads="1"/>
              </p:cNvSpPr>
              <p:nvPr/>
            </p:nvSpPr>
            <p:spPr bwMode="auto">
              <a:xfrm>
                <a:off x="2508" y="336"/>
                <a:ext cx="564" cy="294"/>
              </a:xfrm>
              <a:prstGeom prst="rect">
                <a:avLst/>
              </a:prstGeom>
              <a:noFill/>
              <a:ln w="9525">
                <a:solidFill>
                  <a:schemeClr val="tx1"/>
                </a:solidFill>
                <a:miter lim="800000"/>
                <a:headEnd/>
                <a:tailEnd/>
              </a:ln>
            </p:spPr>
            <p:txBody>
              <a:bodyPr>
                <a:spAutoFit/>
              </a:bodyPr>
              <a:lstStyle/>
              <a:p>
                <a:pPr eaLnBrk="0" hangingPunct="0"/>
                <a:r>
                  <a:rPr lang="es-ES_tradnl">
                    <a:solidFill>
                      <a:schemeClr val="tx2"/>
                    </a:solidFill>
                  </a:rPr>
                  <a:t>A</a:t>
                </a:r>
                <a:r>
                  <a:rPr lang="es-ES_tradnl" baseline="-25000">
                    <a:solidFill>
                      <a:schemeClr val="tx2"/>
                    </a:solidFill>
                  </a:rPr>
                  <a:t>1</a:t>
                </a:r>
                <a:r>
                  <a:rPr lang="es-ES_tradnl">
                    <a:solidFill>
                      <a:schemeClr val="tx2"/>
                    </a:solidFill>
                  </a:rPr>
                  <a:t>B</a:t>
                </a:r>
                <a:r>
                  <a:rPr lang="es-ES_tradnl" baseline="-25000">
                    <a:solidFill>
                      <a:schemeClr val="tx2"/>
                    </a:solidFill>
                  </a:rPr>
                  <a:t>1</a:t>
                </a:r>
                <a:endParaRPr lang="es-ES" baseline="-25000">
                  <a:solidFill>
                    <a:schemeClr val="tx2"/>
                  </a:solidFill>
                </a:endParaRPr>
              </a:p>
            </p:txBody>
          </p:sp>
          <p:sp>
            <p:nvSpPr>
              <p:cNvPr id="60444" name="Rectangle 10"/>
              <p:cNvSpPr>
                <a:spLocks noChangeArrowheads="1"/>
              </p:cNvSpPr>
              <p:nvPr/>
            </p:nvSpPr>
            <p:spPr bwMode="auto">
              <a:xfrm>
                <a:off x="3312" y="336"/>
                <a:ext cx="564" cy="294"/>
              </a:xfrm>
              <a:prstGeom prst="rect">
                <a:avLst/>
              </a:prstGeom>
              <a:noFill/>
              <a:ln w="9525">
                <a:solidFill>
                  <a:schemeClr val="tx1"/>
                </a:solidFill>
                <a:miter lim="800000"/>
                <a:headEnd/>
                <a:tailEnd/>
              </a:ln>
            </p:spPr>
            <p:txBody>
              <a:bodyPr>
                <a:spAutoFit/>
              </a:bodyPr>
              <a:lstStyle/>
              <a:p>
                <a:pPr eaLnBrk="0" hangingPunct="0"/>
                <a:r>
                  <a:rPr lang="es-ES_tradnl">
                    <a:solidFill>
                      <a:schemeClr val="tx2"/>
                    </a:solidFill>
                  </a:rPr>
                  <a:t>A</a:t>
                </a:r>
                <a:r>
                  <a:rPr lang="es-ES_tradnl" baseline="-25000">
                    <a:solidFill>
                      <a:schemeClr val="tx2"/>
                    </a:solidFill>
                  </a:rPr>
                  <a:t>2</a:t>
                </a:r>
                <a:r>
                  <a:rPr lang="es-ES_tradnl">
                    <a:solidFill>
                      <a:schemeClr val="tx2"/>
                    </a:solidFill>
                  </a:rPr>
                  <a:t>B</a:t>
                </a:r>
                <a:r>
                  <a:rPr lang="es-ES_tradnl" baseline="-25000">
                    <a:solidFill>
                      <a:schemeClr val="tx2"/>
                    </a:solidFill>
                  </a:rPr>
                  <a:t>1</a:t>
                </a:r>
                <a:endParaRPr lang="es-ES" baseline="-25000">
                  <a:solidFill>
                    <a:schemeClr val="tx2"/>
                  </a:solidFill>
                </a:endParaRPr>
              </a:p>
            </p:txBody>
          </p:sp>
          <p:sp>
            <p:nvSpPr>
              <p:cNvPr id="60445" name="Rectangle 11"/>
              <p:cNvSpPr>
                <a:spLocks noChangeArrowheads="1"/>
              </p:cNvSpPr>
              <p:nvPr/>
            </p:nvSpPr>
            <p:spPr bwMode="auto">
              <a:xfrm>
                <a:off x="4140" y="336"/>
                <a:ext cx="564" cy="294"/>
              </a:xfrm>
              <a:prstGeom prst="rect">
                <a:avLst/>
              </a:prstGeom>
              <a:noFill/>
              <a:ln w="9525">
                <a:solidFill>
                  <a:schemeClr val="tx1"/>
                </a:solidFill>
                <a:miter lim="800000"/>
                <a:headEnd/>
                <a:tailEnd/>
              </a:ln>
            </p:spPr>
            <p:txBody>
              <a:bodyPr>
                <a:spAutoFit/>
              </a:bodyPr>
              <a:lstStyle/>
              <a:p>
                <a:pPr eaLnBrk="0" hangingPunct="0"/>
                <a:r>
                  <a:rPr lang="es-ES_tradnl">
                    <a:solidFill>
                      <a:schemeClr val="tx2"/>
                    </a:solidFill>
                  </a:rPr>
                  <a:t>A</a:t>
                </a:r>
                <a:r>
                  <a:rPr lang="es-ES_tradnl" baseline="-25000">
                    <a:solidFill>
                      <a:schemeClr val="tx2"/>
                    </a:solidFill>
                  </a:rPr>
                  <a:t>1</a:t>
                </a:r>
                <a:r>
                  <a:rPr lang="es-ES_tradnl">
                    <a:solidFill>
                      <a:schemeClr val="tx2"/>
                    </a:solidFill>
                  </a:rPr>
                  <a:t>B</a:t>
                </a:r>
                <a:r>
                  <a:rPr lang="es-ES_tradnl" baseline="-25000">
                    <a:solidFill>
                      <a:schemeClr val="tx2"/>
                    </a:solidFill>
                  </a:rPr>
                  <a:t>2</a:t>
                </a:r>
                <a:endParaRPr lang="es-ES" baseline="-25000">
                  <a:solidFill>
                    <a:schemeClr val="tx2"/>
                  </a:solidFill>
                </a:endParaRPr>
              </a:p>
            </p:txBody>
          </p:sp>
          <p:sp>
            <p:nvSpPr>
              <p:cNvPr id="60446" name="Rectangle 12"/>
              <p:cNvSpPr>
                <a:spLocks noChangeArrowheads="1"/>
              </p:cNvSpPr>
              <p:nvPr/>
            </p:nvSpPr>
            <p:spPr bwMode="auto">
              <a:xfrm>
                <a:off x="4956" y="336"/>
                <a:ext cx="564" cy="294"/>
              </a:xfrm>
              <a:prstGeom prst="rect">
                <a:avLst/>
              </a:prstGeom>
              <a:noFill/>
              <a:ln w="9525">
                <a:solidFill>
                  <a:schemeClr val="tx1"/>
                </a:solidFill>
                <a:miter lim="800000"/>
                <a:headEnd/>
                <a:tailEnd/>
              </a:ln>
            </p:spPr>
            <p:txBody>
              <a:bodyPr>
                <a:spAutoFit/>
              </a:bodyPr>
              <a:lstStyle/>
              <a:p>
                <a:pPr eaLnBrk="0" hangingPunct="0"/>
                <a:r>
                  <a:rPr lang="es-ES_tradnl">
                    <a:solidFill>
                      <a:schemeClr val="tx2"/>
                    </a:solidFill>
                  </a:rPr>
                  <a:t>A</a:t>
                </a:r>
                <a:r>
                  <a:rPr lang="es-ES_tradnl" baseline="-25000">
                    <a:solidFill>
                      <a:schemeClr val="tx2"/>
                    </a:solidFill>
                  </a:rPr>
                  <a:t>2</a:t>
                </a:r>
                <a:r>
                  <a:rPr lang="es-ES_tradnl">
                    <a:solidFill>
                      <a:schemeClr val="tx2"/>
                    </a:solidFill>
                  </a:rPr>
                  <a:t>B</a:t>
                </a:r>
                <a:r>
                  <a:rPr lang="es-ES_tradnl" baseline="-25000">
                    <a:solidFill>
                      <a:schemeClr val="tx2"/>
                    </a:solidFill>
                  </a:rPr>
                  <a:t>2</a:t>
                </a:r>
                <a:endParaRPr lang="es-ES" baseline="-25000">
                  <a:solidFill>
                    <a:schemeClr val="tx2"/>
                  </a:solidFill>
                </a:endParaRPr>
              </a:p>
            </p:txBody>
          </p:sp>
        </p:grpSp>
        <p:grpSp>
          <p:nvGrpSpPr>
            <p:cNvPr id="4" name="Group 13"/>
            <p:cNvGrpSpPr>
              <a:grpSpLocks/>
            </p:cNvGrpSpPr>
            <p:nvPr/>
          </p:nvGrpSpPr>
          <p:grpSpPr bwMode="auto">
            <a:xfrm>
              <a:off x="2160" y="1200"/>
              <a:ext cx="3156" cy="576"/>
              <a:chOff x="2412" y="672"/>
              <a:chExt cx="3156" cy="576"/>
            </a:xfrm>
          </p:grpSpPr>
          <p:sp>
            <p:nvSpPr>
              <p:cNvPr id="60438" name="Rectangle 14"/>
              <p:cNvSpPr>
                <a:spLocks noChangeArrowheads="1"/>
              </p:cNvSpPr>
              <p:nvPr/>
            </p:nvSpPr>
            <p:spPr bwMode="auto">
              <a:xfrm>
                <a:off x="2412" y="672"/>
                <a:ext cx="3156" cy="576"/>
              </a:xfrm>
              <a:prstGeom prst="rect">
                <a:avLst/>
              </a:prstGeom>
              <a:noFill/>
              <a:ln w="9525">
                <a:solidFill>
                  <a:schemeClr val="tx1"/>
                </a:solidFill>
                <a:miter lim="800000"/>
                <a:headEnd/>
                <a:tailEnd/>
              </a:ln>
            </p:spPr>
            <p:txBody>
              <a:bodyPr wrap="none" anchor="ctr"/>
              <a:lstStyle/>
              <a:p>
                <a:endParaRPr lang="es-ES"/>
              </a:p>
            </p:txBody>
          </p:sp>
          <p:sp>
            <p:nvSpPr>
              <p:cNvPr id="60439" name="Text Box 15"/>
              <p:cNvSpPr txBox="1">
                <a:spLocks noChangeArrowheads="1"/>
              </p:cNvSpPr>
              <p:nvPr/>
            </p:nvSpPr>
            <p:spPr bwMode="auto">
              <a:xfrm>
                <a:off x="2592"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11</a:t>
                </a:r>
                <a:endParaRPr lang="es-ES" baseline="-25000">
                  <a:solidFill>
                    <a:schemeClr val="tx2"/>
                  </a:solidFill>
                </a:endParaRPr>
              </a:p>
            </p:txBody>
          </p:sp>
          <p:sp>
            <p:nvSpPr>
              <p:cNvPr id="60440" name="Text Box 16"/>
              <p:cNvSpPr txBox="1">
                <a:spLocks noChangeArrowheads="1"/>
              </p:cNvSpPr>
              <p:nvPr/>
            </p:nvSpPr>
            <p:spPr bwMode="auto">
              <a:xfrm>
                <a:off x="3408"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12</a:t>
                </a:r>
                <a:endParaRPr lang="es-ES" baseline="-25000">
                  <a:solidFill>
                    <a:schemeClr val="tx2"/>
                  </a:solidFill>
                </a:endParaRPr>
              </a:p>
            </p:txBody>
          </p:sp>
          <p:sp>
            <p:nvSpPr>
              <p:cNvPr id="60441" name="Text Box 17"/>
              <p:cNvSpPr txBox="1">
                <a:spLocks noChangeArrowheads="1"/>
              </p:cNvSpPr>
              <p:nvPr/>
            </p:nvSpPr>
            <p:spPr bwMode="auto">
              <a:xfrm>
                <a:off x="5040"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14</a:t>
                </a:r>
                <a:endParaRPr lang="es-ES" baseline="-25000">
                  <a:solidFill>
                    <a:schemeClr val="tx2"/>
                  </a:solidFill>
                </a:endParaRPr>
              </a:p>
            </p:txBody>
          </p:sp>
          <p:sp>
            <p:nvSpPr>
              <p:cNvPr id="60442" name="Text Box 18"/>
              <p:cNvSpPr txBox="1">
                <a:spLocks noChangeArrowheads="1"/>
              </p:cNvSpPr>
              <p:nvPr/>
            </p:nvSpPr>
            <p:spPr bwMode="auto">
              <a:xfrm>
                <a:off x="4248"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13</a:t>
                </a:r>
                <a:endParaRPr lang="es-ES" baseline="-25000">
                  <a:solidFill>
                    <a:schemeClr val="tx2"/>
                  </a:solidFill>
                </a:endParaRPr>
              </a:p>
            </p:txBody>
          </p:sp>
        </p:grpSp>
        <p:grpSp>
          <p:nvGrpSpPr>
            <p:cNvPr id="5" name="Group 19"/>
            <p:cNvGrpSpPr>
              <a:grpSpLocks/>
            </p:cNvGrpSpPr>
            <p:nvPr/>
          </p:nvGrpSpPr>
          <p:grpSpPr bwMode="auto">
            <a:xfrm>
              <a:off x="2160" y="2016"/>
              <a:ext cx="3156" cy="576"/>
              <a:chOff x="2412" y="672"/>
              <a:chExt cx="3156" cy="576"/>
            </a:xfrm>
          </p:grpSpPr>
          <p:sp>
            <p:nvSpPr>
              <p:cNvPr id="60433" name="Rectangle 20"/>
              <p:cNvSpPr>
                <a:spLocks noChangeArrowheads="1"/>
              </p:cNvSpPr>
              <p:nvPr/>
            </p:nvSpPr>
            <p:spPr bwMode="auto">
              <a:xfrm>
                <a:off x="2412" y="672"/>
                <a:ext cx="3156" cy="576"/>
              </a:xfrm>
              <a:prstGeom prst="rect">
                <a:avLst/>
              </a:prstGeom>
              <a:noFill/>
              <a:ln w="9525">
                <a:solidFill>
                  <a:schemeClr val="tx1"/>
                </a:solidFill>
                <a:miter lim="800000"/>
                <a:headEnd/>
                <a:tailEnd/>
              </a:ln>
            </p:spPr>
            <p:txBody>
              <a:bodyPr wrap="none" anchor="ctr"/>
              <a:lstStyle/>
              <a:p>
                <a:endParaRPr lang="es-ES"/>
              </a:p>
            </p:txBody>
          </p:sp>
          <p:sp>
            <p:nvSpPr>
              <p:cNvPr id="60434" name="Text Box 21"/>
              <p:cNvSpPr txBox="1">
                <a:spLocks noChangeArrowheads="1"/>
              </p:cNvSpPr>
              <p:nvPr/>
            </p:nvSpPr>
            <p:spPr bwMode="auto">
              <a:xfrm>
                <a:off x="2592"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21</a:t>
                </a:r>
                <a:endParaRPr lang="es-ES" baseline="-25000">
                  <a:solidFill>
                    <a:schemeClr val="tx2"/>
                  </a:solidFill>
                </a:endParaRPr>
              </a:p>
            </p:txBody>
          </p:sp>
          <p:sp>
            <p:nvSpPr>
              <p:cNvPr id="60435" name="Text Box 22"/>
              <p:cNvSpPr txBox="1">
                <a:spLocks noChangeArrowheads="1"/>
              </p:cNvSpPr>
              <p:nvPr/>
            </p:nvSpPr>
            <p:spPr bwMode="auto">
              <a:xfrm>
                <a:off x="3408"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22</a:t>
                </a:r>
                <a:endParaRPr lang="es-ES" baseline="-25000">
                  <a:solidFill>
                    <a:schemeClr val="tx2"/>
                  </a:solidFill>
                </a:endParaRPr>
              </a:p>
            </p:txBody>
          </p:sp>
          <p:sp>
            <p:nvSpPr>
              <p:cNvPr id="60436" name="Text Box 23"/>
              <p:cNvSpPr txBox="1">
                <a:spLocks noChangeArrowheads="1"/>
              </p:cNvSpPr>
              <p:nvPr/>
            </p:nvSpPr>
            <p:spPr bwMode="auto">
              <a:xfrm>
                <a:off x="5040"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24</a:t>
                </a:r>
                <a:endParaRPr lang="es-ES" baseline="-25000">
                  <a:solidFill>
                    <a:schemeClr val="tx2"/>
                  </a:solidFill>
                </a:endParaRPr>
              </a:p>
            </p:txBody>
          </p:sp>
          <p:sp>
            <p:nvSpPr>
              <p:cNvPr id="60437" name="Text Box 24"/>
              <p:cNvSpPr txBox="1">
                <a:spLocks noChangeArrowheads="1"/>
              </p:cNvSpPr>
              <p:nvPr/>
            </p:nvSpPr>
            <p:spPr bwMode="auto">
              <a:xfrm>
                <a:off x="4248"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23</a:t>
                </a:r>
                <a:endParaRPr lang="es-ES" baseline="-25000">
                  <a:solidFill>
                    <a:schemeClr val="tx2"/>
                  </a:solidFill>
                </a:endParaRPr>
              </a:p>
            </p:txBody>
          </p:sp>
        </p:grpSp>
        <p:grpSp>
          <p:nvGrpSpPr>
            <p:cNvPr id="6" name="Group 25"/>
            <p:cNvGrpSpPr>
              <a:grpSpLocks/>
            </p:cNvGrpSpPr>
            <p:nvPr/>
          </p:nvGrpSpPr>
          <p:grpSpPr bwMode="auto">
            <a:xfrm>
              <a:off x="2160" y="3312"/>
              <a:ext cx="3156" cy="576"/>
              <a:chOff x="2412" y="672"/>
              <a:chExt cx="3156" cy="576"/>
            </a:xfrm>
          </p:grpSpPr>
          <p:sp>
            <p:nvSpPr>
              <p:cNvPr id="60428" name="Rectangle 26"/>
              <p:cNvSpPr>
                <a:spLocks noChangeArrowheads="1"/>
              </p:cNvSpPr>
              <p:nvPr/>
            </p:nvSpPr>
            <p:spPr bwMode="auto">
              <a:xfrm>
                <a:off x="2412" y="672"/>
                <a:ext cx="3156" cy="576"/>
              </a:xfrm>
              <a:prstGeom prst="rect">
                <a:avLst/>
              </a:prstGeom>
              <a:noFill/>
              <a:ln w="9525">
                <a:solidFill>
                  <a:schemeClr val="tx1"/>
                </a:solidFill>
                <a:miter lim="800000"/>
                <a:headEnd/>
                <a:tailEnd/>
              </a:ln>
            </p:spPr>
            <p:txBody>
              <a:bodyPr wrap="none" anchor="ctr"/>
              <a:lstStyle/>
              <a:p>
                <a:endParaRPr lang="es-ES"/>
              </a:p>
            </p:txBody>
          </p:sp>
          <p:sp>
            <p:nvSpPr>
              <p:cNvPr id="60429" name="Text Box 27"/>
              <p:cNvSpPr txBox="1">
                <a:spLocks noChangeArrowheads="1"/>
              </p:cNvSpPr>
              <p:nvPr/>
            </p:nvSpPr>
            <p:spPr bwMode="auto">
              <a:xfrm>
                <a:off x="2592"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k1</a:t>
                </a:r>
                <a:endParaRPr lang="es-ES" baseline="-25000">
                  <a:solidFill>
                    <a:schemeClr val="tx2"/>
                  </a:solidFill>
                </a:endParaRPr>
              </a:p>
            </p:txBody>
          </p:sp>
          <p:sp>
            <p:nvSpPr>
              <p:cNvPr id="60430" name="Text Box 28"/>
              <p:cNvSpPr txBox="1">
                <a:spLocks noChangeArrowheads="1"/>
              </p:cNvSpPr>
              <p:nvPr/>
            </p:nvSpPr>
            <p:spPr bwMode="auto">
              <a:xfrm>
                <a:off x="3408"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k2</a:t>
                </a:r>
                <a:endParaRPr lang="es-ES" baseline="-25000">
                  <a:solidFill>
                    <a:schemeClr val="tx2"/>
                  </a:solidFill>
                </a:endParaRPr>
              </a:p>
            </p:txBody>
          </p:sp>
          <p:sp>
            <p:nvSpPr>
              <p:cNvPr id="60431" name="Text Box 29"/>
              <p:cNvSpPr txBox="1">
                <a:spLocks noChangeArrowheads="1"/>
              </p:cNvSpPr>
              <p:nvPr/>
            </p:nvSpPr>
            <p:spPr bwMode="auto">
              <a:xfrm>
                <a:off x="5040"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k4</a:t>
                </a:r>
                <a:endParaRPr lang="es-ES" baseline="-25000">
                  <a:solidFill>
                    <a:schemeClr val="tx2"/>
                  </a:solidFill>
                </a:endParaRPr>
              </a:p>
            </p:txBody>
          </p:sp>
          <p:sp>
            <p:nvSpPr>
              <p:cNvPr id="60432" name="Text Box 30"/>
              <p:cNvSpPr txBox="1">
                <a:spLocks noChangeArrowheads="1"/>
              </p:cNvSpPr>
              <p:nvPr/>
            </p:nvSpPr>
            <p:spPr bwMode="auto">
              <a:xfrm>
                <a:off x="4248" y="823"/>
                <a:ext cx="384" cy="294"/>
              </a:xfrm>
              <a:prstGeom prst="rect">
                <a:avLst/>
              </a:prstGeom>
              <a:noFill/>
              <a:ln w="9525">
                <a:solidFill>
                  <a:schemeClr val="tx1"/>
                </a:solidFill>
                <a:miter lim="800000"/>
                <a:headEnd/>
                <a:tailEnd/>
              </a:ln>
            </p:spPr>
            <p:txBody>
              <a:bodyPr>
                <a:spAutoFit/>
              </a:bodyPr>
              <a:lstStyle/>
              <a:p>
                <a:pPr algn="ctr" eaLnBrk="0" hangingPunct="0">
                  <a:spcBef>
                    <a:spcPct val="50000"/>
                  </a:spcBef>
                </a:pPr>
                <a:r>
                  <a:rPr lang="es-ES_tradnl">
                    <a:solidFill>
                      <a:schemeClr val="tx2"/>
                    </a:solidFill>
                  </a:rPr>
                  <a:t>S</a:t>
                </a:r>
                <a:r>
                  <a:rPr lang="es-ES_tradnl" baseline="-25000">
                    <a:solidFill>
                      <a:schemeClr val="tx2"/>
                    </a:solidFill>
                  </a:rPr>
                  <a:t>k3</a:t>
                </a:r>
                <a:endParaRPr lang="es-ES" baseline="-25000">
                  <a:solidFill>
                    <a:schemeClr val="tx2"/>
                  </a:solidFill>
                </a:endParaRPr>
              </a:p>
            </p:txBody>
          </p:sp>
        </p:gr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EXPERIMENTO FACTORIAL 2X2 EN UN DBCA (DBCR)</a:t>
            </a:r>
            <a:endParaRPr lang="es-ES" dirty="0"/>
          </a:p>
        </p:txBody>
      </p:sp>
      <p:sp>
        <p:nvSpPr>
          <p:cNvPr id="3" name="2 Marcador de contenido"/>
          <p:cNvSpPr>
            <a:spLocks noGrp="1"/>
          </p:cNvSpPr>
          <p:nvPr>
            <p:ph idx="1"/>
          </p:nvPr>
        </p:nvSpPr>
        <p:spPr>
          <a:xfrm>
            <a:off x="457200" y="1600201"/>
            <a:ext cx="8229600" cy="1614485"/>
          </a:xfrm>
        </p:spPr>
        <p:txBody>
          <a:bodyPr>
            <a:normAutofit fontScale="77500" lnSpcReduction="20000"/>
          </a:bodyPr>
          <a:lstStyle/>
          <a:p>
            <a:pPr algn="just">
              <a:buNone/>
            </a:pPr>
            <a:r>
              <a:rPr lang="es-ES" dirty="0" smtClean="0"/>
              <a:t>	En  un experimento en el que se estudiaron dos niveles de antibióticos (0 y 40 mg) y dos niveles de vitaminas B</a:t>
            </a:r>
            <a:r>
              <a:rPr lang="es-ES" baseline="-25000" dirty="0" smtClean="0"/>
              <a:t>12</a:t>
            </a:r>
            <a:r>
              <a:rPr lang="es-ES" dirty="0" smtClean="0"/>
              <a:t> (0 y 5 </a:t>
            </a:r>
            <a:r>
              <a:rPr lang="es-ES" dirty="0" err="1" smtClean="0"/>
              <a:t>ug</a:t>
            </a:r>
            <a:r>
              <a:rPr lang="es-ES" dirty="0" smtClean="0"/>
              <a:t>) en  5 razas, se tuvieron los siguientes aumentos diarios de ganancia de peso expresados en unidades de 10 gr.</a:t>
            </a:r>
            <a:endParaRPr lang="es-ES" dirty="0"/>
          </a:p>
        </p:txBody>
      </p:sp>
      <p:graphicFrame>
        <p:nvGraphicFramePr>
          <p:cNvPr id="4" name="3 Tabla"/>
          <p:cNvGraphicFramePr>
            <a:graphicFrameLocks noGrp="1"/>
          </p:cNvGraphicFramePr>
          <p:nvPr/>
        </p:nvGraphicFramePr>
        <p:xfrm>
          <a:off x="1142976" y="3357562"/>
          <a:ext cx="7143800" cy="3000396"/>
        </p:xfrm>
        <a:graphic>
          <a:graphicData uri="http://schemas.openxmlformats.org/drawingml/2006/table">
            <a:tbl>
              <a:tblPr/>
              <a:tblGrid>
                <a:gridCol w="1428760"/>
                <a:gridCol w="1428760"/>
                <a:gridCol w="1428760"/>
                <a:gridCol w="1428760"/>
                <a:gridCol w="1428760"/>
              </a:tblGrid>
              <a:tr h="408217">
                <a:tc rowSpan="2">
                  <a:txBody>
                    <a:bodyPr/>
                    <a:lstStyle/>
                    <a:p>
                      <a:pPr algn="ctr" fontAlgn="t"/>
                      <a:r>
                        <a:rPr lang="es-PE" sz="2000" b="1" i="0" u="none" strike="noStrike" dirty="0">
                          <a:solidFill>
                            <a:srgbClr val="000000"/>
                          </a:solidFill>
                          <a:latin typeface="Times New Roman"/>
                        </a:rPr>
                        <a:t>BLOQUES</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b"/>
                      <a:r>
                        <a:rPr lang="es-ES" sz="2000" b="1" i="0" u="none" strike="noStrike">
                          <a:solidFill>
                            <a:srgbClr val="000000"/>
                          </a:solidFill>
                          <a:latin typeface="Calibri"/>
                        </a:rPr>
                        <a:t>A0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c gridSpan="2">
                  <a:txBody>
                    <a:bodyPr/>
                    <a:lstStyle/>
                    <a:p>
                      <a:pPr algn="ctr" fontAlgn="b"/>
                      <a:r>
                        <a:rPr lang="es-ES" sz="2000" b="1" i="0" u="none" strike="noStrike">
                          <a:solidFill>
                            <a:srgbClr val="000000"/>
                          </a:solidFill>
                          <a:latin typeface="Calibri"/>
                        </a:rPr>
                        <a:t>A40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ES"/>
                    </a:p>
                  </a:txBody>
                  <a:tcPr/>
                </a:tc>
              </a:tr>
              <a:tr h="428628">
                <a:tc vMerge="1">
                  <a:txBody>
                    <a:bodyPr/>
                    <a:lstStyle/>
                    <a:p>
                      <a:endParaRPr lang="es-ES"/>
                    </a:p>
                  </a:txBody>
                  <a:tcPr/>
                </a:tc>
                <a:tc>
                  <a:txBody>
                    <a:bodyPr/>
                    <a:lstStyle/>
                    <a:p>
                      <a:pPr algn="ctr" fontAlgn="b"/>
                      <a:r>
                        <a:rPr lang="es-ES" sz="2000" b="1" i="0" u="none" strike="noStrike">
                          <a:solidFill>
                            <a:srgbClr val="000000"/>
                          </a:solidFill>
                          <a:latin typeface="Calibri"/>
                        </a:rPr>
                        <a:t>VIT-0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2000" b="1" i="0" u="none" strike="noStrike">
                          <a:solidFill>
                            <a:srgbClr val="000000"/>
                          </a:solidFill>
                          <a:latin typeface="Calibri"/>
                        </a:rPr>
                        <a:t>VIT-5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2000" b="1" i="0" u="none" strike="noStrike">
                          <a:solidFill>
                            <a:srgbClr val="000000"/>
                          </a:solidFill>
                          <a:latin typeface="Calibri"/>
                        </a:rPr>
                        <a:t>VIT-0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2000" b="1" i="0" u="none" strike="noStrike">
                          <a:solidFill>
                            <a:srgbClr val="000000"/>
                          </a:solidFill>
                          <a:latin typeface="Calibri"/>
                        </a:rPr>
                        <a:t>VIT-5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28628">
                <a:tc>
                  <a:txBody>
                    <a:bodyPr/>
                    <a:lstStyle/>
                    <a:p>
                      <a:pPr algn="ctr" fontAlgn="t"/>
                      <a:r>
                        <a:rPr lang="en-GB" sz="2000" b="0" i="0" u="none" strike="noStrike">
                          <a:solidFill>
                            <a:srgbClr val="000000"/>
                          </a:solidFill>
                          <a:latin typeface="Times New Roman"/>
                        </a:rPr>
                        <a:t>I</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b"/>
                      <a:r>
                        <a:rPr lang="es-ES" sz="2000" b="1" i="0" u="none" strike="noStrike">
                          <a:solidFill>
                            <a:srgbClr val="000000"/>
                          </a:solidFill>
                          <a:latin typeface="Calibri"/>
                        </a:rPr>
                        <a:t>45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ES" sz="2000" b="1" i="0" u="none" strike="noStrike">
                          <a:solidFill>
                            <a:srgbClr val="000000"/>
                          </a:solidFill>
                          <a:latin typeface="Calibri"/>
                        </a:rPr>
                        <a:t>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ES" sz="2000" b="1" i="0" u="none" strike="noStrike">
                          <a:solidFill>
                            <a:srgbClr val="000000"/>
                          </a:solidFill>
                          <a:latin typeface="Calibri"/>
                        </a:rPr>
                        <a:t>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s-ES" sz="2000" b="1" i="0" u="none" strike="noStrike">
                          <a:solidFill>
                            <a:srgbClr val="000000"/>
                          </a:solidFill>
                          <a:latin typeface="Calibri"/>
                        </a:rPr>
                        <a:t>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428628">
                <a:tc>
                  <a:txBody>
                    <a:bodyPr/>
                    <a:lstStyle/>
                    <a:p>
                      <a:pPr algn="ctr" fontAlgn="t"/>
                      <a:r>
                        <a:rPr lang="en-GB" sz="2000" b="0" i="0" u="none" strike="noStrike">
                          <a:solidFill>
                            <a:srgbClr val="000000"/>
                          </a:solidFill>
                          <a:latin typeface="Times New Roman"/>
                        </a:rPr>
                        <a:t>II</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a:solidFill>
                            <a:srgbClr val="000000"/>
                          </a:solidFill>
                          <a:latin typeface="Calibri"/>
                        </a:rPr>
                        <a:t>54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a:solidFill>
                            <a:srgbClr val="000000"/>
                          </a:solidFill>
                          <a:latin typeface="Calibri"/>
                        </a:rPr>
                        <a:t>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a:solidFill>
                            <a:srgbClr val="000000"/>
                          </a:solidFill>
                          <a:latin typeface="Calibri"/>
                        </a:rPr>
                        <a:t>65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a:solidFill>
                            <a:srgbClr val="000000"/>
                          </a:solidFill>
                          <a:latin typeface="Calibri"/>
                        </a:rPr>
                        <a:t>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428628">
                <a:tc>
                  <a:txBody>
                    <a:bodyPr/>
                    <a:lstStyle/>
                    <a:p>
                      <a:pPr algn="ctr" fontAlgn="t"/>
                      <a:r>
                        <a:rPr lang="en-GB" sz="2000" b="0" i="0" u="none" strike="noStrike">
                          <a:solidFill>
                            <a:srgbClr val="000000"/>
                          </a:solidFill>
                          <a:latin typeface="Times New Roman"/>
                        </a:rPr>
                        <a:t>III</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dirty="0">
                          <a:solidFill>
                            <a:srgbClr val="000000"/>
                          </a:solidFill>
                          <a:latin typeface="Calibri"/>
                        </a:rPr>
                        <a:t>45</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dirty="0">
                          <a:solidFill>
                            <a:srgbClr val="000000"/>
                          </a:solidFill>
                          <a:latin typeface="Calibri"/>
                        </a:rPr>
                        <a:t>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a:solidFill>
                            <a:srgbClr val="000000"/>
                          </a:solidFill>
                          <a:latin typeface="Calibri"/>
                        </a:rPr>
                        <a:t>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a:solidFill>
                            <a:srgbClr val="000000"/>
                          </a:solidFill>
                          <a:latin typeface="Calibri"/>
                        </a:rPr>
                        <a:t>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428628">
                <a:tc>
                  <a:txBody>
                    <a:bodyPr/>
                    <a:lstStyle/>
                    <a:p>
                      <a:pPr algn="ctr" fontAlgn="t"/>
                      <a:r>
                        <a:rPr lang="en-GB" sz="2000" b="0" i="0" u="none" strike="noStrike">
                          <a:solidFill>
                            <a:srgbClr val="000000"/>
                          </a:solidFill>
                          <a:latin typeface="Times New Roman"/>
                        </a:rPr>
                        <a:t>IV</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a:solidFill>
                            <a:srgbClr val="000000"/>
                          </a:solidFill>
                          <a:latin typeface="Calibri"/>
                        </a:rPr>
                        <a:t>46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a:solidFill>
                            <a:srgbClr val="000000"/>
                          </a:solidFill>
                          <a:latin typeface="Calibri"/>
                        </a:rPr>
                        <a:t>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dirty="0">
                          <a:solidFill>
                            <a:srgbClr val="000000"/>
                          </a:solidFill>
                          <a:latin typeface="Calibri"/>
                        </a:rPr>
                        <a:t>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s-ES" sz="2000" b="1" i="0" u="none" strike="noStrike">
                          <a:solidFill>
                            <a:srgbClr val="000000"/>
                          </a:solidFill>
                          <a:latin typeface="Calibri"/>
                        </a:rPr>
                        <a:t>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449039">
                <a:tc>
                  <a:txBody>
                    <a:bodyPr/>
                    <a:lstStyle/>
                    <a:p>
                      <a:pPr algn="ctr" fontAlgn="t"/>
                      <a:r>
                        <a:rPr lang="en-GB" sz="2000" b="0" i="0" u="none" strike="noStrike">
                          <a:solidFill>
                            <a:srgbClr val="000000"/>
                          </a:solidFill>
                          <a:latin typeface="Times New Roman"/>
                        </a:rPr>
                        <a:t>V</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b"/>
                      <a:r>
                        <a:rPr lang="es-ES" sz="2000" b="1" i="0" u="none" strike="noStrike">
                          <a:solidFill>
                            <a:srgbClr val="000000"/>
                          </a:solidFill>
                          <a:latin typeface="Calibri"/>
                        </a:rPr>
                        <a:t>38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ES" sz="2000" b="1" i="0" u="none" strike="noStrike">
                          <a:solidFill>
                            <a:srgbClr val="000000"/>
                          </a:solidFill>
                          <a:latin typeface="Calibri"/>
                        </a:rPr>
                        <a:t>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ES" sz="2000" b="1" i="0" u="none" strike="noStrike" dirty="0">
                          <a:solidFill>
                            <a:srgbClr val="000000"/>
                          </a:solidFill>
                          <a:latin typeface="Calibri"/>
                        </a:rPr>
                        <a:t>58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s-ES" sz="2000" b="1" i="0" u="none" strike="noStrike" dirty="0">
                          <a:solidFill>
                            <a:srgbClr val="000000"/>
                          </a:solidFill>
                          <a:latin typeface="Calibri"/>
                        </a:rPr>
                        <a:t>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Salida de SPSS</a:t>
            </a:r>
            <a:endParaRPr lang="es-ES" dirty="0"/>
          </a:p>
        </p:txBody>
      </p:sp>
      <p:pic>
        <p:nvPicPr>
          <p:cNvPr id="6" name="5 Imagen"/>
          <p:cNvPicPr/>
          <p:nvPr/>
        </p:nvPicPr>
        <p:blipFill>
          <a:blip r:embed="rId2"/>
          <a:srcRect/>
          <a:stretch>
            <a:fillRect/>
          </a:stretch>
        </p:blipFill>
        <p:spPr bwMode="auto">
          <a:xfrm>
            <a:off x="571472" y="1357298"/>
            <a:ext cx="8143932" cy="4857784"/>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5 Marcador de número de diapositiva"/>
          <p:cNvSpPr>
            <a:spLocks noGrp="1"/>
          </p:cNvSpPr>
          <p:nvPr>
            <p:ph type="sldNum" sz="quarter" idx="12"/>
          </p:nvPr>
        </p:nvSpPr>
        <p:spPr>
          <a:noFill/>
        </p:spPr>
        <p:txBody>
          <a:bodyPr/>
          <a:lstStyle/>
          <a:p>
            <a:fld id="{EC68FF96-D977-47D0-ABFA-7ECBF001653B}" type="slidenum">
              <a:rPr lang="es-ES"/>
              <a:pPr/>
              <a:t>13</a:t>
            </a:fld>
            <a:endParaRPr lang="es-ES"/>
          </a:p>
        </p:txBody>
      </p:sp>
      <p:sp>
        <p:nvSpPr>
          <p:cNvPr id="535554" name="Rectangle 2"/>
          <p:cNvSpPr>
            <a:spLocks noGrp="1" noChangeArrowheads="1"/>
          </p:cNvSpPr>
          <p:nvPr>
            <p:ph type="title"/>
          </p:nvPr>
        </p:nvSpPr>
        <p:spPr>
          <a:xfrm>
            <a:off x="395288" y="274638"/>
            <a:ext cx="8229600" cy="1143000"/>
          </a:xfrm>
          <a:solidFill>
            <a:srgbClr val="3FFFB1"/>
          </a:solidFill>
        </p:spPr>
        <p:txBody>
          <a:bodyPr/>
          <a:lstStyle/>
          <a:p>
            <a:pPr eaLnBrk="1" hangingPunct="1">
              <a:defRPr/>
            </a:pPr>
            <a:r>
              <a:rPr lang="es-ES_tradnl" sz="4000" b="1" smtClean="0"/>
              <a:t>Efectos factoriales estimables</a:t>
            </a:r>
            <a:endParaRPr lang="es-ES" sz="4000" b="1" smtClean="0"/>
          </a:p>
        </p:txBody>
      </p:sp>
      <p:sp>
        <p:nvSpPr>
          <p:cNvPr id="53252" name="Rectangle 3"/>
          <p:cNvSpPr>
            <a:spLocks noGrp="1" noChangeArrowheads="1"/>
          </p:cNvSpPr>
          <p:nvPr>
            <p:ph type="body" idx="1"/>
          </p:nvPr>
        </p:nvSpPr>
        <p:spPr>
          <a:xfrm>
            <a:off x="1835150" y="2133600"/>
            <a:ext cx="5400675" cy="2951163"/>
          </a:xfrm>
          <a:solidFill>
            <a:schemeClr val="accent1"/>
          </a:solidFill>
        </p:spPr>
        <p:txBody>
          <a:bodyPr/>
          <a:lstStyle/>
          <a:p>
            <a:pPr eaLnBrk="1" hangingPunct="1">
              <a:buFont typeface="Wingdings" pitchFamily="2" charset="2"/>
              <a:buNone/>
            </a:pPr>
            <a:endParaRPr lang="es-ES_tradnl" smtClean="0"/>
          </a:p>
          <a:p>
            <a:pPr eaLnBrk="1" hangingPunct="1">
              <a:buFont typeface="Wingdings" pitchFamily="2" charset="2"/>
              <a:buNone/>
            </a:pPr>
            <a:r>
              <a:rPr lang="es-ES_tradnl" smtClean="0"/>
              <a:t>	1. Efectos simples</a:t>
            </a:r>
          </a:p>
          <a:p>
            <a:pPr eaLnBrk="1" hangingPunct="1">
              <a:buFont typeface="Wingdings" pitchFamily="2" charset="2"/>
              <a:buNone/>
            </a:pPr>
            <a:r>
              <a:rPr lang="es-ES_tradnl" smtClean="0"/>
              <a:t>	2. Efectos principales</a:t>
            </a:r>
          </a:p>
          <a:p>
            <a:pPr eaLnBrk="1" hangingPunct="1">
              <a:buFont typeface="Wingdings" pitchFamily="2" charset="2"/>
              <a:buNone/>
            </a:pPr>
            <a:r>
              <a:rPr lang="es-ES_tradnl" smtClean="0"/>
              <a:t>	3. Efectos secundarios</a:t>
            </a:r>
            <a:endParaRPr lang="es-E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5 Marcador de número de diapositiva"/>
          <p:cNvSpPr>
            <a:spLocks noGrp="1"/>
          </p:cNvSpPr>
          <p:nvPr>
            <p:ph type="sldNum" sz="quarter" idx="12"/>
          </p:nvPr>
        </p:nvSpPr>
        <p:spPr>
          <a:noFill/>
        </p:spPr>
        <p:txBody>
          <a:bodyPr/>
          <a:lstStyle/>
          <a:p>
            <a:fld id="{56BA96BF-2D1D-49FA-9DBD-C701B5D87D2E}" type="slidenum">
              <a:rPr lang="es-ES"/>
              <a:pPr/>
              <a:t>14</a:t>
            </a:fld>
            <a:endParaRPr lang="es-ES"/>
          </a:p>
        </p:txBody>
      </p:sp>
      <p:sp>
        <p:nvSpPr>
          <p:cNvPr id="537602" name="Rectangle 2"/>
          <p:cNvSpPr>
            <a:spLocks noGrp="1" noChangeArrowheads="1"/>
          </p:cNvSpPr>
          <p:nvPr>
            <p:ph type="title"/>
          </p:nvPr>
        </p:nvSpPr>
        <p:spPr>
          <a:xfrm>
            <a:off x="539750" y="557213"/>
            <a:ext cx="7920038" cy="1143000"/>
          </a:xfrm>
          <a:solidFill>
            <a:srgbClr val="3FFFB1"/>
          </a:solidFill>
        </p:spPr>
        <p:txBody>
          <a:bodyPr/>
          <a:lstStyle/>
          <a:p>
            <a:pPr eaLnBrk="1" hangingPunct="1">
              <a:defRPr/>
            </a:pPr>
            <a:r>
              <a:rPr lang="es-ES_tradnl" sz="4000" b="1" smtClean="0"/>
              <a:t>Efectos factoriales simples</a:t>
            </a:r>
            <a:endParaRPr lang="es-ES" sz="4000" b="1" smtClean="0"/>
          </a:p>
        </p:txBody>
      </p:sp>
      <p:sp>
        <p:nvSpPr>
          <p:cNvPr id="54276" name="Rectangle 3"/>
          <p:cNvSpPr>
            <a:spLocks noGrp="1" noChangeArrowheads="1"/>
          </p:cNvSpPr>
          <p:nvPr>
            <p:ph type="body" idx="1"/>
          </p:nvPr>
        </p:nvSpPr>
        <p:spPr>
          <a:xfrm>
            <a:off x="685800" y="2133600"/>
            <a:ext cx="7772400" cy="3013075"/>
          </a:xfrm>
          <a:solidFill>
            <a:schemeClr val="accent1"/>
          </a:solidFill>
        </p:spPr>
        <p:txBody>
          <a:bodyPr/>
          <a:lstStyle/>
          <a:p>
            <a:pPr eaLnBrk="1" hangingPunct="1">
              <a:buFont typeface="Wingdings" pitchFamily="2" charset="2"/>
              <a:buNone/>
            </a:pPr>
            <a:endParaRPr lang="es-ES_tradnl" smtClean="0"/>
          </a:p>
          <a:p>
            <a:pPr algn="just" eaLnBrk="1" hangingPunct="1">
              <a:buFont typeface="Wingdings" pitchFamily="2" charset="2"/>
              <a:buNone/>
            </a:pPr>
            <a:r>
              <a:rPr lang="es-ES_tradnl" smtClean="0"/>
              <a:t>	Es posible definir el efecto factorial simple como el efecto puntual de una variable independiente o factor para cada valor de la otra.</a:t>
            </a:r>
            <a:endParaRPr lang="es-E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5 Marcador de número de diapositiva"/>
          <p:cNvSpPr>
            <a:spLocks noGrp="1"/>
          </p:cNvSpPr>
          <p:nvPr>
            <p:ph type="sldNum" sz="quarter" idx="12"/>
          </p:nvPr>
        </p:nvSpPr>
        <p:spPr>
          <a:noFill/>
        </p:spPr>
        <p:txBody>
          <a:bodyPr/>
          <a:lstStyle/>
          <a:p>
            <a:fld id="{9E8461B0-7F1F-4408-A264-949F9352C28C}" type="slidenum">
              <a:rPr lang="es-ES"/>
              <a:pPr/>
              <a:t>15</a:t>
            </a:fld>
            <a:endParaRPr lang="es-ES"/>
          </a:p>
        </p:txBody>
      </p:sp>
      <p:sp>
        <p:nvSpPr>
          <p:cNvPr id="539650" name="Rectangle 2"/>
          <p:cNvSpPr>
            <a:spLocks noGrp="1" noChangeArrowheads="1"/>
          </p:cNvSpPr>
          <p:nvPr>
            <p:ph type="title"/>
          </p:nvPr>
        </p:nvSpPr>
        <p:spPr>
          <a:solidFill>
            <a:srgbClr val="3FFFB1"/>
          </a:solidFill>
        </p:spPr>
        <p:txBody>
          <a:bodyPr/>
          <a:lstStyle/>
          <a:p>
            <a:pPr eaLnBrk="1" hangingPunct="1">
              <a:defRPr/>
            </a:pPr>
            <a:r>
              <a:rPr lang="es-ES_tradnl" smtClean="0"/>
              <a:t> </a:t>
            </a:r>
            <a:r>
              <a:rPr lang="es-ES_tradnl" sz="4000" b="1" smtClean="0"/>
              <a:t>Efectos factoriales principales</a:t>
            </a:r>
            <a:endParaRPr lang="es-ES" sz="4000" b="1" smtClean="0"/>
          </a:p>
        </p:txBody>
      </p:sp>
      <p:sp>
        <p:nvSpPr>
          <p:cNvPr id="55300" name="Rectangle 3"/>
          <p:cNvSpPr>
            <a:spLocks noGrp="1" noChangeArrowheads="1"/>
          </p:cNvSpPr>
          <p:nvPr>
            <p:ph type="body" idx="1"/>
          </p:nvPr>
        </p:nvSpPr>
        <p:spPr>
          <a:xfrm>
            <a:off x="685800" y="1981200"/>
            <a:ext cx="7772400" cy="3824288"/>
          </a:xfrm>
          <a:solidFill>
            <a:schemeClr val="accent1"/>
          </a:solidFill>
        </p:spPr>
        <p:txBody>
          <a:bodyPr/>
          <a:lstStyle/>
          <a:p>
            <a:pPr algn="just" eaLnBrk="1" hangingPunct="1">
              <a:buFont typeface="Wingdings" pitchFamily="2" charset="2"/>
              <a:buNone/>
            </a:pPr>
            <a:r>
              <a:rPr lang="es-ES_tradnl" i="1" smtClean="0"/>
              <a:t>	</a:t>
            </a:r>
          </a:p>
          <a:p>
            <a:pPr algn="just" eaLnBrk="1" hangingPunct="1">
              <a:buFont typeface="Wingdings" pitchFamily="2" charset="2"/>
              <a:buNone/>
            </a:pPr>
            <a:r>
              <a:rPr lang="es-ES_tradnl" i="1" smtClean="0"/>
              <a:t>	</a:t>
            </a:r>
            <a:r>
              <a:rPr lang="es-ES_tradnl" smtClean="0"/>
              <a:t>Los efectos factoriales principales, a diferencia de los simples, son el impacto global de cada factor considerado de forma independiente, es decir, el efecto global de un factor se deriva del promedio de los dos efectos simples. </a:t>
            </a:r>
            <a:endParaRPr lang="es-E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5 Marcador de número de diapositiva"/>
          <p:cNvSpPr>
            <a:spLocks noGrp="1"/>
          </p:cNvSpPr>
          <p:nvPr>
            <p:ph type="sldNum" sz="quarter" idx="12"/>
          </p:nvPr>
        </p:nvSpPr>
        <p:spPr>
          <a:noFill/>
        </p:spPr>
        <p:txBody>
          <a:bodyPr/>
          <a:lstStyle/>
          <a:p>
            <a:fld id="{6D5948C3-DD85-43C0-9346-EEA1C7C5DDCF}" type="slidenum">
              <a:rPr lang="es-ES"/>
              <a:pPr/>
              <a:t>16</a:t>
            </a:fld>
            <a:endParaRPr lang="es-ES"/>
          </a:p>
        </p:txBody>
      </p:sp>
      <p:sp>
        <p:nvSpPr>
          <p:cNvPr id="541698" name="Rectangle 2"/>
          <p:cNvSpPr>
            <a:spLocks noGrp="1" noChangeArrowheads="1"/>
          </p:cNvSpPr>
          <p:nvPr>
            <p:ph type="title"/>
          </p:nvPr>
        </p:nvSpPr>
        <p:spPr>
          <a:xfrm>
            <a:off x="614363" y="609600"/>
            <a:ext cx="7989887" cy="1143000"/>
          </a:xfrm>
          <a:solidFill>
            <a:srgbClr val="3FFFB1"/>
          </a:solidFill>
        </p:spPr>
        <p:txBody>
          <a:bodyPr/>
          <a:lstStyle/>
          <a:p>
            <a:pPr eaLnBrk="1" hangingPunct="1">
              <a:defRPr/>
            </a:pPr>
            <a:r>
              <a:rPr lang="es-ES_tradnl" sz="4000" b="1" smtClean="0"/>
              <a:t>Efectos factoriales secundarios</a:t>
            </a:r>
            <a:endParaRPr lang="es-ES" sz="4000" b="1" smtClean="0"/>
          </a:p>
        </p:txBody>
      </p:sp>
      <p:sp>
        <p:nvSpPr>
          <p:cNvPr id="56324" name="Rectangle 3"/>
          <p:cNvSpPr>
            <a:spLocks noGrp="1" noChangeArrowheads="1"/>
          </p:cNvSpPr>
          <p:nvPr>
            <p:ph type="body" idx="1"/>
          </p:nvPr>
        </p:nvSpPr>
        <p:spPr>
          <a:xfrm>
            <a:off x="457200" y="2349500"/>
            <a:ext cx="8291513" cy="2735263"/>
          </a:xfrm>
          <a:solidFill>
            <a:schemeClr val="accent1"/>
          </a:solidFill>
        </p:spPr>
        <p:txBody>
          <a:bodyPr/>
          <a:lstStyle/>
          <a:p>
            <a:pPr eaLnBrk="1" hangingPunct="1">
              <a:buFont typeface="Wingdings" pitchFamily="2" charset="2"/>
              <a:buNone/>
            </a:pPr>
            <a:endParaRPr lang="es-ES_tradnl" i="1" smtClean="0"/>
          </a:p>
          <a:p>
            <a:pPr algn="just" eaLnBrk="1" hangingPunct="1">
              <a:buFont typeface="Wingdings" pitchFamily="2" charset="2"/>
              <a:buNone/>
            </a:pPr>
            <a:r>
              <a:rPr lang="es-ES_tradnl" i="1" smtClean="0"/>
              <a:t>	</a:t>
            </a:r>
            <a:r>
              <a:rPr lang="es-ES_tradnl" smtClean="0"/>
              <a:t>El efecto secundario o de interacción se define por la relación entre los factores o variables independientes, es decir, el efecto cruzado. </a:t>
            </a:r>
            <a:endParaRPr lang="es-E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3 Marcador de número de diapositiva"/>
          <p:cNvSpPr>
            <a:spLocks noGrp="1"/>
          </p:cNvSpPr>
          <p:nvPr>
            <p:ph type="sldNum" sz="quarter" idx="12"/>
          </p:nvPr>
        </p:nvSpPr>
        <p:spPr>
          <a:noFill/>
        </p:spPr>
        <p:txBody>
          <a:bodyPr/>
          <a:lstStyle/>
          <a:p>
            <a:fld id="{668DD63A-C349-42C1-9804-BC7C57291B3D}" type="slidenum">
              <a:rPr lang="es-ES"/>
              <a:pPr/>
              <a:t>17</a:t>
            </a:fld>
            <a:endParaRPr lang="es-ES"/>
          </a:p>
        </p:txBody>
      </p:sp>
      <p:sp>
        <p:nvSpPr>
          <p:cNvPr id="59395" name="Text Box 2"/>
          <p:cNvSpPr txBox="1">
            <a:spLocks noChangeArrowheads="1"/>
          </p:cNvSpPr>
          <p:nvPr/>
        </p:nvSpPr>
        <p:spPr bwMode="auto">
          <a:xfrm>
            <a:off x="1371600" y="304800"/>
            <a:ext cx="6781800" cy="519113"/>
          </a:xfrm>
          <a:prstGeom prst="rect">
            <a:avLst/>
          </a:prstGeom>
          <a:solidFill>
            <a:srgbClr val="3FFFB1"/>
          </a:solidFill>
          <a:ln w="9525">
            <a:noFill/>
            <a:miter lim="800000"/>
            <a:headEnd/>
            <a:tailEnd/>
          </a:ln>
        </p:spPr>
        <p:txBody>
          <a:bodyPr>
            <a:spAutoFit/>
          </a:bodyPr>
          <a:lstStyle/>
          <a:p>
            <a:pPr algn="ctr" eaLnBrk="0" hangingPunct="0">
              <a:spcBef>
                <a:spcPct val="50000"/>
              </a:spcBef>
            </a:pPr>
            <a:r>
              <a:rPr lang="es-ES_tradnl" sz="2800" b="1">
                <a:solidFill>
                  <a:schemeClr val="tx2"/>
                </a:solidFill>
              </a:rPr>
              <a:t>Representación gráfica de la interacción</a:t>
            </a:r>
            <a:endParaRPr lang="es-ES" sz="2800" b="1">
              <a:solidFill>
                <a:schemeClr val="tx2"/>
              </a:solidFill>
            </a:endParaRPr>
          </a:p>
        </p:txBody>
      </p:sp>
      <p:grpSp>
        <p:nvGrpSpPr>
          <p:cNvPr id="2" name="Group 3"/>
          <p:cNvGrpSpPr>
            <a:grpSpLocks/>
          </p:cNvGrpSpPr>
          <p:nvPr/>
        </p:nvGrpSpPr>
        <p:grpSpPr bwMode="auto">
          <a:xfrm>
            <a:off x="395288" y="1106488"/>
            <a:ext cx="2209800" cy="2682875"/>
            <a:chOff x="240" y="720"/>
            <a:chExt cx="1392" cy="1690"/>
          </a:xfrm>
        </p:grpSpPr>
        <p:sp>
          <p:nvSpPr>
            <p:cNvPr id="59447" name="Rectangle 4"/>
            <p:cNvSpPr>
              <a:spLocks noChangeArrowheads="1"/>
            </p:cNvSpPr>
            <p:nvPr/>
          </p:nvSpPr>
          <p:spPr bwMode="auto">
            <a:xfrm>
              <a:off x="240" y="960"/>
              <a:ext cx="1296" cy="1200"/>
            </a:xfrm>
            <a:prstGeom prst="rect">
              <a:avLst/>
            </a:prstGeom>
            <a:solidFill>
              <a:schemeClr val="accent1"/>
            </a:solidFill>
            <a:ln w="9525">
              <a:solidFill>
                <a:schemeClr val="tx1"/>
              </a:solidFill>
              <a:miter lim="800000"/>
              <a:headEnd/>
              <a:tailEnd/>
            </a:ln>
          </p:spPr>
          <p:txBody>
            <a:bodyPr wrap="none" anchor="ctr"/>
            <a:lstStyle/>
            <a:p>
              <a:endParaRPr lang="es-ES"/>
            </a:p>
          </p:txBody>
        </p:sp>
        <p:sp>
          <p:nvSpPr>
            <p:cNvPr id="59448" name="Line 5"/>
            <p:cNvSpPr>
              <a:spLocks noChangeShapeType="1"/>
            </p:cNvSpPr>
            <p:nvPr/>
          </p:nvSpPr>
          <p:spPr bwMode="auto">
            <a:xfrm>
              <a:off x="480" y="2112"/>
              <a:ext cx="0" cy="96"/>
            </a:xfrm>
            <a:prstGeom prst="line">
              <a:avLst/>
            </a:prstGeom>
            <a:noFill/>
            <a:ln w="9525">
              <a:solidFill>
                <a:schemeClr val="tx1"/>
              </a:solidFill>
              <a:round/>
              <a:headEnd/>
              <a:tailEnd/>
            </a:ln>
          </p:spPr>
          <p:txBody>
            <a:bodyPr/>
            <a:lstStyle/>
            <a:p>
              <a:endParaRPr lang="es-ES"/>
            </a:p>
          </p:txBody>
        </p:sp>
        <p:sp>
          <p:nvSpPr>
            <p:cNvPr id="59449" name="Line 6"/>
            <p:cNvSpPr>
              <a:spLocks noChangeShapeType="1"/>
            </p:cNvSpPr>
            <p:nvPr/>
          </p:nvSpPr>
          <p:spPr bwMode="auto">
            <a:xfrm>
              <a:off x="1152" y="2112"/>
              <a:ext cx="0" cy="96"/>
            </a:xfrm>
            <a:prstGeom prst="line">
              <a:avLst/>
            </a:prstGeom>
            <a:noFill/>
            <a:ln w="9525">
              <a:solidFill>
                <a:schemeClr val="tx1"/>
              </a:solidFill>
              <a:round/>
              <a:headEnd/>
              <a:tailEnd/>
            </a:ln>
          </p:spPr>
          <p:txBody>
            <a:bodyPr/>
            <a:lstStyle/>
            <a:p>
              <a:endParaRPr lang="es-ES"/>
            </a:p>
          </p:txBody>
        </p:sp>
        <p:sp>
          <p:nvSpPr>
            <p:cNvPr id="59450" name="Text Box 7"/>
            <p:cNvSpPr txBox="1">
              <a:spLocks noChangeArrowheads="1"/>
            </p:cNvSpPr>
            <p:nvPr/>
          </p:nvSpPr>
          <p:spPr bwMode="auto">
            <a:xfrm>
              <a:off x="336" y="2160"/>
              <a:ext cx="1296" cy="250"/>
            </a:xfrm>
            <a:prstGeom prst="rect">
              <a:avLst/>
            </a:prstGeom>
            <a:noFill/>
            <a:ln w="9525">
              <a:noFill/>
              <a:miter lim="800000"/>
              <a:headEnd/>
              <a:tailEnd/>
            </a:ln>
          </p:spPr>
          <p:txBody>
            <a:bodyPr>
              <a:spAutoFit/>
            </a:bodyPr>
            <a:lstStyle/>
            <a:p>
              <a:pPr eaLnBrk="0" hangingPunct="0">
                <a:spcBef>
                  <a:spcPct val="50000"/>
                </a:spcBef>
              </a:pPr>
              <a:r>
                <a:rPr lang="es-ES_tradnl" sz="2000" b="1">
                  <a:solidFill>
                    <a:srgbClr val="FF3300"/>
                  </a:solidFill>
                </a:rPr>
                <a:t>A</a:t>
              </a:r>
              <a:r>
                <a:rPr lang="es-ES_tradnl" sz="2000" b="1" baseline="-25000">
                  <a:solidFill>
                    <a:srgbClr val="FF3300"/>
                  </a:solidFill>
                </a:rPr>
                <a:t>1</a:t>
              </a:r>
              <a:r>
                <a:rPr lang="es-ES_tradnl" sz="2000" b="1">
                  <a:solidFill>
                    <a:srgbClr val="FF3300"/>
                  </a:solidFill>
                </a:rPr>
                <a:t>             A</a:t>
              </a:r>
              <a:r>
                <a:rPr lang="es-ES_tradnl" sz="2000" b="1" baseline="-25000">
                  <a:solidFill>
                    <a:srgbClr val="FF3300"/>
                  </a:solidFill>
                </a:rPr>
                <a:t>2</a:t>
              </a:r>
              <a:endParaRPr lang="es-ES" sz="2000" b="1" baseline="-25000">
                <a:solidFill>
                  <a:srgbClr val="FF3300"/>
                </a:solidFill>
              </a:endParaRPr>
            </a:p>
          </p:txBody>
        </p:sp>
        <p:sp>
          <p:nvSpPr>
            <p:cNvPr id="59451" name="Line 8"/>
            <p:cNvSpPr>
              <a:spLocks noChangeShapeType="1"/>
            </p:cNvSpPr>
            <p:nvPr/>
          </p:nvSpPr>
          <p:spPr bwMode="auto">
            <a:xfrm flipV="1">
              <a:off x="480" y="1632"/>
              <a:ext cx="672" cy="288"/>
            </a:xfrm>
            <a:prstGeom prst="line">
              <a:avLst/>
            </a:prstGeom>
            <a:noFill/>
            <a:ln w="9525">
              <a:solidFill>
                <a:schemeClr val="tx1"/>
              </a:solidFill>
              <a:round/>
              <a:headEnd type="oval" w="med" len="med"/>
              <a:tailEnd type="oval" w="med" len="med"/>
            </a:ln>
          </p:spPr>
          <p:txBody>
            <a:bodyPr/>
            <a:lstStyle/>
            <a:p>
              <a:endParaRPr lang="es-ES"/>
            </a:p>
          </p:txBody>
        </p:sp>
        <p:sp>
          <p:nvSpPr>
            <p:cNvPr id="59452" name="Line 9"/>
            <p:cNvSpPr>
              <a:spLocks noChangeShapeType="1"/>
            </p:cNvSpPr>
            <p:nvPr/>
          </p:nvSpPr>
          <p:spPr bwMode="auto">
            <a:xfrm flipV="1">
              <a:off x="432" y="1344"/>
              <a:ext cx="672" cy="288"/>
            </a:xfrm>
            <a:prstGeom prst="line">
              <a:avLst/>
            </a:prstGeom>
            <a:noFill/>
            <a:ln w="9525">
              <a:solidFill>
                <a:schemeClr val="tx1"/>
              </a:solidFill>
              <a:round/>
              <a:headEnd type="oval" w="med" len="med"/>
              <a:tailEnd type="oval" w="med" len="med"/>
            </a:ln>
          </p:spPr>
          <p:txBody>
            <a:bodyPr/>
            <a:lstStyle/>
            <a:p>
              <a:endParaRPr lang="es-ES"/>
            </a:p>
          </p:txBody>
        </p:sp>
        <p:sp>
          <p:nvSpPr>
            <p:cNvPr id="59453" name="Text Box 10"/>
            <p:cNvSpPr txBox="1">
              <a:spLocks noChangeArrowheads="1"/>
            </p:cNvSpPr>
            <p:nvPr/>
          </p:nvSpPr>
          <p:spPr bwMode="auto">
            <a:xfrm>
              <a:off x="1200" y="1152"/>
              <a:ext cx="336" cy="250"/>
            </a:xfrm>
            <a:prstGeom prst="rect">
              <a:avLst/>
            </a:prstGeom>
            <a:solidFill>
              <a:schemeClr val="accent1"/>
            </a:solidFill>
            <a:ln w="9525">
              <a:noFill/>
              <a:miter lim="800000"/>
              <a:headEnd/>
              <a:tailEnd/>
            </a:ln>
          </p:spPr>
          <p:txBody>
            <a:bodyPr>
              <a:spAutoFit/>
            </a:bodyPr>
            <a:lstStyle/>
            <a:p>
              <a:pPr eaLnBrk="0" hangingPunct="0">
                <a:spcBef>
                  <a:spcPct val="50000"/>
                </a:spcBef>
              </a:pPr>
              <a:r>
                <a:rPr lang="es-ES_tradnl" sz="2000" b="1">
                  <a:solidFill>
                    <a:srgbClr val="FF3300"/>
                  </a:solidFill>
                </a:rPr>
                <a:t>B</a:t>
              </a:r>
              <a:r>
                <a:rPr lang="es-ES_tradnl" sz="2000" b="1" baseline="-25000">
                  <a:solidFill>
                    <a:srgbClr val="FF3300"/>
                  </a:solidFill>
                </a:rPr>
                <a:t>1</a:t>
              </a:r>
              <a:endParaRPr lang="es-ES" sz="2000" b="1" baseline="-25000">
                <a:solidFill>
                  <a:srgbClr val="FF3300"/>
                </a:solidFill>
              </a:endParaRPr>
            </a:p>
          </p:txBody>
        </p:sp>
        <p:sp>
          <p:nvSpPr>
            <p:cNvPr id="59454" name="Text Box 11"/>
            <p:cNvSpPr txBox="1">
              <a:spLocks noChangeArrowheads="1"/>
            </p:cNvSpPr>
            <p:nvPr/>
          </p:nvSpPr>
          <p:spPr bwMode="auto">
            <a:xfrm>
              <a:off x="1200" y="1488"/>
              <a:ext cx="336" cy="250"/>
            </a:xfrm>
            <a:prstGeom prst="rect">
              <a:avLst/>
            </a:prstGeom>
            <a:solidFill>
              <a:schemeClr val="accent1"/>
            </a:solidFill>
            <a:ln w="9525">
              <a:noFill/>
              <a:miter lim="800000"/>
              <a:headEnd/>
              <a:tailEnd/>
            </a:ln>
          </p:spPr>
          <p:txBody>
            <a:bodyPr>
              <a:spAutoFit/>
            </a:bodyPr>
            <a:lstStyle/>
            <a:p>
              <a:pPr eaLnBrk="0" hangingPunct="0">
                <a:spcBef>
                  <a:spcPct val="50000"/>
                </a:spcBef>
              </a:pPr>
              <a:r>
                <a:rPr lang="es-ES_tradnl" sz="2000" b="1">
                  <a:solidFill>
                    <a:srgbClr val="FF3300"/>
                  </a:solidFill>
                </a:rPr>
                <a:t>B</a:t>
              </a:r>
              <a:r>
                <a:rPr lang="es-ES_tradnl" sz="2000" b="1" baseline="-25000">
                  <a:solidFill>
                    <a:srgbClr val="FF3300"/>
                  </a:solidFill>
                </a:rPr>
                <a:t>2</a:t>
              </a:r>
              <a:endParaRPr lang="es-ES" sz="2000" b="1" baseline="-25000">
                <a:solidFill>
                  <a:srgbClr val="FF3300"/>
                </a:solidFill>
              </a:endParaRPr>
            </a:p>
          </p:txBody>
        </p:sp>
        <p:sp>
          <p:nvSpPr>
            <p:cNvPr id="59455" name="Text Box 12"/>
            <p:cNvSpPr txBox="1">
              <a:spLocks noChangeArrowheads="1"/>
            </p:cNvSpPr>
            <p:nvPr/>
          </p:nvSpPr>
          <p:spPr bwMode="auto">
            <a:xfrm>
              <a:off x="240" y="720"/>
              <a:ext cx="1296" cy="250"/>
            </a:xfrm>
            <a:prstGeom prst="rect">
              <a:avLst/>
            </a:prstGeom>
            <a:noFill/>
            <a:ln w="9525">
              <a:noFill/>
              <a:miter lim="800000"/>
              <a:headEnd/>
              <a:tailEnd/>
            </a:ln>
          </p:spPr>
          <p:txBody>
            <a:bodyPr>
              <a:spAutoFit/>
            </a:bodyPr>
            <a:lstStyle/>
            <a:p>
              <a:pPr algn="ctr" eaLnBrk="0" hangingPunct="0">
                <a:spcBef>
                  <a:spcPct val="50000"/>
                </a:spcBef>
              </a:pPr>
              <a:r>
                <a:rPr lang="es-ES_tradnl" sz="2000" dirty="0">
                  <a:solidFill>
                    <a:srgbClr val="FF0000"/>
                  </a:solidFill>
                </a:rPr>
                <a:t>Interacción nula</a:t>
              </a:r>
              <a:endParaRPr lang="es-ES" sz="2000" dirty="0">
                <a:solidFill>
                  <a:srgbClr val="FF0000"/>
                </a:solidFill>
              </a:endParaRPr>
            </a:p>
          </p:txBody>
        </p:sp>
      </p:grpSp>
      <p:grpSp>
        <p:nvGrpSpPr>
          <p:cNvPr id="3" name="Group 13"/>
          <p:cNvGrpSpPr>
            <a:grpSpLocks/>
          </p:cNvGrpSpPr>
          <p:nvPr/>
        </p:nvGrpSpPr>
        <p:grpSpPr bwMode="auto">
          <a:xfrm>
            <a:off x="3419475" y="1125538"/>
            <a:ext cx="2286000" cy="2682875"/>
            <a:chOff x="2304" y="720"/>
            <a:chExt cx="1440" cy="1690"/>
          </a:xfrm>
        </p:grpSpPr>
        <p:sp>
          <p:nvSpPr>
            <p:cNvPr id="59438" name="Rectangle 14"/>
            <p:cNvSpPr>
              <a:spLocks noChangeArrowheads="1"/>
            </p:cNvSpPr>
            <p:nvPr/>
          </p:nvSpPr>
          <p:spPr bwMode="auto">
            <a:xfrm>
              <a:off x="2352" y="960"/>
              <a:ext cx="1296" cy="1200"/>
            </a:xfrm>
            <a:prstGeom prst="rect">
              <a:avLst/>
            </a:prstGeom>
            <a:solidFill>
              <a:schemeClr val="accent1"/>
            </a:solidFill>
            <a:ln w="9525">
              <a:solidFill>
                <a:schemeClr val="tx1"/>
              </a:solidFill>
              <a:miter lim="800000"/>
              <a:headEnd/>
              <a:tailEnd/>
            </a:ln>
          </p:spPr>
          <p:txBody>
            <a:bodyPr wrap="none" anchor="ctr"/>
            <a:lstStyle/>
            <a:p>
              <a:endParaRPr lang="es-ES"/>
            </a:p>
          </p:txBody>
        </p:sp>
        <p:sp>
          <p:nvSpPr>
            <p:cNvPr id="59439" name="Line 15"/>
            <p:cNvSpPr>
              <a:spLocks noChangeShapeType="1"/>
            </p:cNvSpPr>
            <p:nvPr/>
          </p:nvSpPr>
          <p:spPr bwMode="auto">
            <a:xfrm>
              <a:off x="2592" y="2112"/>
              <a:ext cx="0" cy="96"/>
            </a:xfrm>
            <a:prstGeom prst="line">
              <a:avLst/>
            </a:prstGeom>
            <a:noFill/>
            <a:ln w="9525">
              <a:solidFill>
                <a:schemeClr val="tx1"/>
              </a:solidFill>
              <a:round/>
              <a:headEnd/>
              <a:tailEnd/>
            </a:ln>
          </p:spPr>
          <p:txBody>
            <a:bodyPr/>
            <a:lstStyle/>
            <a:p>
              <a:endParaRPr lang="es-ES"/>
            </a:p>
          </p:txBody>
        </p:sp>
        <p:sp>
          <p:nvSpPr>
            <p:cNvPr id="59440" name="Line 16"/>
            <p:cNvSpPr>
              <a:spLocks noChangeShapeType="1"/>
            </p:cNvSpPr>
            <p:nvPr/>
          </p:nvSpPr>
          <p:spPr bwMode="auto">
            <a:xfrm>
              <a:off x="3264" y="2112"/>
              <a:ext cx="0" cy="96"/>
            </a:xfrm>
            <a:prstGeom prst="line">
              <a:avLst/>
            </a:prstGeom>
            <a:noFill/>
            <a:ln w="9525">
              <a:solidFill>
                <a:schemeClr val="tx1"/>
              </a:solidFill>
              <a:round/>
              <a:headEnd/>
              <a:tailEnd/>
            </a:ln>
          </p:spPr>
          <p:txBody>
            <a:bodyPr/>
            <a:lstStyle/>
            <a:p>
              <a:endParaRPr lang="es-ES"/>
            </a:p>
          </p:txBody>
        </p:sp>
        <p:sp>
          <p:nvSpPr>
            <p:cNvPr id="59441" name="Text Box 17"/>
            <p:cNvSpPr txBox="1">
              <a:spLocks noChangeArrowheads="1"/>
            </p:cNvSpPr>
            <p:nvPr/>
          </p:nvSpPr>
          <p:spPr bwMode="auto">
            <a:xfrm>
              <a:off x="2448" y="2160"/>
              <a:ext cx="1296" cy="250"/>
            </a:xfrm>
            <a:prstGeom prst="rect">
              <a:avLst/>
            </a:prstGeom>
            <a:noFill/>
            <a:ln w="9525">
              <a:noFill/>
              <a:miter lim="800000"/>
              <a:headEnd/>
              <a:tailEnd/>
            </a:ln>
          </p:spPr>
          <p:txBody>
            <a:bodyPr>
              <a:spAutoFit/>
            </a:bodyPr>
            <a:lstStyle/>
            <a:p>
              <a:pPr eaLnBrk="0" hangingPunct="0">
                <a:spcBef>
                  <a:spcPct val="50000"/>
                </a:spcBef>
              </a:pPr>
              <a:r>
                <a:rPr lang="es-ES_tradnl" sz="2000" b="1">
                  <a:solidFill>
                    <a:srgbClr val="FF3300"/>
                  </a:solidFill>
                </a:rPr>
                <a:t>A</a:t>
              </a:r>
              <a:r>
                <a:rPr lang="es-ES_tradnl" sz="2000" b="1" baseline="-25000">
                  <a:solidFill>
                    <a:srgbClr val="FF3300"/>
                  </a:solidFill>
                </a:rPr>
                <a:t>1</a:t>
              </a:r>
              <a:r>
                <a:rPr lang="es-ES_tradnl" sz="2000" b="1">
                  <a:solidFill>
                    <a:srgbClr val="FF3300"/>
                  </a:solidFill>
                </a:rPr>
                <a:t>             A</a:t>
              </a:r>
              <a:r>
                <a:rPr lang="es-ES_tradnl" sz="2000" b="1" baseline="-25000">
                  <a:solidFill>
                    <a:srgbClr val="FF3300"/>
                  </a:solidFill>
                </a:rPr>
                <a:t>2</a:t>
              </a:r>
              <a:endParaRPr lang="es-ES" sz="2000" b="1" baseline="-25000">
                <a:solidFill>
                  <a:srgbClr val="FF3300"/>
                </a:solidFill>
              </a:endParaRPr>
            </a:p>
          </p:txBody>
        </p:sp>
        <p:sp>
          <p:nvSpPr>
            <p:cNvPr id="59442" name="Line 18"/>
            <p:cNvSpPr>
              <a:spLocks noChangeShapeType="1"/>
            </p:cNvSpPr>
            <p:nvPr/>
          </p:nvSpPr>
          <p:spPr bwMode="auto">
            <a:xfrm>
              <a:off x="2556" y="1632"/>
              <a:ext cx="672" cy="384"/>
            </a:xfrm>
            <a:prstGeom prst="line">
              <a:avLst/>
            </a:prstGeom>
            <a:noFill/>
            <a:ln w="9525">
              <a:solidFill>
                <a:schemeClr val="tx1"/>
              </a:solidFill>
              <a:round/>
              <a:headEnd type="oval" w="med" len="med"/>
              <a:tailEnd type="oval" w="med" len="med"/>
            </a:ln>
          </p:spPr>
          <p:txBody>
            <a:bodyPr/>
            <a:lstStyle/>
            <a:p>
              <a:endParaRPr lang="es-ES"/>
            </a:p>
          </p:txBody>
        </p:sp>
        <p:sp>
          <p:nvSpPr>
            <p:cNvPr id="59443" name="Line 19"/>
            <p:cNvSpPr>
              <a:spLocks noChangeShapeType="1"/>
            </p:cNvSpPr>
            <p:nvPr/>
          </p:nvSpPr>
          <p:spPr bwMode="auto">
            <a:xfrm rot="7996577">
              <a:off x="2592" y="1152"/>
              <a:ext cx="672" cy="384"/>
            </a:xfrm>
            <a:prstGeom prst="line">
              <a:avLst/>
            </a:prstGeom>
            <a:noFill/>
            <a:ln w="9525">
              <a:solidFill>
                <a:schemeClr val="tx1"/>
              </a:solidFill>
              <a:round/>
              <a:headEnd type="oval" w="med" len="med"/>
              <a:tailEnd type="oval" w="med" len="med"/>
            </a:ln>
          </p:spPr>
          <p:txBody>
            <a:bodyPr/>
            <a:lstStyle/>
            <a:p>
              <a:endParaRPr lang="es-ES"/>
            </a:p>
          </p:txBody>
        </p:sp>
        <p:sp>
          <p:nvSpPr>
            <p:cNvPr id="59444" name="Text Box 20"/>
            <p:cNvSpPr txBox="1">
              <a:spLocks noChangeArrowheads="1"/>
            </p:cNvSpPr>
            <p:nvPr/>
          </p:nvSpPr>
          <p:spPr bwMode="auto">
            <a:xfrm>
              <a:off x="3312" y="1872"/>
              <a:ext cx="384" cy="250"/>
            </a:xfrm>
            <a:prstGeom prst="rect">
              <a:avLst/>
            </a:prstGeom>
            <a:noFill/>
            <a:ln w="9525">
              <a:noFill/>
              <a:miter lim="800000"/>
              <a:headEnd/>
              <a:tailEnd/>
            </a:ln>
          </p:spPr>
          <p:txBody>
            <a:bodyPr>
              <a:spAutoFit/>
            </a:bodyPr>
            <a:lstStyle/>
            <a:p>
              <a:pPr eaLnBrk="0" hangingPunct="0">
                <a:spcBef>
                  <a:spcPct val="50000"/>
                </a:spcBef>
              </a:pPr>
              <a:r>
                <a:rPr lang="es-ES_tradnl" sz="2000" b="1">
                  <a:solidFill>
                    <a:srgbClr val="FF3300"/>
                  </a:solidFill>
                </a:rPr>
                <a:t>B</a:t>
              </a:r>
              <a:r>
                <a:rPr lang="es-ES_tradnl" sz="2000" b="1" baseline="-25000">
                  <a:solidFill>
                    <a:srgbClr val="FF3300"/>
                  </a:solidFill>
                </a:rPr>
                <a:t>2</a:t>
              </a:r>
              <a:endParaRPr lang="es-ES" sz="2000" b="1" baseline="-25000">
                <a:solidFill>
                  <a:srgbClr val="FF3300"/>
                </a:solidFill>
              </a:endParaRPr>
            </a:p>
          </p:txBody>
        </p:sp>
        <p:sp>
          <p:nvSpPr>
            <p:cNvPr id="59445" name="Text Box 21"/>
            <p:cNvSpPr txBox="1">
              <a:spLocks noChangeArrowheads="1"/>
            </p:cNvSpPr>
            <p:nvPr/>
          </p:nvSpPr>
          <p:spPr bwMode="auto">
            <a:xfrm>
              <a:off x="3312" y="1104"/>
              <a:ext cx="384" cy="250"/>
            </a:xfrm>
            <a:prstGeom prst="rect">
              <a:avLst/>
            </a:prstGeom>
            <a:noFill/>
            <a:ln w="9525">
              <a:noFill/>
              <a:miter lim="800000"/>
              <a:headEnd/>
              <a:tailEnd/>
            </a:ln>
          </p:spPr>
          <p:txBody>
            <a:bodyPr>
              <a:spAutoFit/>
            </a:bodyPr>
            <a:lstStyle/>
            <a:p>
              <a:pPr eaLnBrk="0" hangingPunct="0">
                <a:spcBef>
                  <a:spcPct val="50000"/>
                </a:spcBef>
              </a:pPr>
              <a:r>
                <a:rPr lang="es-ES_tradnl" sz="2000" b="1">
                  <a:solidFill>
                    <a:srgbClr val="FF3300"/>
                  </a:solidFill>
                </a:rPr>
                <a:t>B</a:t>
              </a:r>
              <a:r>
                <a:rPr lang="es-ES_tradnl" sz="2000" b="1" baseline="-25000">
                  <a:solidFill>
                    <a:srgbClr val="FF3300"/>
                  </a:solidFill>
                </a:rPr>
                <a:t>1</a:t>
              </a:r>
              <a:endParaRPr lang="es-ES" sz="2000" b="1" baseline="-25000">
                <a:solidFill>
                  <a:srgbClr val="FF3300"/>
                </a:solidFill>
              </a:endParaRPr>
            </a:p>
          </p:txBody>
        </p:sp>
        <p:sp>
          <p:nvSpPr>
            <p:cNvPr id="59446" name="Text Box 22"/>
            <p:cNvSpPr txBox="1">
              <a:spLocks noChangeArrowheads="1"/>
            </p:cNvSpPr>
            <p:nvPr/>
          </p:nvSpPr>
          <p:spPr bwMode="auto">
            <a:xfrm>
              <a:off x="2304" y="720"/>
              <a:ext cx="1440" cy="250"/>
            </a:xfrm>
            <a:prstGeom prst="rect">
              <a:avLst/>
            </a:prstGeom>
            <a:noFill/>
            <a:ln w="9525">
              <a:noFill/>
              <a:miter lim="800000"/>
              <a:headEnd/>
              <a:tailEnd/>
            </a:ln>
          </p:spPr>
          <p:txBody>
            <a:bodyPr>
              <a:spAutoFit/>
            </a:bodyPr>
            <a:lstStyle/>
            <a:p>
              <a:pPr eaLnBrk="0" hangingPunct="0">
                <a:spcBef>
                  <a:spcPct val="50000"/>
                </a:spcBef>
              </a:pPr>
              <a:r>
                <a:rPr lang="es-ES_tradnl" sz="2000" dirty="0">
                  <a:solidFill>
                    <a:srgbClr val="FF0000"/>
                  </a:solidFill>
                </a:rPr>
                <a:t>Interacción positiva</a:t>
              </a:r>
              <a:endParaRPr lang="es-ES" sz="2000" dirty="0">
                <a:solidFill>
                  <a:srgbClr val="FF0000"/>
                </a:solidFill>
              </a:endParaRPr>
            </a:p>
          </p:txBody>
        </p:sp>
      </p:grpSp>
      <p:grpSp>
        <p:nvGrpSpPr>
          <p:cNvPr id="4" name="Group 23"/>
          <p:cNvGrpSpPr>
            <a:grpSpLocks/>
          </p:cNvGrpSpPr>
          <p:nvPr/>
        </p:nvGrpSpPr>
        <p:grpSpPr bwMode="auto">
          <a:xfrm>
            <a:off x="6443663" y="1125538"/>
            <a:ext cx="2286000" cy="2682875"/>
            <a:chOff x="4080" y="720"/>
            <a:chExt cx="1440" cy="1690"/>
          </a:xfrm>
        </p:grpSpPr>
        <p:sp>
          <p:nvSpPr>
            <p:cNvPr id="59429" name="Rectangle 24"/>
            <p:cNvSpPr>
              <a:spLocks noChangeArrowheads="1"/>
            </p:cNvSpPr>
            <p:nvPr/>
          </p:nvSpPr>
          <p:spPr bwMode="auto">
            <a:xfrm>
              <a:off x="4128" y="960"/>
              <a:ext cx="1296" cy="1200"/>
            </a:xfrm>
            <a:prstGeom prst="rect">
              <a:avLst/>
            </a:prstGeom>
            <a:solidFill>
              <a:schemeClr val="accent1"/>
            </a:solidFill>
            <a:ln w="9525">
              <a:solidFill>
                <a:schemeClr val="tx1"/>
              </a:solidFill>
              <a:miter lim="800000"/>
              <a:headEnd/>
              <a:tailEnd/>
            </a:ln>
          </p:spPr>
          <p:txBody>
            <a:bodyPr wrap="none" anchor="ctr"/>
            <a:lstStyle/>
            <a:p>
              <a:endParaRPr lang="es-ES"/>
            </a:p>
          </p:txBody>
        </p:sp>
        <p:sp>
          <p:nvSpPr>
            <p:cNvPr id="59430" name="Line 25"/>
            <p:cNvSpPr>
              <a:spLocks noChangeShapeType="1"/>
            </p:cNvSpPr>
            <p:nvPr/>
          </p:nvSpPr>
          <p:spPr bwMode="auto">
            <a:xfrm>
              <a:off x="4368" y="2112"/>
              <a:ext cx="0" cy="96"/>
            </a:xfrm>
            <a:prstGeom prst="line">
              <a:avLst/>
            </a:prstGeom>
            <a:noFill/>
            <a:ln w="9525">
              <a:solidFill>
                <a:schemeClr val="tx1"/>
              </a:solidFill>
              <a:round/>
              <a:headEnd/>
              <a:tailEnd/>
            </a:ln>
          </p:spPr>
          <p:txBody>
            <a:bodyPr/>
            <a:lstStyle/>
            <a:p>
              <a:endParaRPr lang="es-ES"/>
            </a:p>
          </p:txBody>
        </p:sp>
        <p:sp>
          <p:nvSpPr>
            <p:cNvPr id="59431" name="Line 26"/>
            <p:cNvSpPr>
              <a:spLocks noChangeShapeType="1"/>
            </p:cNvSpPr>
            <p:nvPr/>
          </p:nvSpPr>
          <p:spPr bwMode="auto">
            <a:xfrm>
              <a:off x="5040" y="2112"/>
              <a:ext cx="0" cy="96"/>
            </a:xfrm>
            <a:prstGeom prst="line">
              <a:avLst/>
            </a:prstGeom>
            <a:noFill/>
            <a:ln w="9525">
              <a:solidFill>
                <a:schemeClr val="tx1"/>
              </a:solidFill>
              <a:round/>
              <a:headEnd/>
              <a:tailEnd/>
            </a:ln>
          </p:spPr>
          <p:txBody>
            <a:bodyPr/>
            <a:lstStyle/>
            <a:p>
              <a:endParaRPr lang="es-ES"/>
            </a:p>
          </p:txBody>
        </p:sp>
        <p:sp>
          <p:nvSpPr>
            <p:cNvPr id="59432" name="Text Box 27"/>
            <p:cNvSpPr txBox="1">
              <a:spLocks noChangeArrowheads="1"/>
            </p:cNvSpPr>
            <p:nvPr/>
          </p:nvSpPr>
          <p:spPr bwMode="auto">
            <a:xfrm>
              <a:off x="4224" y="2160"/>
              <a:ext cx="1296" cy="250"/>
            </a:xfrm>
            <a:prstGeom prst="rect">
              <a:avLst/>
            </a:prstGeom>
            <a:noFill/>
            <a:ln w="9525">
              <a:noFill/>
              <a:miter lim="800000"/>
              <a:headEnd/>
              <a:tailEnd/>
            </a:ln>
          </p:spPr>
          <p:txBody>
            <a:bodyPr>
              <a:spAutoFit/>
            </a:bodyPr>
            <a:lstStyle/>
            <a:p>
              <a:pPr eaLnBrk="0" hangingPunct="0">
                <a:spcBef>
                  <a:spcPct val="50000"/>
                </a:spcBef>
              </a:pPr>
              <a:r>
                <a:rPr lang="es-ES_tradnl" sz="2000" b="1">
                  <a:solidFill>
                    <a:srgbClr val="FF3300"/>
                  </a:solidFill>
                </a:rPr>
                <a:t>A</a:t>
              </a:r>
              <a:r>
                <a:rPr lang="es-ES_tradnl" sz="2000" b="1" baseline="-25000">
                  <a:solidFill>
                    <a:srgbClr val="FF3300"/>
                  </a:solidFill>
                </a:rPr>
                <a:t>1</a:t>
              </a:r>
              <a:r>
                <a:rPr lang="es-ES_tradnl" sz="2000" b="1">
                  <a:solidFill>
                    <a:srgbClr val="FF3300"/>
                  </a:solidFill>
                </a:rPr>
                <a:t>             A</a:t>
              </a:r>
              <a:r>
                <a:rPr lang="es-ES_tradnl" sz="2000" b="1" baseline="-25000">
                  <a:solidFill>
                    <a:srgbClr val="FF3300"/>
                  </a:solidFill>
                </a:rPr>
                <a:t>2</a:t>
              </a:r>
              <a:endParaRPr lang="es-ES" sz="2000" b="1" baseline="-25000">
                <a:solidFill>
                  <a:srgbClr val="FF3300"/>
                </a:solidFill>
              </a:endParaRPr>
            </a:p>
          </p:txBody>
        </p:sp>
        <p:sp>
          <p:nvSpPr>
            <p:cNvPr id="59433" name="Line 28"/>
            <p:cNvSpPr>
              <a:spLocks noChangeShapeType="1"/>
            </p:cNvSpPr>
            <p:nvPr/>
          </p:nvSpPr>
          <p:spPr bwMode="auto">
            <a:xfrm flipV="1">
              <a:off x="4368" y="1632"/>
              <a:ext cx="672" cy="384"/>
            </a:xfrm>
            <a:prstGeom prst="line">
              <a:avLst/>
            </a:prstGeom>
            <a:noFill/>
            <a:ln w="9525">
              <a:solidFill>
                <a:schemeClr val="tx1"/>
              </a:solidFill>
              <a:round/>
              <a:headEnd type="oval" w="med" len="med"/>
              <a:tailEnd type="oval" w="med" len="med"/>
            </a:ln>
          </p:spPr>
          <p:txBody>
            <a:bodyPr/>
            <a:lstStyle/>
            <a:p>
              <a:endParaRPr lang="es-ES"/>
            </a:p>
          </p:txBody>
        </p:sp>
        <p:sp>
          <p:nvSpPr>
            <p:cNvPr id="59434" name="Line 29"/>
            <p:cNvSpPr>
              <a:spLocks noChangeShapeType="1"/>
            </p:cNvSpPr>
            <p:nvPr/>
          </p:nvSpPr>
          <p:spPr bwMode="auto">
            <a:xfrm>
              <a:off x="4320" y="1104"/>
              <a:ext cx="720" cy="336"/>
            </a:xfrm>
            <a:prstGeom prst="line">
              <a:avLst/>
            </a:prstGeom>
            <a:noFill/>
            <a:ln w="9525">
              <a:solidFill>
                <a:schemeClr val="tx1"/>
              </a:solidFill>
              <a:round/>
              <a:headEnd type="oval" w="med" len="med"/>
              <a:tailEnd type="oval" w="med" len="med"/>
            </a:ln>
          </p:spPr>
          <p:txBody>
            <a:bodyPr/>
            <a:lstStyle/>
            <a:p>
              <a:endParaRPr lang="es-ES"/>
            </a:p>
          </p:txBody>
        </p:sp>
        <p:sp>
          <p:nvSpPr>
            <p:cNvPr id="59435" name="Text Box 30"/>
            <p:cNvSpPr txBox="1">
              <a:spLocks noChangeArrowheads="1"/>
            </p:cNvSpPr>
            <p:nvPr/>
          </p:nvSpPr>
          <p:spPr bwMode="auto">
            <a:xfrm>
              <a:off x="5088" y="1536"/>
              <a:ext cx="384" cy="250"/>
            </a:xfrm>
            <a:prstGeom prst="rect">
              <a:avLst/>
            </a:prstGeom>
            <a:noFill/>
            <a:ln w="9525">
              <a:noFill/>
              <a:miter lim="800000"/>
              <a:headEnd/>
              <a:tailEnd/>
            </a:ln>
          </p:spPr>
          <p:txBody>
            <a:bodyPr>
              <a:spAutoFit/>
            </a:bodyPr>
            <a:lstStyle/>
            <a:p>
              <a:pPr eaLnBrk="0" hangingPunct="0">
                <a:spcBef>
                  <a:spcPct val="50000"/>
                </a:spcBef>
              </a:pPr>
              <a:r>
                <a:rPr lang="es-ES_tradnl" sz="2000" b="1">
                  <a:solidFill>
                    <a:srgbClr val="FF3300"/>
                  </a:solidFill>
                </a:rPr>
                <a:t>B</a:t>
              </a:r>
              <a:r>
                <a:rPr lang="es-ES_tradnl" sz="2000" b="1" baseline="-25000">
                  <a:solidFill>
                    <a:srgbClr val="FF3300"/>
                  </a:solidFill>
                </a:rPr>
                <a:t>2</a:t>
              </a:r>
              <a:endParaRPr lang="es-ES" sz="2000" b="1" baseline="-25000">
                <a:solidFill>
                  <a:srgbClr val="FF3300"/>
                </a:solidFill>
              </a:endParaRPr>
            </a:p>
          </p:txBody>
        </p:sp>
        <p:sp>
          <p:nvSpPr>
            <p:cNvPr id="59436" name="Text Box 31"/>
            <p:cNvSpPr txBox="1">
              <a:spLocks noChangeArrowheads="1"/>
            </p:cNvSpPr>
            <p:nvPr/>
          </p:nvSpPr>
          <p:spPr bwMode="auto">
            <a:xfrm>
              <a:off x="5088" y="1296"/>
              <a:ext cx="384" cy="250"/>
            </a:xfrm>
            <a:prstGeom prst="rect">
              <a:avLst/>
            </a:prstGeom>
            <a:noFill/>
            <a:ln w="9525">
              <a:noFill/>
              <a:miter lim="800000"/>
              <a:headEnd/>
              <a:tailEnd/>
            </a:ln>
          </p:spPr>
          <p:txBody>
            <a:bodyPr>
              <a:spAutoFit/>
            </a:bodyPr>
            <a:lstStyle/>
            <a:p>
              <a:pPr eaLnBrk="0" hangingPunct="0">
                <a:spcBef>
                  <a:spcPct val="50000"/>
                </a:spcBef>
              </a:pPr>
              <a:r>
                <a:rPr lang="es-ES_tradnl" sz="2000" b="1">
                  <a:solidFill>
                    <a:srgbClr val="FF3300"/>
                  </a:solidFill>
                </a:rPr>
                <a:t>B</a:t>
              </a:r>
              <a:r>
                <a:rPr lang="es-ES_tradnl" sz="2000" b="1" baseline="-25000">
                  <a:solidFill>
                    <a:srgbClr val="FF3300"/>
                  </a:solidFill>
                </a:rPr>
                <a:t>1</a:t>
              </a:r>
              <a:endParaRPr lang="es-ES" sz="2000" b="1" baseline="-25000">
                <a:solidFill>
                  <a:srgbClr val="FF3300"/>
                </a:solidFill>
              </a:endParaRPr>
            </a:p>
          </p:txBody>
        </p:sp>
        <p:sp>
          <p:nvSpPr>
            <p:cNvPr id="59437" name="Text Box 32"/>
            <p:cNvSpPr txBox="1">
              <a:spLocks noChangeArrowheads="1"/>
            </p:cNvSpPr>
            <p:nvPr/>
          </p:nvSpPr>
          <p:spPr bwMode="auto">
            <a:xfrm>
              <a:off x="4080" y="720"/>
              <a:ext cx="1440" cy="250"/>
            </a:xfrm>
            <a:prstGeom prst="rect">
              <a:avLst/>
            </a:prstGeom>
            <a:noFill/>
            <a:ln w="9525">
              <a:noFill/>
              <a:miter lim="800000"/>
              <a:headEnd/>
              <a:tailEnd/>
            </a:ln>
          </p:spPr>
          <p:txBody>
            <a:bodyPr>
              <a:spAutoFit/>
            </a:bodyPr>
            <a:lstStyle/>
            <a:p>
              <a:pPr eaLnBrk="0" hangingPunct="0">
                <a:spcBef>
                  <a:spcPct val="50000"/>
                </a:spcBef>
              </a:pPr>
              <a:r>
                <a:rPr lang="es-ES_tradnl" sz="2000" dirty="0">
                  <a:solidFill>
                    <a:srgbClr val="FF0000"/>
                  </a:solidFill>
                </a:rPr>
                <a:t>Interacción negativa</a:t>
              </a:r>
              <a:endParaRPr lang="es-ES" sz="2000" dirty="0">
                <a:solidFill>
                  <a:srgbClr val="FF0000"/>
                </a:solidFill>
              </a:endParaRPr>
            </a:p>
          </p:txBody>
        </p:sp>
      </p:grpSp>
      <p:grpSp>
        <p:nvGrpSpPr>
          <p:cNvPr id="5" name="Group 33"/>
          <p:cNvGrpSpPr>
            <a:grpSpLocks/>
          </p:cNvGrpSpPr>
          <p:nvPr/>
        </p:nvGrpSpPr>
        <p:grpSpPr bwMode="auto">
          <a:xfrm>
            <a:off x="3492500" y="4295775"/>
            <a:ext cx="4953000" cy="2301875"/>
            <a:chOff x="2208" y="2688"/>
            <a:chExt cx="3120" cy="1450"/>
          </a:xfrm>
        </p:grpSpPr>
        <p:sp>
          <p:nvSpPr>
            <p:cNvPr id="59420" name="Rectangle 34"/>
            <p:cNvSpPr>
              <a:spLocks noChangeArrowheads="1"/>
            </p:cNvSpPr>
            <p:nvPr/>
          </p:nvSpPr>
          <p:spPr bwMode="auto">
            <a:xfrm>
              <a:off x="2208" y="2688"/>
              <a:ext cx="1296" cy="1200"/>
            </a:xfrm>
            <a:prstGeom prst="rect">
              <a:avLst/>
            </a:prstGeom>
            <a:noFill/>
            <a:ln w="9525">
              <a:solidFill>
                <a:schemeClr val="tx1"/>
              </a:solidFill>
              <a:miter lim="800000"/>
              <a:headEnd/>
              <a:tailEnd/>
            </a:ln>
          </p:spPr>
          <p:txBody>
            <a:bodyPr wrap="none" anchor="ctr"/>
            <a:lstStyle/>
            <a:p>
              <a:endParaRPr lang="es-ES"/>
            </a:p>
          </p:txBody>
        </p:sp>
        <p:sp>
          <p:nvSpPr>
            <p:cNvPr id="59421" name="Line 35"/>
            <p:cNvSpPr>
              <a:spLocks noChangeShapeType="1"/>
            </p:cNvSpPr>
            <p:nvPr/>
          </p:nvSpPr>
          <p:spPr bwMode="auto">
            <a:xfrm>
              <a:off x="2448" y="3840"/>
              <a:ext cx="0" cy="96"/>
            </a:xfrm>
            <a:prstGeom prst="line">
              <a:avLst/>
            </a:prstGeom>
            <a:noFill/>
            <a:ln w="9525">
              <a:solidFill>
                <a:schemeClr val="tx1"/>
              </a:solidFill>
              <a:round/>
              <a:headEnd/>
              <a:tailEnd/>
            </a:ln>
          </p:spPr>
          <p:txBody>
            <a:bodyPr/>
            <a:lstStyle/>
            <a:p>
              <a:endParaRPr lang="es-ES"/>
            </a:p>
          </p:txBody>
        </p:sp>
        <p:sp>
          <p:nvSpPr>
            <p:cNvPr id="59422" name="Line 36"/>
            <p:cNvSpPr>
              <a:spLocks noChangeShapeType="1"/>
            </p:cNvSpPr>
            <p:nvPr/>
          </p:nvSpPr>
          <p:spPr bwMode="auto">
            <a:xfrm>
              <a:off x="3120" y="3840"/>
              <a:ext cx="0" cy="96"/>
            </a:xfrm>
            <a:prstGeom prst="line">
              <a:avLst/>
            </a:prstGeom>
            <a:noFill/>
            <a:ln w="9525">
              <a:solidFill>
                <a:schemeClr val="tx1"/>
              </a:solidFill>
              <a:round/>
              <a:headEnd/>
              <a:tailEnd/>
            </a:ln>
          </p:spPr>
          <p:txBody>
            <a:bodyPr/>
            <a:lstStyle/>
            <a:p>
              <a:endParaRPr lang="es-ES"/>
            </a:p>
          </p:txBody>
        </p:sp>
        <p:sp>
          <p:nvSpPr>
            <p:cNvPr id="59423" name="Text Box 37"/>
            <p:cNvSpPr txBox="1">
              <a:spLocks noChangeArrowheads="1"/>
            </p:cNvSpPr>
            <p:nvPr/>
          </p:nvSpPr>
          <p:spPr bwMode="auto">
            <a:xfrm>
              <a:off x="2304" y="3888"/>
              <a:ext cx="1296" cy="250"/>
            </a:xfrm>
            <a:prstGeom prst="rect">
              <a:avLst/>
            </a:prstGeom>
            <a:noFill/>
            <a:ln w="9525">
              <a:noFill/>
              <a:miter lim="800000"/>
              <a:headEnd/>
              <a:tailEnd/>
            </a:ln>
          </p:spPr>
          <p:txBody>
            <a:bodyPr>
              <a:spAutoFit/>
            </a:bodyPr>
            <a:lstStyle/>
            <a:p>
              <a:pPr eaLnBrk="0" hangingPunct="0">
                <a:spcBef>
                  <a:spcPct val="50000"/>
                </a:spcBef>
              </a:pPr>
              <a:r>
                <a:rPr lang="es-ES_tradnl" sz="2000">
                  <a:solidFill>
                    <a:schemeClr val="tx2"/>
                  </a:solidFill>
                </a:rPr>
                <a:t>A</a:t>
              </a:r>
              <a:r>
                <a:rPr lang="es-ES_tradnl" sz="2000" baseline="-25000">
                  <a:solidFill>
                    <a:schemeClr val="tx2"/>
                  </a:solidFill>
                </a:rPr>
                <a:t>1</a:t>
              </a:r>
              <a:r>
                <a:rPr lang="es-ES_tradnl" sz="2000">
                  <a:solidFill>
                    <a:schemeClr val="tx2"/>
                  </a:solidFill>
                </a:rPr>
                <a:t>             A</a:t>
              </a:r>
              <a:r>
                <a:rPr lang="es-ES_tradnl" sz="2000" baseline="-25000">
                  <a:solidFill>
                    <a:schemeClr val="tx2"/>
                  </a:solidFill>
                </a:rPr>
                <a:t>2</a:t>
              </a:r>
              <a:endParaRPr lang="es-ES" sz="2000" baseline="-25000">
                <a:solidFill>
                  <a:schemeClr val="tx2"/>
                </a:solidFill>
              </a:endParaRPr>
            </a:p>
          </p:txBody>
        </p:sp>
        <p:sp>
          <p:nvSpPr>
            <p:cNvPr id="59424" name="Line 38"/>
            <p:cNvSpPr>
              <a:spLocks noChangeShapeType="1"/>
            </p:cNvSpPr>
            <p:nvPr/>
          </p:nvSpPr>
          <p:spPr bwMode="auto">
            <a:xfrm flipV="1">
              <a:off x="2460" y="3048"/>
              <a:ext cx="672" cy="672"/>
            </a:xfrm>
            <a:prstGeom prst="line">
              <a:avLst/>
            </a:prstGeom>
            <a:noFill/>
            <a:ln w="9525">
              <a:solidFill>
                <a:schemeClr val="tx1"/>
              </a:solidFill>
              <a:round/>
              <a:headEnd type="oval" w="med" len="med"/>
              <a:tailEnd type="oval" w="med" len="med"/>
            </a:ln>
          </p:spPr>
          <p:txBody>
            <a:bodyPr/>
            <a:lstStyle/>
            <a:p>
              <a:endParaRPr lang="es-ES"/>
            </a:p>
          </p:txBody>
        </p:sp>
        <p:sp>
          <p:nvSpPr>
            <p:cNvPr id="59425" name="Line 39"/>
            <p:cNvSpPr>
              <a:spLocks noChangeShapeType="1"/>
            </p:cNvSpPr>
            <p:nvPr/>
          </p:nvSpPr>
          <p:spPr bwMode="auto">
            <a:xfrm rot="16703082" flipV="1">
              <a:off x="2472" y="3024"/>
              <a:ext cx="672" cy="672"/>
            </a:xfrm>
            <a:prstGeom prst="line">
              <a:avLst/>
            </a:prstGeom>
            <a:noFill/>
            <a:ln w="9525">
              <a:solidFill>
                <a:schemeClr val="tx1"/>
              </a:solidFill>
              <a:round/>
              <a:headEnd type="oval" w="med" len="med"/>
              <a:tailEnd type="oval" w="med" len="med"/>
            </a:ln>
          </p:spPr>
          <p:txBody>
            <a:bodyPr/>
            <a:lstStyle/>
            <a:p>
              <a:endParaRPr lang="es-ES"/>
            </a:p>
          </p:txBody>
        </p:sp>
        <p:sp>
          <p:nvSpPr>
            <p:cNvPr id="59426" name="Text Box 40"/>
            <p:cNvSpPr txBox="1">
              <a:spLocks noChangeArrowheads="1"/>
            </p:cNvSpPr>
            <p:nvPr/>
          </p:nvSpPr>
          <p:spPr bwMode="auto">
            <a:xfrm>
              <a:off x="3168" y="3600"/>
              <a:ext cx="384" cy="250"/>
            </a:xfrm>
            <a:prstGeom prst="rect">
              <a:avLst/>
            </a:prstGeom>
            <a:noFill/>
            <a:ln w="9525">
              <a:noFill/>
              <a:miter lim="800000"/>
              <a:headEnd/>
              <a:tailEnd/>
            </a:ln>
          </p:spPr>
          <p:txBody>
            <a:bodyPr>
              <a:spAutoFit/>
            </a:bodyPr>
            <a:lstStyle/>
            <a:p>
              <a:pPr eaLnBrk="0" hangingPunct="0">
                <a:spcBef>
                  <a:spcPct val="50000"/>
                </a:spcBef>
              </a:pPr>
              <a:r>
                <a:rPr lang="es-ES_tradnl" sz="2000">
                  <a:solidFill>
                    <a:schemeClr val="tx2"/>
                  </a:solidFill>
                </a:rPr>
                <a:t>B</a:t>
              </a:r>
              <a:r>
                <a:rPr lang="es-ES_tradnl" sz="2000" baseline="-25000">
                  <a:solidFill>
                    <a:schemeClr val="tx2"/>
                  </a:solidFill>
                </a:rPr>
                <a:t>1</a:t>
              </a:r>
              <a:endParaRPr lang="es-ES" sz="2000" baseline="-25000">
                <a:solidFill>
                  <a:schemeClr val="tx2"/>
                </a:solidFill>
              </a:endParaRPr>
            </a:p>
          </p:txBody>
        </p:sp>
        <p:sp>
          <p:nvSpPr>
            <p:cNvPr id="59427" name="Text Box 41"/>
            <p:cNvSpPr txBox="1">
              <a:spLocks noChangeArrowheads="1"/>
            </p:cNvSpPr>
            <p:nvPr/>
          </p:nvSpPr>
          <p:spPr bwMode="auto">
            <a:xfrm>
              <a:off x="3168" y="2832"/>
              <a:ext cx="384" cy="250"/>
            </a:xfrm>
            <a:prstGeom prst="rect">
              <a:avLst/>
            </a:prstGeom>
            <a:noFill/>
            <a:ln w="9525">
              <a:noFill/>
              <a:miter lim="800000"/>
              <a:headEnd/>
              <a:tailEnd/>
            </a:ln>
          </p:spPr>
          <p:txBody>
            <a:bodyPr>
              <a:spAutoFit/>
            </a:bodyPr>
            <a:lstStyle/>
            <a:p>
              <a:pPr eaLnBrk="0" hangingPunct="0">
                <a:spcBef>
                  <a:spcPct val="50000"/>
                </a:spcBef>
              </a:pPr>
              <a:r>
                <a:rPr lang="es-ES_tradnl" sz="2000">
                  <a:solidFill>
                    <a:schemeClr val="tx2"/>
                  </a:solidFill>
                </a:rPr>
                <a:t>B</a:t>
              </a:r>
              <a:r>
                <a:rPr lang="es-ES_tradnl" sz="2000" baseline="-25000">
                  <a:solidFill>
                    <a:schemeClr val="tx2"/>
                  </a:solidFill>
                </a:rPr>
                <a:t>2</a:t>
              </a:r>
              <a:endParaRPr lang="es-ES" sz="2000" baseline="-25000">
                <a:solidFill>
                  <a:schemeClr val="tx2"/>
                </a:solidFill>
              </a:endParaRPr>
            </a:p>
          </p:txBody>
        </p:sp>
        <p:sp>
          <p:nvSpPr>
            <p:cNvPr id="59428" name="Text Box 42"/>
            <p:cNvSpPr txBox="1">
              <a:spLocks noChangeArrowheads="1"/>
            </p:cNvSpPr>
            <p:nvPr/>
          </p:nvSpPr>
          <p:spPr bwMode="auto">
            <a:xfrm>
              <a:off x="3744" y="3648"/>
              <a:ext cx="1584" cy="250"/>
            </a:xfrm>
            <a:prstGeom prst="rect">
              <a:avLst/>
            </a:prstGeom>
            <a:noFill/>
            <a:ln w="9525">
              <a:noFill/>
              <a:miter lim="800000"/>
              <a:headEnd/>
              <a:tailEnd/>
            </a:ln>
          </p:spPr>
          <p:txBody>
            <a:bodyPr>
              <a:spAutoFit/>
            </a:bodyPr>
            <a:lstStyle/>
            <a:p>
              <a:pPr eaLnBrk="0" hangingPunct="0">
                <a:spcBef>
                  <a:spcPct val="50000"/>
                </a:spcBef>
              </a:pPr>
              <a:r>
                <a:rPr lang="es-ES_tradnl" sz="2000">
                  <a:solidFill>
                    <a:schemeClr val="tx2"/>
                  </a:solidFill>
                </a:rPr>
                <a:t>Interacción inversa</a:t>
              </a:r>
              <a:endParaRPr lang="es-ES" sz="2000">
                <a:solidFill>
                  <a:schemeClr val="tx2"/>
                </a:solidFill>
              </a:endParaRPr>
            </a:p>
          </p:txBody>
        </p:sp>
      </p:grpSp>
      <p:grpSp>
        <p:nvGrpSpPr>
          <p:cNvPr id="6" name="Group 44"/>
          <p:cNvGrpSpPr>
            <a:grpSpLocks/>
          </p:cNvGrpSpPr>
          <p:nvPr/>
        </p:nvGrpSpPr>
        <p:grpSpPr bwMode="auto">
          <a:xfrm>
            <a:off x="3492500" y="4292600"/>
            <a:ext cx="4953000" cy="2301875"/>
            <a:chOff x="2208" y="2688"/>
            <a:chExt cx="3120" cy="1450"/>
          </a:xfrm>
        </p:grpSpPr>
        <p:sp>
          <p:nvSpPr>
            <p:cNvPr id="59411" name="Rectangle 45"/>
            <p:cNvSpPr>
              <a:spLocks noChangeArrowheads="1"/>
            </p:cNvSpPr>
            <p:nvPr/>
          </p:nvSpPr>
          <p:spPr bwMode="auto">
            <a:xfrm>
              <a:off x="2208" y="2688"/>
              <a:ext cx="1296" cy="1200"/>
            </a:xfrm>
            <a:prstGeom prst="rect">
              <a:avLst/>
            </a:prstGeom>
            <a:noFill/>
            <a:ln w="9525">
              <a:solidFill>
                <a:schemeClr val="tx1"/>
              </a:solidFill>
              <a:miter lim="800000"/>
              <a:headEnd/>
              <a:tailEnd/>
            </a:ln>
          </p:spPr>
          <p:txBody>
            <a:bodyPr wrap="none" anchor="ctr"/>
            <a:lstStyle/>
            <a:p>
              <a:endParaRPr lang="es-ES"/>
            </a:p>
          </p:txBody>
        </p:sp>
        <p:sp>
          <p:nvSpPr>
            <p:cNvPr id="59412" name="Line 46"/>
            <p:cNvSpPr>
              <a:spLocks noChangeShapeType="1"/>
            </p:cNvSpPr>
            <p:nvPr/>
          </p:nvSpPr>
          <p:spPr bwMode="auto">
            <a:xfrm>
              <a:off x="2448" y="3840"/>
              <a:ext cx="0" cy="96"/>
            </a:xfrm>
            <a:prstGeom prst="line">
              <a:avLst/>
            </a:prstGeom>
            <a:noFill/>
            <a:ln w="9525">
              <a:solidFill>
                <a:schemeClr val="tx1"/>
              </a:solidFill>
              <a:round/>
              <a:headEnd/>
              <a:tailEnd/>
            </a:ln>
          </p:spPr>
          <p:txBody>
            <a:bodyPr/>
            <a:lstStyle/>
            <a:p>
              <a:endParaRPr lang="es-ES"/>
            </a:p>
          </p:txBody>
        </p:sp>
        <p:sp>
          <p:nvSpPr>
            <p:cNvPr id="59413" name="Line 47"/>
            <p:cNvSpPr>
              <a:spLocks noChangeShapeType="1"/>
            </p:cNvSpPr>
            <p:nvPr/>
          </p:nvSpPr>
          <p:spPr bwMode="auto">
            <a:xfrm>
              <a:off x="3120" y="3840"/>
              <a:ext cx="0" cy="96"/>
            </a:xfrm>
            <a:prstGeom prst="line">
              <a:avLst/>
            </a:prstGeom>
            <a:noFill/>
            <a:ln w="9525">
              <a:solidFill>
                <a:schemeClr val="tx1"/>
              </a:solidFill>
              <a:round/>
              <a:headEnd/>
              <a:tailEnd/>
            </a:ln>
          </p:spPr>
          <p:txBody>
            <a:bodyPr/>
            <a:lstStyle/>
            <a:p>
              <a:endParaRPr lang="es-ES"/>
            </a:p>
          </p:txBody>
        </p:sp>
        <p:sp>
          <p:nvSpPr>
            <p:cNvPr id="59414" name="Text Box 48"/>
            <p:cNvSpPr txBox="1">
              <a:spLocks noChangeArrowheads="1"/>
            </p:cNvSpPr>
            <p:nvPr/>
          </p:nvSpPr>
          <p:spPr bwMode="auto">
            <a:xfrm>
              <a:off x="2304" y="3888"/>
              <a:ext cx="1296" cy="250"/>
            </a:xfrm>
            <a:prstGeom prst="rect">
              <a:avLst/>
            </a:prstGeom>
            <a:noFill/>
            <a:ln w="9525">
              <a:noFill/>
              <a:miter lim="800000"/>
              <a:headEnd/>
              <a:tailEnd/>
            </a:ln>
          </p:spPr>
          <p:txBody>
            <a:bodyPr>
              <a:spAutoFit/>
            </a:bodyPr>
            <a:lstStyle/>
            <a:p>
              <a:pPr eaLnBrk="0" hangingPunct="0">
                <a:spcBef>
                  <a:spcPct val="50000"/>
                </a:spcBef>
              </a:pPr>
              <a:r>
                <a:rPr lang="es-ES_tradnl" sz="2000">
                  <a:solidFill>
                    <a:schemeClr val="tx2"/>
                  </a:solidFill>
                </a:rPr>
                <a:t>A</a:t>
              </a:r>
              <a:r>
                <a:rPr lang="es-ES_tradnl" sz="2000" baseline="-25000">
                  <a:solidFill>
                    <a:schemeClr val="tx2"/>
                  </a:solidFill>
                </a:rPr>
                <a:t>1</a:t>
              </a:r>
              <a:r>
                <a:rPr lang="es-ES_tradnl" sz="2000">
                  <a:solidFill>
                    <a:schemeClr val="tx2"/>
                  </a:solidFill>
                </a:rPr>
                <a:t>             A</a:t>
              </a:r>
              <a:r>
                <a:rPr lang="es-ES_tradnl" sz="2000" baseline="-25000">
                  <a:solidFill>
                    <a:schemeClr val="tx2"/>
                  </a:solidFill>
                </a:rPr>
                <a:t>2</a:t>
              </a:r>
              <a:endParaRPr lang="es-ES" sz="2000" baseline="-25000">
                <a:solidFill>
                  <a:schemeClr val="tx2"/>
                </a:solidFill>
              </a:endParaRPr>
            </a:p>
          </p:txBody>
        </p:sp>
        <p:sp>
          <p:nvSpPr>
            <p:cNvPr id="59415" name="Line 49"/>
            <p:cNvSpPr>
              <a:spLocks noChangeShapeType="1"/>
            </p:cNvSpPr>
            <p:nvPr/>
          </p:nvSpPr>
          <p:spPr bwMode="auto">
            <a:xfrm flipV="1">
              <a:off x="2460" y="3048"/>
              <a:ext cx="672" cy="672"/>
            </a:xfrm>
            <a:prstGeom prst="line">
              <a:avLst/>
            </a:prstGeom>
            <a:noFill/>
            <a:ln w="9525">
              <a:solidFill>
                <a:schemeClr val="tx1"/>
              </a:solidFill>
              <a:round/>
              <a:headEnd type="oval" w="med" len="med"/>
              <a:tailEnd type="oval" w="med" len="med"/>
            </a:ln>
          </p:spPr>
          <p:txBody>
            <a:bodyPr/>
            <a:lstStyle/>
            <a:p>
              <a:endParaRPr lang="es-ES"/>
            </a:p>
          </p:txBody>
        </p:sp>
        <p:sp>
          <p:nvSpPr>
            <p:cNvPr id="59416" name="Line 50"/>
            <p:cNvSpPr>
              <a:spLocks noChangeShapeType="1"/>
            </p:cNvSpPr>
            <p:nvPr/>
          </p:nvSpPr>
          <p:spPr bwMode="auto">
            <a:xfrm rot="16703082" flipV="1">
              <a:off x="2472" y="3024"/>
              <a:ext cx="672" cy="672"/>
            </a:xfrm>
            <a:prstGeom prst="line">
              <a:avLst/>
            </a:prstGeom>
            <a:noFill/>
            <a:ln w="9525">
              <a:solidFill>
                <a:schemeClr val="tx1"/>
              </a:solidFill>
              <a:round/>
              <a:headEnd type="oval" w="med" len="med"/>
              <a:tailEnd type="oval" w="med" len="med"/>
            </a:ln>
          </p:spPr>
          <p:txBody>
            <a:bodyPr/>
            <a:lstStyle/>
            <a:p>
              <a:endParaRPr lang="es-ES"/>
            </a:p>
          </p:txBody>
        </p:sp>
        <p:sp>
          <p:nvSpPr>
            <p:cNvPr id="59417" name="Text Box 51"/>
            <p:cNvSpPr txBox="1">
              <a:spLocks noChangeArrowheads="1"/>
            </p:cNvSpPr>
            <p:nvPr/>
          </p:nvSpPr>
          <p:spPr bwMode="auto">
            <a:xfrm>
              <a:off x="3168" y="3600"/>
              <a:ext cx="384" cy="250"/>
            </a:xfrm>
            <a:prstGeom prst="rect">
              <a:avLst/>
            </a:prstGeom>
            <a:noFill/>
            <a:ln w="9525">
              <a:noFill/>
              <a:miter lim="800000"/>
              <a:headEnd/>
              <a:tailEnd/>
            </a:ln>
          </p:spPr>
          <p:txBody>
            <a:bodyPr>
              <a:spAutoFit/>
            </a:bodyPr>
            <a:lstStyle/>
            <a:p>
              <a:pPr eaLnBrk="0" hangingPunct="0">
                <a:spcBef>
                  <a:spcPct val="50000"/>
                </a:spcBef>
              </a:pPr>
              <a:r>
                <a:rPr lang="es-ES_tradnl" sz="2000">
                  <a:solidFill>
                    <a:schemeClr val="tx2"/>
                  </a:solidFill>
                </a:rPr>
                <a:t>B</a:t>
              </a:r>
              <a:r>
                <a:rPr lang="es-ES_tradnl" sz="2000" baseline="-25000">
                  <a:solidFill>
                    <a:schemeClr val="tx2"/>
                  </a:solidFill>
                </a:rPr>
                <a:t>1</a:t>
              </a:r>
              <a:endParaRPr lang="es-ES" sz="2000" baseline="-25000">
                <a:solidFill>
                  <a:schemeClr val="tx2"/>
                </a:solidFill>
              </a:endParaRPr>
            </a:p>
          </p:txBody>
        </p:sp>
        <p:sp>
          <p:nvSpPr>
            <p:cNvPr id="59418" name="Text Box 52"/>
            <p:cNvSpPr txBox="1">
              <a:spLocks noChangeArrowheads="1"/>
            </p:cNvSpPr>
            <p:nvPr/>
          </p:nvSpPr>
          <p:spPr bwMode="auto">
            <a:xfrm>
              <a:off x="3168" y="2832"/>
              <a:ext cx="384" cy="250"/>
            </a:xfrm>
            <a:prstGeom prst="rect">
              <a:avLst/>
            </a:prstGeom>
            <a:noFill/>
            <a:ln w="9525">
              <a:noFill/>
              <a:miter lim="800000"/>
              <a:headEnd/>
              <a:tailEnd/>
            </a:ln>
          </p:spPr>
          <p:txBody>
            <a:bodyPr>
              <a:spAutoFit/>
            </a:bodyPr>
            <a:lstStyle/>
            <a:p>
              <a:pPr eaLnBrk="0" hangingPunct="0">
                <a:spcBef>
                  <a:spcPct val="50000"/>
                </a:spcBef>
              </a:pPr>
              <a:r>
                <a:rPr lang="es-ES_tradnl" sz="2000">
                  <a:solidFill>
                    <a:schemeClr val="tx2"/>
                  </a:solidFill>
                </a:rPr>
                <a:t>B</a:t>
              </a:r>
              <a:r>
                <a:rPr lang="es-ES_tradnl" sz="2000" baseline="-25000">
                  <a:solidFill>
                    <a:schemeClr val="tx2"/>
                  </a:solidFill>
                </a:rPr>
                <a:t>2</a:t>
              </a:r>
              <a:endParaRPr lang="es-ES" sz="2000" baseline="-25000">
                <a:solidFill>
                  <a:schemeClr val="tx2"/>
                </a:solidFill>
              </a:endParaRPr>
            </a:p>
          </p:txBody>
        </p:sp>
        <p:sp>
          <p:nvSpPr>
            <p:cNvPr id="59419" name="Text Box 53"/>
            <p:cNvSpPr txBox="1">
              <a:spLocks noChangeArrowheads="1"/>
            </p:cNvSpPr>
            <p:nvPr/>
          </p:nvSpPr>
          <p:spPr bwMode="auto">
            <a:xfrm>
              <a:off x="3744" y="3648"/>
              <a:ext cx="1584" cy="250"/>
            </a:xfrm>
            <a:prstGeom prst="rect">
              <a:avLst/>
            </a:prstGeom>
            <a:noFill/>
            <a:ln w="9525">
              <a:noFill/>
              <a:miter lim="800000"/>
              <a:headEnd/>
              <a:tailEnd/>
            </a:ln>
          </p:spPr>
          <p:txBody>
            <a:bodyPr>
              <a:spAutoFit/>
            </a:bodyPr>
            <a:lstStyle/>
            <a:p>
              <a:pPr eaLnBrk="0" hangingPunct="0">
                <a:spcBef>
                  <a:spcPct val="50000"/>
                </a:spcBef>
              </a:pPr>
              <a:r>
                <a:rPr lang="es-ES_tradnl" sz="2000">
                  <a:solidFill>
                    <a:schemeClr val="tx2"/>
                  </a:solidFill>
                </a:rPr>
                <a:t>Interacción inversa</a:t>
              </a:r>
              <a:endParaRPr lang="es-ES" sz="2000">
                <a:solidFill>
                  <a:schemeClr val="tx2"/>
                </a:solidFill>
              </a:endParaRPr>
            </a:p>
          </p:txBody>
        </p:sp>
      </p:grpSp>
      <p:grpSp>
        <p:nvGrpSpPr>
          <p:cNvPr id="7" name="Group 54"/>
          <p:cNvGrpSpPr>
            <a:grpSpLocks/>
          </p:cNvGrpSpPr>
          <p:nvPr/>
        </p:nvGrpSpPr>
        <p:grpSpPr bwMode="auto">
          <a:xfrm>
            <a:off x="3492500" y="4292600"/>
            <a:ext cx="4953000" cy="2301875"/>
            <a:chOff x="2208" y="2688"/>
            <a:chExt cx="3120" cy="1450"/>
          </a:xfrm>
        </p:grpSpPr>
        <p:sp>
          <p:nvSpPr>
            <p:cNvPr id="59402" name="Rectangle 55"/>
            <p:cNvSpPr>
              <a:spLocks noChangeArrowheads="1"/>
            </p:cNvSpPr>
            <p:nvPr/>
          </p:nvSpPr>
          <p:spPr bwMode="auto">
            <a:xfrm>
              <a:off x="2208" y="2688"/>
              <a:ext cx="1296" cy="1200"/>
            </a:xfrm>
            <a:prstGeom prst="rect">
              <a:avLst/>
            </a:prstGeom>
            <a:solidFill>
              <a:schemeClr val="accent1"/>
            </a:solidFill>
            <a:ln w="9525">
              <a:solidFill>
                <a:schemeClr val="tx1"/>
              </a:solidFill>
              <a:miter lim="800000"/>
              <a:headEnd/>
              <a:tailEnd/>
            </a:ln>
          </p:spPr>
          <p:txBody>
            <a:bodyPr wrap="none" anchor="ctr"/>
            <a:lstStyle/>
            <a:p>
              <a:endParaRPr lang="es-ES"/>
            </a:p>
          </p:txBody>
        </p:sp>
        <p:sp>
          <p:nvSpPr>
            <p:cNvPr id="59403" name="Line 56"/>
            <p:cNvSpPr>
              <a:spLocks noChangeShapeType="1"/>
            </p:cNvSpPr>
            <p:nvPr/>
          </p:nvSpPr>
          <p:spPr bwMode="auto">
            <a:xfrm>
              <a:off x="2448" y="3840"/>
              <a:ext cx="0" cy="96"/>
            </a:xfrm>
            <a:prstGeom prst="line">
              <a:avLst/>
            </a:prstGeom>
            <a:noFill/>
            <a:ln w="9525">
              <a:solidFill>
                <a:schemeClr val="tx1"/>
              </a:solidFill>
              <a:round/>
              <a:headEnd/>
              <a:tailEnd/>
            </a:ln>
          </p:spPr>
          <p:txBody>
            <a:bodyPr/>
            <a:lstStyle/>
            <a:p>
              <a:endParaRPr lang="es-ES"/>
            </a:p>
          </p:txBody>
        </p:sp>
        <p:sp>
          <p:nvSpPr>
            <p:cNvPr id="59404" name="Line 57"/>
            <p:cNvSpPr>
              <a:spLocks noChangeShapeType="1"/>
            </p:cNvSpPr>
            <p:nvPr/>
          </p:nvSpPr>
          <p:spPr bwMode="auto">
            <a:xfrm>
              <a:off x="3120" y="3840"/>
              <a:ext cx="0" cy="96"/>
            </a:xfrm>
            <a:prstGeom prst="line">
              <a:avLst/>
            </a:prstGeom>
            <a:noFill/>
            <a:ln w="9525">
              <a:solidFill>
                <a:schemeClr val="tx1"/>
              </a:solidFill>
              <a:round/>
              <a:headEnd/>
              <a:tailEnd/>
            </a:ln>
          </p:spPr>
          <p:txBody>
            <a:bodyPr/>
            <a:lstStyle/>
            <a:p>
              <a:endParaRPr lang="es-ES"/>
            </a:p>
          </p:txBody>
        </p:sp>
        <p:sp>
          <p:nvSpPr>
            <p:cNvPr id="59405" name="Text Box 58"/>
            <p:cNvSpPr txBox="1">
              <a:spLocks noChangeArrowheads="1"/>
            </p:cNvSpPr>
            <p:nvPr/>
          </p:nvSpPr>
          <p:spPr bwMode="auto">
            <a:xfrm>
              <a:off x="2304" y="3888"/>
              <a:ext cx="1296" cy="250"/>
            </a:xfrm>
            <a:prstGeom prst="rect">
              <a:avLst/>
            </a:prstGeom>
            <a:noFill/>
            <a:ln w="9525">
              <a:noFill/>
              <a:miter lim="800000"/>
              <a:headEnd/>
              <a:tailEnd/>
            </a:ln>
          </p:spPr>
          <p:txBody>
            <a:bodyPr>
              <a:spAutoFit/>
            </a:bodyPr>
            <a:lstStyle/>
            <a:p>
              <a:pPr eaLnBrk="0" hangingPunct="0">
                <a:spcBef>
                  <a:spcPct val="50000"/>
                </a:spcBef>
              </a:pPr>
              <a:r>
                <a:rPr lang="es-ES_tradnl" sz="2000" b="1">
                  <a:solidFill>
                    <a:srgbClr val="FF3300"/>
                  </a:solidFill>
                </a:rPr>
                <a:t>A</a:t>
              </a:r>
              <a:r>
                <a:rPr lang="es-ES_tradnl" sz="2000" b="1" baseline="-25000">
                  <a:solidFill>
                    <a:srgbClr val="FF3300"/>
                  </a:solidFill>
                </a:rPr>
                <a:t>1</a:t>
              </a:r>
              <a:r>
                <a:rPr lang="es-ES_tradnl" sz="2000" b="1">
                  <a:solidFill>
                    <a:srgbClr val="FF3300"/>
                  </a:solidFill>
                </a:rPr>
                <a:t>             A</a:t>
              </a:r>
              <a:r>
                <a:rPr lang="es-ES_tradnl" sz="2000" b="1" baseline="-25000">
                  <a:solidFill>
                    <a:srgbClr val="FF3300"/>
                  </a:solidFill>
                </a:rPr>
                <a:t>2</a:t>
              </a:r>
              <a:endParaRPr lang="es-ES" sz="2000" b="1" baseline="-25000">
                <a:solidFill>
                  <a:srgbClr val="FF3300"/>
                </a:solidFill>
              </a:endParaRPr>
            </a:p>
          </p:txBody>
        </p:sp>
        <p:sp>
          <p:nvSpPr>
            <p:cNvPr id="59406" name="Line 59"/>
            <p:cNvSpPr>
              <a:spLocks noChangeShapeType="1"/>
            </p:cNvSpPr>
            <p:nvPr/>
          </p:nvSpPr>
          <p:spPr bwMode="auto">
            <a:xfrm flipV="1">
              <a:off x="2460" y="3048"/>
              <a:ext cx="672" cy="672"/>
            </a:xfrm>
            <a:prstGeom prst="line">
              <a:avLst/>
            </a:prstGeom>
            <a:noFill/>
            <a:ln w="9525">
              <a:solidFill>
                <a:schemeClr val="tx1"/>
              </a:solidFill>
              <a:round/>
              <a:headEnd type="oval" w="med" len="med"/>
              <a:tailEnd type="oval" w="med" len="med"/>
            </a:ln>
          </p:spPr>
          <p:txBody>
            <a:bodyPr/>
            <a:lstStyle/>
            <a:p>
              <a:endParaRPr lang="es-ES"/>
            </a:p>
          </p:txBody>
        </p:sp>
        <p:sp>
          <p:nvSpPr>
            <p:cNvPr id="59407" name="Line 60"/>
            <p:cNvSpPr>
              <a:spLocks noChangeShapeType="1"/>
            </p:cNvSpPr>
            <p:nvPr/>
          </p:nvSpPr>
          <p:spPr bwMode="auto">
            <a:xfrm rot="16703082" flipV="1">
              <a:off x="2472" y="3024"/>
              <a:ext cx="672" cy="672"/>
            </a:xfrm>
            <a:prstGeom prst="line">
              <a:avLst/>
            </a:prstGeom>
            <a:noFill/>
            <a:ln w="9525">
              <a:solidFill>
                <a:schemeClr val="tx1"/>
              </a:solidFill>
              <a:round/>
              <a:headEnd type="oval" w="med" len="med"/>
              <a:tailEnd type="oval" w="med" len="med"/>
            </a:ln>
          </p:spPr>
          <p:txBody>
            <a:bodyPr/>
            <a:lstStyle/>
            <a:p>
              <a:endParaRPr lang="es-ES"/>
            </a:p>
          </p:txBody>
        </p:sp>
        <p:sp>
          <p:nvSpPr>
            <p:cNvPr id="59408" name="Text Box 61"/>
            <p:cNvSpPr txBox="1">
              <a:spLocks noChangeArrowheads="1"/>
            </p:cNvSpPr>
            <p:nvPr/>
          </p:nvSpPr>
          <p:spPr bwMode="auto">
            <a:xfrm>
              <a:off x="3168" y="3600"/>
              <a:ext cx="384" cy="250"/>
            </a:xfrm>
            <a:prstGeom prst="rect">
              <a:avLst/>
            </a:prstGeom>
            <a:noFill/>
            <a:ln w="9525">
              <a:noFill/>
              <a:miter lim="800000"/>
              <a:headEnd/>
              <a:tailEnd/>
            </a:ln>
          </p:spPr>
          <p:txBody>
            <a:bodyPr>
              <a:spAutoFit/>
            </a:bodyPr>
            <a:lstStyle/>
            <a:p>
              <a:pPr eaLnBrk="0" hangingPunct="0">
                <a:spcBef>
                  <a:spcPct val="50000"/>
                </a:spcBef>
              </a:pPr>
              <a:r>
                <a:rPr lang="es-ES_tradnl" sz="2000" b="1">
                  <a:solidFill>
                    <a:srgbClr val="FF3300"/>
                  </a:solidFill>
                </a:rPr>
                <a:t>B</a:t>
              </a:r>
              <a:r>
                <a:rPr lang="es-ES_tradnl" sz="2000" b="1" baseline="-25000">
                  <a:solidFill>
                    <a:srgbClr val="FF3300"/>
                  </a:solidFill>
                </a:rPr>
                <a:t>1</a:t>
              </a:r>
              <a:endParaRPr lang="es-ES" sz="2000" b="1" baseline="-25000">
                <a:solidFill>
                  <a:srgbClr val="FF3300"/>
                </a:solidFill>
              </a:endParaRPr>
            </a:p>
          </p:txBody>
        </p:sp>
        <p:sp>
          <p:nvSpPr>
            <p:cNvPr id="59409" name="Text Box 62"/>
            <p:cNvSpPr txBox="1">
              <a:spLocks noChangeArrowheads="1"/>
            </p:cNvSpPr>
            <p:nvPr/>
          </p:nvSpPr>
          <p:spPr bwMode="auto">
            <a:xfrm>
              <a:off x="3168" y="2832"/>
              <a:ext cx="384" cy="250"/>
            </a:xfrm>
            <a:prstGeom prst="rect">
              <a:avLst/>
            </a:prstGeom>
            <a:noFill/>
            <a:ln w="9525">
              <a:noFill/>
              <a:miter lim="800000"/>
              <a:headEnd/>
              <a:tailEnd/>
            </a:ln>
          </p:spPr>
          <p:txBody>
            <a:bodyPr>
              <a:spAutoFit/>
            </a:bodyPr>
            <a:lstStyle/>
            <a:p>
              <a:pPr eaLnBrk="0" hangingPunct="0">
                <a:spcBef>
                  <a:spcPct val="50000"/>
                </a:spcBef>
              </a:pPr>
              <a:r>
                <a:rPr lang="es-ES_tradnl" sz="2000" b="1">
                  <a:solidFill>
                    <a:srgbClr val="FF3300"/>
                  </a:solidFill>
                </a:rPr>
                <a:t>B</a:t>
              </a:r>
              <a:r>
                <a:rPr lang="es-ES_tradnl" sz="2000" b="1" baseline="-25000">
                  <a:solidFill>
                    <a:srgbClr val="FF3300"/>
                  </a:solidFill>
                </a:rPr>
                <a:t>2</a:t>
              </a:r>
              <a:endParaRPr lang="es-ES" sz="2000" b="1" baseline="-25000">
                <a:solidFill>
                  <a:srgbClr val="FF3300"/>
                </a:solidFill>
              </a:endParaRPr>
            </a:p>
          </p:txBody>
        </p:sp>
        <p:sp>
          <p:nvSpPr>
            <p:cNvPr id="59410" name="Text Box 63"/>
            <p:cNvSpPr txBox="1">
              <a:spLocks noChangeArrowheads="1"/>
            </p:cNvSpPr>
            <p:nvPr/>
          </p:nvSpPr>
          <p:spPr bwMode="auto">
            <a:xfrm>
              <a:off x="3744" y="3648"/>
              <a:ext cx="1584" cy="250"/>
            </a:xfrm>
            <a:prstGeom prst="rect">
              <a:avLst/>
            </a:prstGeom>
            <a:noFill/>
            <a:ln w="9525">
              <a:noFill/>
              <a:miter lim="800000"/>
              <a:headEnd/>
              <a:tailEnd/>
            </a:ln>
          </p:spPr>
          <p:txBody>
            <a:bodyPr>
              <a:spAutoFit/>
            </a:bodyPr>
            <a:lstStyle/>
            <a:p>
              <a:pPr eaLnBrk="0" hangingPunct="0">
                <a:spcBef>
                  <a:spcPct val="50000"/>
                </a:spcBef>
              </a:pPr>
              <a:r>
                <a:rPr lang="es-ES_tradnl" sz="2000" dirty="0">
                  <a:solidFill>
                    <a:srgbClr val="FF0000"/>
                  </a:solidFill>
                </a:rPr>
                <a:t>Interacción inversa</a:t>
              </a:r>
              <a:endParaRPr lang="es-ES" sz="2000" dirty="0">
                <a:solidFill>
                  <a:srgbClr val="FF0000"/>
                </a:solidFill>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Gráficas interactivas</a:t>
            </a:r>
            <a:endParaRPr lang="es-ES" dirty="0"/>
          </a:p>
        </p:txBody>
      </p:sp>
      <p:pic>
        <p:nvPicPr>
          <p:cNvPr id="5" name="4 Imagen"/>
          <p:cNvPicPr/>
          <p:nvPr/>
        </p:nvPicPr>
        <p:blipFill>
          <a:blip r:embed="rId2"/>
          <a:srcRect/>
          <a:stretch>
            <a:fillRect/>
          </a:stretch>
        </p:blipFill>
        <p:spPr bwMode="auto">
          <a:xfrm>
            <a:off x="857224" y="1428736"/>
            <a:ext cx="6686576" cy="5168914"/>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Regresión lineal simple</a:t>
            </a:r>
            <a:endParaRPr lang="es-ES" dirty="0"/>
          </a:p>
        </p:txBody>
      </p:sp>
      <p:pic>
        <p:nvPicPr>
          <p:cNvPr id="1026" name="Picture 2" descr="http://mingaonline.uach.cl/fbpe/img/amv/v40n2/art10-figura01.jpg"/>
          <p:cNvPicPr>
            <a:picLocks noChangeAspect="1" noChangeArrowheads="1"/>
          </p:cNvPicPr>
          <p:nvPr/>
        </p:nvPicPr>
        <p:blipFill>
          <a:blip r:embed="rId2"/>
          <a:srcRect/>
          <a:stretch>
            <a:fillRect/>
          </a:stretch>
        </p:blipFill>
        <p:spPr bwMode="auto">
          <a:xfrm>
            <a:off x="1357290" y="2214553"/>
            <a:ext cx="5786478" cy="342821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solidFill>
            <a:schemeClr val="folHlink"/>
          </a:solidFill>
          <a:ln>
            <a:solidFill>
              <a:schemeClr val="tx1"/>
            </a:solidFill>
          </a:ln>
        </p:spPr>
        <p:txBody>
          <a:bodyPr/>
          <a:lstStyle/>
          <a:p>
            <a:pPr eaLnBrk="1" hangingPunct="1"/>
            <a:r>
              <a:rPr lang="es-ES" sz="4000" b="1" dirty="0" smtClean="0"/>
              <a:t>Concepto</a:t>
            </a:r>
          </a:p>
        </p:txBody>
      </p:sp>
      <p:sp>
        <p:nvSpPr>
          <p:cNvPr id="7171" name="Rectangle 3"/>
          <p:cNvSpPr>
            <a:spLocks noGrp="1" noChangeArrowheads="1"/>
          </p:cNvSpPr>
          <p:nvPr>
            <p:ph type="body" idx="1"/>
          </p:nvPr>
        </p:nvSpPr>
        <p:spPr>
          <a:xfrm>
            <a:off x="519113" y="1782763"/>
            <a:ext cx="8229600" cy="4167187"/>
          </a:xfrm>
          <a:solidFill>
            <a:schemeClr val="accent1"/>
          </a:solidFill>
          <a:ln>
            <a:solidFill>
              <a:schemeClr val="tx1"/>
            </a:solidFill>
          </a:ln>
        </p:spPr>
        <p:txBody>
          <a:bodyPr/>
          <a:lstStyle/>
          <a:p>
            <a:pPr algn="just" eaLnBrk="1" hangingPunct="1">
              <a:buFontTx/>
              <a:buNone/>
            </a:pPr>
            <a:r>
              <a:rPr lang="es-ES_tradnl" dirty="0" smtClean="0"/>
              <a:t>	El diseño factorial, como estructura de investigación, es la combinación de dos o más diseños simples (o </a:t>
            </a:r>
            <a:r>
              <a:rPr lang="es-ES_tradnl" dirty="0" err="1" smtClean="0"/>
              <a:t>unifactoriales</a:t>
            </a:r>
            <a:r>
              <a:rPr lang="es-ES_tradnl" dirty="0" smtClean="0"/>
              <a:t>); es decir, el diseño factorial requiere la manipulación simultánea de dos o más variables independientes (llamados factores), en un mismo experimento.                                                                                              	                                                         ..//..                               </a:t>
            </a:r>
            <a:endParaRPr lang="es-E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762000" y="1295400"/>
            <a:ext cx="1600200" cy="519113"/>
          </a:xfrm>
          <a:prstGeom prst="rect">
            <a:avLst/>
          </a:prstGeom>
          <a:noFill/>
          <a:ln w="9525">
            <a:noFill/>
            <a:miter lim="800000"/>
            <a:headEnd/>
            <a:tailEnd/>
          </a:ln>
        </p:spPr>
        <p:txBody>
          <a:bodyPr>
            <a:spAutoFit/>
          </a:bodyPr>
          <a:lstStyle/>
          <a:p>
            <a:pPr>
              <a:spcBef>
                <a:spcPct val="50000"/>
              </a:spcBef>
            </a:pPr>
            <a:r>
              <a:rPr lang="en-US" altLang="es-ES_tradnl" sz="2800" b="1">
                <a:cs typeface="Arial" charset="0"/>
              </a:rPr>
              <a:t>CAUSA</a:t>
            </a:r>
            <a:endParaRPr lang="es-ES" altLang="es-ES_tradnl" sz="2800" b="1">
              <a:cs typeface="Arial" charset="0"/>
            </a:endParaRPr>
          </a:p>
        </p:txBody>
      </p:sp>
      <p:sp>
        <p:nvSpPr>
          <p:cNvPr id="26627" name="Text Box 3"/>
          <p:cNvSpPr txBox="1">
            <a:spLocks noChangeArrowheads="1"/>
          </p:cNvSpPr>
          <p:nvPr/>
        </p:nvSpPr>
        <p:spPr bwMode="auto">
          <a:xfrm>
            <a:off x="7010400" y="1447800"/>
            <a:ext cx="1905000" cy="519113"/>
          </a:xfrm>
          <a:prstGeom prst="rect">
            <a:avLst/>
          </a:prstGeom>
          <a:noFill/>
          <a:ln w="9525">
            <a:noFill/>
            <a:miter lim="800000"/>
            <a:headEnd/>
            <a:tailEnd/>
          </a:ln>
        </p:spPr>
        <p:txBody>
          <a:bodyPr>
            <a:spAutoFit/>
          </a:bodyPr>
          <a:lstStyle/>
          <a:p>
            <a:pPr>
              <a:spcBef>
                <a:spcPct val="50000"/>
              </a:spcBef>
            </a:pPr>
            <a:r>
              <a:rPr lang="en-US" altLang="es-ES_tradnl" sz="2800" b="1">
                <a:cs typeface="Arial" charset="0"/>
              </a:rPr>
              <a:t>EFECTO</a:t>
            </a:r>
            <a:endParaRPr lang="es-ES" altLang="es-ES_tradnl" sz="2800" b="1">
              <a:cs typeface="Arial" charset="0"/>
            </a:endParaRPr>
          </a:p>
        </p:txBody>
      </p:sp>
      <p:sp>
        <p:nvSpPr>
          <p:cNvPr id="26628" name="Rectangle 4"/>
          <p:cNvSpPr>
            <a:spLocks noGrp="1" noChangeArrowheads="1"/>
          </p:cNvSpPr>
          <p:nvPr>
            <p:ph type="title"/>
          </p:nvPr>
        </p:nvSpPr>
        <p:spPr/>
        <p:txBody>
          <a:bodyPr/>
          <a:lstStyle/>
          <a:p>
            <a:pPr eaLnBrk="1" hangingPunct="1"/>
            <a:r>
              <a:rPr lang="en-US" sz="3600" b="1" smtClean="0"/>
              <a:t>DISEÑO EXPERIMENTAL</a:t>
            </a:r>
            <a:endParaRPr lang="es-ES" sz="3600" b="1" smtClean="0"/>
          </a:p>
        </p:txBody>
      </p:sp>
      <p:sp>
        <p:nvSpPr>
          <p:cNvPr id="26629" name="Text Box 5"/>
          <p:cNvSpPr txBox="1">
            <a:spLocks noChangeArrowheads="1"/>
          </p:cNvSpPr>
          <p:nvPr/>
        </p:nvSpPr>
        <p:spPr bwMode="auto">
          <a:xfrm>
            <a:off x="152400" y="2681288"/>
            <a:ext cx="1981200" cy="366712"/>
          </a:xfrm>
          <a:prstGeom prst="rect">
            <a:avLst/>
          </a:prstGeom>
          <a:noFill/>
          <a:ln w="9525">
            <a:noFill/>
            <a:miter lim="800000"/>
            <a:headEnd/>
            <a:tailEnd/>
          </a:ln>
        </p:spPr>
        <p:txBody>
          <a:bodyPr>
            <a:spAutoFit/>
          </a:bodyPr>
          <a:lstStyle/>
          <a:p>
            <a:pPr>
              <a:spcBef>
                <a:spcPct val="50000"/>
              </a:spcBef>
            </a:pPr>
            <a:r>
              <a:rPr lang="en-US" altLang="es-ES_tradnl" b="1">
                <a:cs typeface="Arial" charset="0"/>
              </a:rPr>
              <a:t>UNIFACTORIAL</a:t>
            </a:r>
            <a:endParaRPr lang="es-ES" altLang="es-ES_tradnl" b="1">
              <a:cs typeface="Arial" charset="0"/>
            </a:endParaRPr>
          </a:p>
        </p:txBody>
      </p:sp>
      <p:sp>
        <p:nvSpPr>
          <p:cNvPr id="26630" name="Line 6"/>
          <p:cNvSpPr>
            <a:spLocks noChangeShapeType="1"/>
          </p:cNvSpPr>
          <p:nvPr/>
        </p:nvSpPr>
        <p:spPr bwMode="auto">
          <a:xfrm>
            <a:off x="1981200" y="2819400"/>
            <a:ext cx="533400" cy="0"/>
          </a:xfrm>
          <a:prstGeom prst="line">
            <a:avLst/>
          </a:prstGeom>
          <a:noFill/>
          <a:ln w="9525">
            <a:solidFill>
              <a:schemeClr val="tx1"/>
            </a:solidFill>
            <a:round/>
            <a:headEnd/>
            <a:tailEnd type="triangle" w="med" len="med"/>
          </a:ln>
        </p:spPr>
        <p:txBody>
          <a:bodyPr/>
          <a:lstStyle/>
          <a:p>
            <a:endParaRPr lang="es-ES"/>
          </a:p>
        </p:txBody>
      </p:sp>
      <p:sp>
        <p:nvSpPr>
          <p:cNvPr id="26631" name="Line 7"/>
          <p:cNvSpPr>
            <a:spLocks noChangeShapeType="1"/>
          </p:cNvSpPr>
          <p:nvPr/>
        </p:nvSpPr>
        <p:spPr bwMode="auto">
          <a:xfrm flipV="1">
            <a:off x="1905000" y="2057400"/>
            <a:ext cx="609600" cy="609600"/>
          </a:xfrm>
          <a:prstGeom prst="line">
            <a:avLst/>
          </a:prstGeom>
          <a:noFill/>
          <a:ln w="9525">
            <a:solidFill>
              <a:schemeClr val="tx1"/>
            </a:solidFill>
            <a:round/>
            <a:headEnd/>
            <a:tailEnd type="triangle" w="med" len="med"/>
          </a:ln>
        </p:spPr>
        <p:txBody>
          <a:bodyPr/>
          <a:lstStyle/>
          <a:p>
            <a:endParaRPr lang="es-ES"/>
          </a:p>
        </p:txBody>
      </p:sp>
      <p:sp>
        <p:nvSpPr>
          <p:cNvPr id="26632" name="Line 8"/>
          <p:cNvSpPr>
            <a:spLocks noChangeShapeType="1"/>
          </p:cNvSpPr>
          <p:nvPr/>
        </p:nvSpPr>
        <p:spPr bwMode="auto">
          <a:xfrm>
            <a:off x="1981200" y="2971800"/>
            <a:ext cx="609600" cy="533400"/>
          </a:xfrm>
          <a:prstGeom prst="line">
            <a:avLst/>
          </a:prstGeom>
          <a:noFill/>
          <a:ln w="9525">
            <a:solidFill>
              <a:schemeClr val="tx1"/>
            </a:solidFill>
            <a:round/>
            <a:headEnd/>
            <a:tailEnd type="triangle" w="med" len="med"/>
          </a:ln>
        </p:spPr>
        <p:txBody>
          <a:bodyPr/>
          <a:lstStyle/>
          <a:p>
            <a:endParaRPr lang="es-ES"/>
          </a:p>
        </p:txBody>
      </p:sp>
      <p:sp>
        <p:nvSpPr>
          <p:cNvPr id="26633" name="Text Box 9"/>
          <p:cNvSpPr txBox="1">
            <a:spLocks noChangeArrowheads="1"/>
          </p:cNvSpPr>
          <p:nvPr/>
        </p:nvSpPr>
        <p:spPr bwMode="auto">
          <a:xfrm>
            <a:off x="2514600" y="1905000"/>
            <a:ext cx="990600" cy="1741488"/>
          </a:xfrm>
          <a:prstGeom prst="rect">
            <a:avLst/>
          </a:prstGeom>
          <a:noFill/>
          <a:ln w="9525">
            <a:noFill/>
            <a:miter lim="800000"/>
            <a:headEnd/>
            <a:tailEnd/>
          </a:ln>
        </p:spPr>
        <p:txBody>
          <a:bodyPr>
            <a:spAutoFit/>
          </a:bodyPr>
          <a:lstStyle/>
          <a:p>
            <a:pPr>
              <a:spcBef>
                <a:spcPct val="50000"/>
              </a:spcBef>
            </a:pPr>
            <a:r>
              <a:rPr lang="en-US" altLang="es-ES_tradnl">
                <a:cs typeface="Arial" charset="0"/>
              </a:rPr>
              <a:t>Nivel 1</a:t>
            </a:r>
          </a:p>
          <a:p>
            <a:pPr>
              <a:spcBef>
                <a:spcPct val="50000"/>
              </a:spcBef>
            </a:pPr>
            <a:endParaRPr lang="en-US" altLang="es-ES_tradnl" sz="1200">
              <a:cs typeface="Arial" charset="0"/>
            </a:endParaRPr>
          </a:p>
          <a:p>
            <a:pPr>
              <a:spcBef>
                <a:spcPct val="50000"/>
              </a:spcBef>
            </a:pPr>
            <a:r>
              <a:rPr lang="en-US" altLang="es-ES_tradnl">
                <a:cs typeface="Arial" charset="0"/>
              </a:rPr>
              <a:t>Nivel 2</a:t>
            </a:r>
          </a:p>
          <a:p>
            <a:pPr>
              <a:spcBef>
                <a:spcPct val="50000"/>
              </a:spcBef>
            </a:pPr>
            <a:endParaRPr lang="en-US" altLang="es-ES_tradnl" sz="1200">
              <a:cs typeface="Arial" charset="0"/>
            </a:endParaRPr>
          </a:p>
          <a:p>
            <a:pPr>
              <a:spcBef>
                <a:spcPct val="50000"/>
              </a:spcBef>
            </a:pPr>
            <a:r>
              <a:rPr lang="en-US" altLang="es-ES_tradnl">
                <a:cs typeface="Arial" charset="0"/>
              </a:rPr>
              <a:t>Nivel i</a:t>
            </a:r>
            <a:endParaRPr lang="es-ES" altLang="es-ES_tradnl">
              <a:cs typeface="Arial" charset="0"/>
            </a:endParaRPr>
          </a:p>
        </p:txBody>
      </p:sp>
      <p:sp>
        <p:nvSpPr>
          <p:cNvPr id="26634" name="Text Box 10"/>
          <p:cNvSpPr txBox="1">
            <a:spLocks noChangeArrowheads="1"/>
          </p:cNvSpPr>
          <p:nvPr/>
        </p:nvSpPr>
        <p:spPr bwMode="auto">
          <a:xfrm>
            <a:off x="7086600" y="2209800"/>
            <a:ext cx="1066800" cy="346075"/>
          </a:xfrm>
          <a:prstGeom prst="rect">
            <a:avLst/>
          </a:prstGeom>
          <a:noFill/>
          <a:ln w="9525">
            <a:solidFill>
              <a:schemeClr val="tx1"/>
            </a:solidFill>
            <a:miter lim="800000"/>
            <a:headEnd/>
            <a:tailEnd/>
          </a:ln>
        </p:spPr>
        <p:txBody>
          <a:bodyPr>
            <a:spAutoFit/>
          </a:bodyPr>
          <a:lstStyle/>
          <a:p>
            <a:pPr>
              <a:spcBef>
                <a:spcPct val="50000"/>
              </a:spcBef>
            </a:pPr>
            <a:r>
              <a:rPr lang="en-US" altLang="es-ES_tradnl" sz="1600">
                <a:cs typeface="Arial" charset="0"/>
              </a:rPr>
              <a:t>PESO</a:t>
            </a:r>
            <a:endParaRPr lang="es-ES" altLang="es-ES_tradnl" sz="1600">
              <a:cs typeface="Arial" charset="0"/>
            </a:endParaRPr>
          </a:p>
        </p:txBody>
      </p:sp>
      <p:sp>
        <p:nvSpPr>
          <p:cNvPr id="26635" name="Text Box 11"/>
          <p:cNvSpPr txBox="1">
            <a:spLocks noChangeArrowheads="1"/>
          </p:cNvSpPr>
          <p:nvPr/>
        </p:nvSpPr>
        <p:spPr bwMode="auto">
          <a:xfrm>
            <a:off x="0" y="5029200"/>
            <a:ext cx="2209800" cy="366713"/>
          </a:xfrm>
          <a:prstGeom prst="rect">
            <a:avLst/>
          </a:prstGeom>
          <a:noFill/>
          <a:ln w="9525">
            <a:noFill/>
            <a:miter lim="800000"/>
            <a:headEnd/>
            <a:tailEnd/>
          </a:ln>
        </p:spPr>
        <p:txBody>
          <a:bodyPr>
            <a:spAutoFit/>
          </a:bodyPr>
          <a:lstStyle/>
          <a:p>
            <a:pPr>
              <a:spcBef>
                <a:spcPct val="50000"/>
              </a:spcBef>
            </a:pPr>
            <a:r>
              <a:rPr lang="en-US" altLang="es-ES_tradnl" b="1">
                <a:cs typeface="Arial" charset="0"/>
              </a:rPr>
              <a:t>MULTIFACTORIAL</a:t>
            </a:r>
            <a:endParaRPr lang="es-ES" altLang="es-ES_tradnl" b="1">
              <a:cs typeface="Arial" charset="0"/>
            </a:endParaRPr>
          </a:p>
        </p:txBody>
      </p:sp>
      <p:sp>
        <p:nvSpPr>
          <p:cNvPr id="26636" name="Text Box 12"/>
          <p:cNvSpPr txBox="1">
            <a:spLocks noChangeArrowheads="1"/>
          </p:cNvSpPr>
          <p:nvPr/>
        </p:nvSpPr>
        <p:spPr bwMode="auto">
          <a:xfrm>
            <a:off x="2514600" y="3962400"/>
            <a:ext cx="914400" cy="2473325"/>
          </a:xfrm>
          <a:prstGeom prst="rect">
            <a:avLst/>
          </a:prstGeom>
          <a:noFill/>
          <a:ln w="9525">
            <a:noFill/>
            <a:miter lim="800000"/>
            <a:headEnd/>
            <a:tailEnd/>
          </a:ln>
        </p:spPr>
        <p:txBody>
          <a:bodyPr>
            <a:spAutoFit/>
          </a:bodyPr>
          <a:lstStyle/>
          <a:p>
            <a:pPr>
              <a:spcBef>
                <a:spcPct val="50000"/>
              </a:spcBef>
            </a:pPr>
            <a:r>
              <a:rPr lang="en-US" altLang="es-ES_tradnl">
                <a:cs typeface="Arial" charset="0"/>
              </a:rPr>
              <a:t>Nivel1</a:t>
            </a:r>
          </a:p>
          <a:p>
            <a:pPr>
              <a:spcBef>
                <a:spcPct val="50000"/>
              </a:spcBef>
            </a:pPr>
            <a:endParaRPr lang="en-US" altLang="es-ES_tradnl" sz="1200">
              <a:cs typeface="Arial" charset="0"/>
            </a:endParaRPr>
          </a:p>
          <a:p>
            <a:pPr>
              <a:spcBef>
                <a:spcPct val="50000"/>
              </a:spcBef>
            </a:pPr>
            <a:endParaRPr lang="en-US" altLang="es-ES_tradnl" sz="1400">
              <a:cs typeface="Arial" charset="0"/>
            </a:endParaRPr>
          </a:p>
          <a:p>
            <a:pPr>
              <a:spcBef>
                <a:spcPct val="50000"/>
              </a:spcBef>
            </a:pPr>
            <a:r>
              <a:rPr lang="en-US" altLang="es-ES_tradnl">
                <a:cs typeface="Arial" charset="0"/>
              </a:rPr>
              <a:t>Nivel 2</a:t>
            </a:r>
          </a:p>
          <a:p>
            <a:pPr>
              <a:spcBef>
                <a:spcPct val="50000"/>
              </a:spcBef>
            </a:pPr>
            <a:r>
              <a:rPr lang="en-US" altLang="es-ES_tradnl" sz="1200">
                <a:cs typeface="Arial" charset="0"/>
              </a:rPr>
              <a:t>.</a:t>
            </a:r>
          </a:p>
          <a:p>
            <a:pPr>
              <a:spcBef>
                <a:spcPct val="50000"/>
              </a:spcBef>
            </a:pPr>
            <a:r>
              <a:rPr lang="en-US" altLang="es-ES_tradnl">
                <a:cs typeface="Arial" charset="0"/>
              </a:rPr>
              <a:t>.</a:t>
            </a:r>
          </a:p>
          <a:p>
            <a:pPr>
              <a:spcBef>
                <a:spcPct val="50000"/>
              </a:spcBef>
            </a:pPr>
            <a:r>
              <a:rPr lang="en-US" altLang="es-ES_tradnl">
                <a:cs typeface="Arial" charset="0"/>
              </a:rPr>
              <a:t>Nivel I</a:t>
            </a:r>
            <a:endParaRPr lang="es-ES" altLang="es-ES_tradnl">
              <a:cs typeface="Arial" charset="0"/>
            </a:endParaRPr>
          </a:p>
        </p:txBody>
      </p:sp>
      <p:sp>
        <p:nvSpPr>
          <p:cNvPr id="26637" name="Text Box 13"/>
          <p:cNvSpPr txBox="1">
            <a:spLocks noChangeArrowheads="1"/>
          </p:cNvSpPr>
          <p:nvPr/>
        </p:nvSpPr>
        <p:spPr bwMode="auto">
          <a:xfrm>
            <a:off x="3657600" y="3657600"/>
            <a:ext cx="990600" cy="942975"/>
          </a:xfrm>
          <a:prstGeom prst="rect">
            <a:avLst/>
          </a:prstGeom>
          <a:noFill/>
          <a:ln w="9525">
            <a:noFill/>
            <a:miter lim="800000"/>
            <a:headEnd/>
            <a:tailEnd/>
          </a:ln>
        </p:spPr>
        <p:txBody>
          <a:bodyPr>
            <a:spAutoFit/>
          </a:bodyPr>
          <a:lstStyle/>
          <a:p>
            <a:pPr>
              <a:spcBef>
                <a:spcPct val="50000"/>
              </a:spcBef>
            </a:pPr>
            <a:r>
              <a:rPr lang="en-US" altLang="es-ES_tradnl" sz="1400">
                <a:cs typeface="Arial" charset="0"/>
              </a:rPr>
              <a:t>Nivel 1</a:t>
            </a:r>
          </a:p>
          <a:p>
            <a:pPr>
              <a:spcBef>
                <a:spcPct val="50000"/>
              </a:spcBef>
            </a:pPr>
            <a:r>
              <a:rPr lang="en-US" altLang="es-ES_tradnl" sz="1400">
                <a:cs typeface="Arial" charset="0"/>
              </a:rPr>
              <a:t>Nivel 2</a:t>
            </a:r>
          </a:p>
          <a:p>
            <a:pPr>
              <a:spcBef>
                <a:spcPct val="50000"/>
              </a:spcBef>
            </a:pPr>
            <a:r>
              <a:rPr lang="en-US" altLang="es-ES_tradnl" sz="1400">
                <a:cs typeface="Arial" charset="0"/>
              </a:rPr>
              <a:t>Nivel i</a:t>
            </a:r>
            <a:endParaRPr lang="es-ES" altLang="es-ES_tradnl" sz="1400">
              <a:cs typeface="Arial" charset="0"/>
            </a:endParaRPr>
          </a:p>
        </p:txBody>
      </p:sp>
      <p:sp>
        <p:nvSpPr>
          <p:cNvPr id="26638" name="Text Box 14"/>
          <p:cNvSpPr txBox="1">
            <a:spLocks noChangeArrowheads="1"/>
          </p:cNvSpPr>
          <p:nvPr/>
        </p:nvSpPr>
        <p:spPr bwMode="auto">
          <a:xfrm>
            <a:off x="3657600" y="4648200"/>
            <a:ext cx="914400" cy="942975"/>
          </a:xfrm>
          <a:prstGeom prst="rect">
            <a:avLst/>
          </a:prstGeom>
          <a:noFill/>
          <a:ln w="9525">
            <a:noFill/>
            <a:miter lim="800000"/>
            <a:headEnd/>
            <a:tailEnd/>
          </a:ln>
        </p:spPr>
        <p:txBody>
          <a:bodyPr>
            <a:spAutoFit/>
          </a:bodyPr>
          <a:lstStyle/>
          <a:p>
            <a:pPr>
              <a:spcBef>
                <a:spcPct val="50000"/>
              </a:spcBef>
            </a:pPr>
            <a:r>
              <a:rPr lang="en-US" altLang="es-ES_tradnl" sz="1400">
                <a:cs typeface="Arial" charset="0"/>
              </a:rPr>
              <a:t>Nivel 1</a:t>
            </a:r>
          </a:p>
          <a:p>
            <a:pPr>
              <a:spcBef>
                <a:spcPct val="50000"/>
              </a:spcBef>
            </a:pPr>
            <a:r>
              <a:rPr lang="en-US" altLang="es-ES_tradnl" sz="1400">
                <a:cs typeface="Arial" charset="0"/>
              </a:rPr>
              <a:t>Nivel 2</a:t>
            </a:r>
          </a:p>
          <a:p>
            <a:pPr>
              <a:spcBef>
                <a:spcPct val="50000"/>
              </a:spcBef>
            </a:pPr>
            <a:r>
              <a:rPr lang="en-US" altLang="es-ES_tradnl" sz="1400">
                <a:cs typeface="Arial" charset="0"/>
              </a:rPr>
              <a:t>Nivel i</a:t>
            </a:r>
            <a:endParaRPr lang="es-ES" altLang="es-ES_tradnl" sz="1400">
              <a:cs typeface="Arial" charset="0"/>
            </a:endParaRPr>
          </a:p>
        </p:txBody>
      </p:sp>
      <p:sp>
        <p:nvSpPr>
          <p:cNvPr id="26639" name="Text Box 15"/>
          <p:cNvSpPr txBox="1">
            <a:spLocks noChangeArrowheads="1"/>
          </p:cNvSpPr>
          <p:nvPr/>
        </p:nvSpPr>
        <p:spPr bwMode="auto">
          <a:xfrm>
            <a:off x="3657600" y="5638800"/>
            <a:ext cx="914400" cy="942975"/>
          </a:xfrm>
          <a:prstGeom prst="rect">
            <a:avLst/>
          </a:prstGeom>
          <a:noFill/>
          <a:ln w="9525">
            <a:noFill/>
            <a:miter lim="800000"/>
            <a:headEnd/>
            <a:tailEnd/>
          </a:ln>
        </p:spPr>
        <p:txBody>
          <a:bodyPr>
            <a:spAutoFit/>
          </a:bodyPr>
          <a:lstStyle/>
          <a:p>
            <a:pPr>
              <a:spcBef>
                <a:spcPct val="50000"/>
              </a:spcBef>
            </a:pPr>
            <a:r>
              <a:rPr lang="en-US" altLang="es-ES_tradnl" sz="1400">
                <a:cs typeface="Arial" charset="0"/>
              </a:rPr>
              <a:t>Nivel 1</a:t>
            </a:r>
          </a:p>
          <a:p>
            <a:pPr>
              <a:spcBef>
                <a:spcPct val="50000"/>
              </a:spcBef>
            </a:pPr>
            <a:r>
              <a:rPr lang="en-US" altLang="es-ES_tradnl" sz="1400">
                <a:cs typeface="Arial" charset="0"/>
              </a:rPr>
              <a:t>Nivel 2</a:t>
            </a:r>
          </a:p>
          <a:p>
            <a:pPr>
              <a:spcBef>
                <a:spcPct val="50000"/>
              </a:spcBef>
            </a:pPr>
            <a:r>
              <a:rPr lang="en-US" altLang="es-ES_tradnl" sz="1400">
                <a:cs typeface="Arial" charset="0"/>
              </a:rPr>
              <a:t>Nivel i</a:t>
            </a:r>
            <a:endParaRPr lang="es-ES" altLang="es-ES_tradnl" sz="1400">
              <a:cs typeface="Arial" charset="0"/>
            </a:endParaRPr>
          </a:p>
        </p:txBody>
      </p:sp>
      <p:sp>
        <p:nvSpPr>
          <p:cNvPr id="26640" name="Line 16"/>
          <p:cNvSpPr>
            <a:spLocks noChangeShapeType="1"/>
          </p:cNvSpPr>
          <p:nvPr/>
        </p:nvSpPr>
        <p:spPr bwMode="auto">
          <a:xfrm>
            <a:off x="3352800" y="5181600"/>
            <a:ext cx="457200" cy="0"/>
          </a:xfrm>
          <a:prstGeom prst="line">
            <a:avLst/>
          </a:prstGeom>
          <a:noFill/>
          <a:ln w="9525">
            <a:solidFill>
              <a:schemeClr val="tx1"/>
            </a:solidFill>
            <a:round/>
            <a:headEnd/>
            <a:tailEnd type="triangle" w="med" len="med"/>
          </a:ln>
        </p:spPr>
        <p:txBody>
          <a:bodyPr/>
          <a:lstStyle/>
          <a:p>
            <a:endParaRPr lang="es-ES"/>
          </a:p>
        </p:txBody>
      </p:sp>
      <p:sp>
        <p:nvSpPr>
          <p:cNvPr id="26641" name="Line 17"/>
          <p:cNvSpPr>
            <a:spLocks noChangeShapeType="1"/>
          </p:cNvSpPr>
          <p:nvPr/>
        </p:nvSpPr>
        <p:spPr bwMode="auto">
          <a:xfrm>
            <a:off x="3276600" y="4114800"/>
            <a:ext cx="457200" cy="0"/>
          </a:xfrm>
          <a:prstGeom prst="line">
            <a:avLst/>
          </a:prstGeom>
          <a:noFill/>
          <a:ln w="9525">
            <a:solidFill>
              <a:schemeClr val="tx1"/>
            </a:solidFill>
            <a:round/>
            <a:headEnd/>
            <a:tailEnd type="triangle" w="med" len="med"/>
          </a:ln>
        </p:spPr>
        <p:txBody>
          <a:bodyPr/>
          <a:lstStyle/>
          <a:p>
            <a:endParaRPr lang="es-ES"/>
          </a:p>
        </p:txBody>
      </p:sp>
      <p:sp>
        <p:nvSpPr>
          <p:cNvPr id="26642" name="Line 18"/>
          <p:cNvSpPr>
            <a:spLocks noChangeShapeType="1"/>
          </p:cNvSpPr>
          <p:nvPr/>
        </p:nvSpPr>
        <p:spPr bwMode="auto">
          <a:xfrm flipV="1">
            <a:off x="3200400" y="3810000"/>
            <a:ext cx="533400" cy="304800"/>
          </a:xfrm>
          <a:prstGeom prst="line">
            <a:avLst/>
          </a:prstGeom>
          <a:noFill/>
          <a:ln w="9525">
            <a:solidFill>
              <a:schemeClr val="tx1"/>
            </a:solidFill>
            <a:round/>
            <a:headEnd/>
            <a:tailEnd type="triangle" w="med" len="med"/>
          </a:ln>
        </p:spPr>
        <p:txBody>
          <a:bodyPr/>
          <a:lstStyle/>
          <a:p>
            <a:endParaRPr lang="es-ES"/>
          </a:p>
        </p:txBody>
      </p:sp>
      <p:sp>
        <p:nvSpPr>
          <p:cNvPr id="26643" name="Line 19"/>
          <p:cNvSpPr>
            <a:spLocks noChangeShapeType="1"/>
          </p:cNvSpPr>
          <p:nvPr/>
        </p:nvSpPr>
        <p:spPr bwMode="auto">
          <a:xfrm>
            <a:off x="3276600" y="4191000"/>
            <a:ext cx="457200" cy="304800"/>
          </a:xfrm>
          <a:prstGeom prst="line">
            <a:avLst/>
          </a:prstGeom>
          <a:noFill/>
          <a:ln w="9525">
            <a:solidFill>
              <a:schemeClr val="tx1"/>
            </a:solidFill>
            <a:round/>
            <a:headEnd/>
            <a:tailEnd type="triangle" w="med" len="med"/>
          </a:ln>
        </p:spPr>
        <p:txBody>
          <a:bodyPr/>
          <a:lstStyle/>
          <a:p>
            <a:endParaRPr lang="es-ES"/>
          </a:p>
        </p:txBody>
      </p:sp>
      <p:sp>
        <p:nvSpPr>
          <p:cNvPr id="26644" name="Line 20"/>
          <p:cNvSpPr>
            <a:spLocks noChangeShapeType="1"/>
          </p:cNvSpPr>
          <p:nvPr/>
        </p:nvSpPr>
        <p:spPr bwMode="auto">
          <a:xfrm flipV="1">
            <a:off x="3276600" y="4876800"/>
            <a:ext cx="533400" cy="304800"/>
          </a:xfrm>
          <a:prstGeom prst="line">
            <a:avLst/>
          </a:prstGeom>
          <a:noFill/>
          <a:ln w="9525">
            <a:solidFill>
              <a:schemeClr val="tx1"/>
            </a:solidFill>
            <a:round/>
            <a:headEnd/>
            <a:tailEnd type="triangle" w="med" len="med"/>
          </a:ln>
        </p:spPr>
        <p:txBody>
          <a:bodyPr/>
          <a:lstStyle/>
          <a:p>
            <a:endParaRPr lang="es-ES"/>
          </a:p>
        </p:txBody>
      </p:sp>
      <p:sp>
        <p:nvSpPr>
          <p:cNvPr id="26645" name="Line 21"/>
          <p:cNvSpPr>
            <a:spLocks noChangeShapeType="1"/>
          </p:cNvSpPr>
          <p:nvPr/>
        </p:nvSpPr>
        <p:spPr bwMode="auto">
          <a:xfrm>
            <a:off x="3276600" y="5181600"/>
            <a:ext cx="457200" cy="304800"/>
          </a:xfrm>
          <a:prstGeom prst="line">
            <a:avLst/>
          </a:prstGeom>
          <a:noFill/>
          <a:ln w="9525">
            <a:solidFill>
              <a:schemeClr val="tx1"/>
            </a:solidFill>
            <a:round/>
            <a:headEnd/>
            <a:tailEnd type="triangle" w="med" len="med"/>
          </a:ln>
        </p:spPr>
        <p:txBody>
          <a:bodyPr/>
          <a:lstStyle/>
          <a:p>
            <a:endParaRPr lang="es-ES"/>
          </a:p>
        </p:txBody>
      </p:sp>
      <p:sp>
        <p:nvSpPr>
          <p:cNvPr id="26646" name="Text Box 22"/>
          <p:cNvSpPr txBox="1">
            <a:spLocks noChangeArrowheads="1"/>
          </p:cNvSpPr>
          <p:nvPr/>
        </p:nvSpPr>
        <p:spPr bwMode="auto">
          <a:xfrm>
            <a:off x="7239000" y="4114800"/>
            <a:ext cx="1676400" cy="1812925"/>
          </a:xfrm>
          <a:prstGeom prst="rect">
            <a:avLst/>
          </a:prstGeom>
          <a:noFill/>
          <a:ln w="9525">
            <a:solidFill>
              <a:schemeClr val="tx1"/>
            </a:solidFill>
            <a:miter lim="800000"/>
            <a:headEnd/>
            <a:tailEnd/>
          </a:ln>
        </p:spPr>
        <p:txBody>
          <a:bodyPr>
            <a:spAutoFit/>
          </a:bodyPr>
          <a:lstStyle/>
          <a:p>
            <a:pPr>
              <a:spcBef>
                <a:spcPct val="50000"/>
              </a:spcBef>
            </a:pPr>
            <a:r>
              <a:rPr lang="en-US" altLang="es-ES_tradnl" sz="1600">
                <a:cs typeface="Arial" charset="0"/>
              </a:rPr>
              <a:t>PESO</a:t>
            </a:r>
          </a:p>
          <a:p>
            <a:pPr>
              <a:spcBef>
                <a:spcPct val="50000"/>
              </a:spcBef>
            </a:pPr>
            <a:r>
              <a:rPr lang="en-US" altLang="es-ES_tradnl" sz="1600">
                <a:cs typeface="Arial" charset="0"/>
              </a:rPr>
              <a:t>GLUCOSA</a:t>
            </a:r>
          </a:p>
          <a:p>
            <a:pPr>
              <a:spcBef>
                <a:spcPct val="50000"/>
              </a:spcBef>
            </a:pPr>
            <a:r>
              <a:rPr lang="en-US" altLang="es-ES_tradnl" sz="1600">
                <a:cs typeface="Arial" charset="0"/>
              </a:rPr>
              <a:t>.</a:t>
            </a:r>
          </a:p>
          <a:p>
            <a:pPr>
              <a:spcBef>
                <a:spcPct val="50000"/>
              </a:spcBef>
            </a:pPr>
            <a:r>
              <a:rPr lang="en-US" altLang="es-ES_tradnl" sz="1600">
                <a:cs typeface="Arial" charset="0"/>
              </a:rPr>
              <a:t>.</a:t>
            </a:r>
          </a:p>
          <a:p>
            <a:pPr>
              <a:spcBef>
                <a:spcPct val="50000"/>
              </a:spcBef>
            </a:pPr>
            <a:r>
              <a:rPr lang="en-US" altLang="es-ES_tradnl" sz="1600">
                <a:cs typeface="Arial" charset="0"/>
              </a:rPr>
              <a:t>Otra V. Depend</a:t>
            </a:r>
            <a:endParaRPr lang="es-ES" altLang="es-ES_tradnl" sz="1600">
              <a:cs typeface="Arial" charset="0"/>
            </a:endParaRPr>
          </a:p>
        </p:txBody>
      </p:sp>
      <p:sp>
        <p:nvSpPr>
          <p:cNvPr id="26647" name="Line 23"/>
          <p:cNvSpPr>
            <a:spLocks noChangeShapeType="1"/>
          </p:cNvSpPr>
          <p:nvPr/>
        </p:nvSpPr>
        <p:spPr bwMode="auto">
          <a:xfrm>
            <a:off x="3276600" y="6172200"/>
            <a:ext cx="457200" cy="0"/>
          </a:xfrm>
          <a:prstGeom prst="line">
            <a:avLst/>
          </a:prstGeom>
          <a:noFill/>
          <a:ln w="9525">
            <a:solidFill>
              <a:schemeClr val="tx1"/>
            </a:solidFill>
            <a:round/>
            <a:headEnd/>
            <a:tailEnd type="triangle" w="med" len="med"/>
          </a:ln>
        </p:spPr>
        <p:txBody>
          <a:bodyPr/>
          <a:lstStyle/>
          <a:p>
            <a:endParaRPr lang="es-ES"/>
          </a:p>
        </p:txBody>
      </p:sp>
      <p:sp>
        <p:nvSpPr>
          <p:cNvPr id="26648" name="Line 24"/>
          <p:cNvSpPr>
            <a:spLocks noChangeShapeType="1"/>
          </p:cNvSpPr>
          <p:nvPr/>
        </p:nvSpPr>
        <p:spPr bwMode="auto">
          <a:xfrm>
            <a:off x="3276600" y="6248400"/>
            <a:ext cx="457200" cy="228600"/>
          </a:xfrm>
          <a:prstGeom prst="line">
            <a:avLst/>
          </a:prstGeom>
          <a:noFill/>
          <a:ln w="9525">
            <a:solidFill>
              <a:schemeClr val="tx1"/>
            </a:solidFill>
            <a:round/>
            <a:headEnd/>
            <a:tailEnd type="triangle" w="med" len="med"/>
          </a:ln>
        </p:spPr>
        <p:txBody>
          <a:bodyPr/>
          <a:lstStyle/>
          <a:p>
            <a:endParaRPr lang="es-ES"/>
          </a:p>
        </p:txBody>
      </p:sp>
      <p:sp>
        <p:nvSpPr>
          <p:cNvPr id="26649" name="Line 25"/>
          <p:cNvSpPr>
            <a:spLocks noChangeShapeType="1"/>
          </p:cNvSpPr>
          <p:nvPr/>
        </p:nvSpPr>
        <p:spPr bwMode="auto">
          <a:xfrm flipV="1">
            <a:off x="3200400" y="5791200"/>
            <a:ext cx="533400" cy="381000"/>
          </a:xfrm>
          <a:prstGeom prst="line">
            <a:avLst/>
          </a:prstGeom>
          <a:noFill/>
          <a:ln w="9525">
            <a:solidFill>
              <a:schemeClr val="tx1"/>
            </a:solidFill>
            <a:round/>
            <a:headEnd/>
            <a:tailEnd type="triangle" w="med" len="med"/>
          </a:ln>
        </p:spPr>
        <p:txBody>
          <a:bodyPr/>
          <a:lstStyle/>
          <a:p>
            <a:endParaRPr lang="es-ES"/>
          </a:p>
        </p:txBody>
      </p:sp>
      <p:sp>
        <p:nvSpPr>
          <p:cNvPr id="26650" name="Text Box 26"/>
          <p:cNvSpPr txBox="1">
            <a:spLocks noChangeArrowheads="1"/>
          </p:cNvSpPr>
          <p:nvPr/>
        </p:nvSpPr>
        <p:spPr bwMode="auto">
          <a:xfrm>
            <a:off x="2286000" y="6553200"/>
            <a:ext cx="1143000" cy="304800"/>
          </a:xfrm>
          <a:prstGeom prst="rect">
            <a:avLst/>
          </a:prstGeom>
          <a:noFill/>
          <a:ln w="9525">
            <a:noFill/>
            <a:miter lim="800000"/>
            <a:headEnd/>
            <a:tailEnd/>
          </a:ln>
        </p:spPr>
        <p:txBody>
          <a:bodyPr>
            <a:spAutoFit/>
          </a:bodyPr>
          <a:lstStyle/>
          <a:p>
            <a:pPr>
              <a:spcBef>
                <a:spcPct val="50000"/>
              </a:spcBef>
            </a:pPr>
            <a:r>
              <a:rPr lang="en-US" altLang="es-ES_tradnl" sz="1400" b="1">
                <a:cs typeface="Arial" charset="0"/>
              </a:rPr>
              <a:t>FACTOR 1</a:t>
            </a:r>
            <a:endParaRPr lang="es-ES" altLang="es-ES_tradnl" sz="1400" b="1">
              <a:cs typeface="Arial" charset="0"/>
            </a:endParaRPr>
          </a:p>
        </p:txBody>
      </p:sp>
      <p:sp>
        <p:nvSpPr>
          <p:cNvPr id="26651" name="Text Box 27"/>
          <p:cNvSpPr txBox="1">
            <a:spLocks noChangeArrowheads="1"/>
          </p:cNvSpPr>
          <p:nvPr/>
        </p:nvSpPr>
        <p:spPr bwMode="auto">
          <a:xfrm>
            <a:off x="3505200" y="6553200"/>
            <a:ext cx="1143000" cy="304800"/>
          </a:xfrm>
          <a:prstGeom prst="rect">
            <a:avLst/>
          </a:prstGeom>
          <a:noFill/>
          <a:ln w="9525">
            <a:noFill/>
            <a:miter lim="800000"/>
            <a:headEnd/>
            <a:tailEnd/>
          </a:ln>
        </p:spPr>
        <p:txBody>
          <a:bodyPr>
            <a:spAutoFit/>
          </a:bodyPr>
          <a:lstStyle/>
          <a:p>
            <a:pPr>
              <a:spcBef>
                <a:spcPct val="50000"/>
              </a:spcBef>
            </a:pPr>
            <a:r>
              <a:rPr lang="en-US" altLang="es-ES_tradnl" sz="1400" b="1">
                <a:cs typeface="Arial" charset="0"/>
              </a:rPr>
              <a:t>FACTOR 2</a:t>
            </a:r>
            <a:endParaRPr lang="es-ES" altLang="es-ES_tradnl" sz="1400" b="1">
              <a:cs typeface="Arial" charset="0"/>
            </a:endParaRPr>
          </a:p>
        </p:txBody>
      </p:sp>
      <p:sp>
        <p:nvSpPr>
          <p:cNvPr id="26652" name="Text Box 28"/>
          <p:cNvSpPr txBox="1">
            <a:spLocks noChangeArrowheads="1"/>
          </p:cNvSpPr>
          <p:nvPr/>
        </p:nvSpPr>
        <p:spPr bwMode="auto">
          <a:xfrm>
            <a:off x="5181600" y="1676400"/>
            <a:ext cx="990600" cy="1741488"/>
          </a:xfrm>
          <a:prstGeom prst="rect">
            <a:avLst/>
          </a:prstGeom>
          <a:noFill/>
          <a:ln w="9525">
            <a:noFill/>
            <a:miter lim="800000"/>
            <a:headEnd/>
            <a:tailEnd/>
          </a:ln>
        </p:spPr>
        <p:txBody>
          <a:bodyPr>
            <a:spAutoFit/>
          </a:bodyPr>
          <a:lstStyle/>
          <a:p>
            <a:pPr>
              <a:spcBef>
                <a:spcPct val="50000"/>
              </a:spcBef>
            </a:pPr>
            <a:r>
              <a:rPr lang="en-US" altLang="es-ES_tradnl">
                <a:cs typeface="Arial" charset="0"/>
              </a:rPr>
              <a:t>Dieta1</a:t>
            </a:r>
          </a:p>
          <a:p>
            <a:pPr>
              <a:spcBef>
                <a:spcPct val="50000"/>
              </a:spcBef>
            </a:pPr>
            <a:endParaRPr lang="en-US" altLang="es-ES_tradnl" sz="1200">
              <a:cs typeface="Arial" charset="0"/>
            </a:endParaRPr>
          </a:p>
          <a:p>
            <a:pPr>
              <a:spcBef>
                <a:spcPct val="50000"/>
              </a:spcBef>
            </a:pPr>
            <a:r>
              <a:rPr lang="en-US" altLang="es-ES_tradnl">
                <a:cs typeface="Arial" charset="0"/>
              </a:rPr>
              <a:t>Dieta 2</a:t>
            </a:r>
          </a:p>
          <a:p>
            <a:pPr>
              <a:spcBef>
                <a:spcPct val="50000"/>
              </a:spcBef>
            </a:pPr>
            <a:endParaRPr lang="en-US" altLang="es-ES_tradnl" sz="1200">
              <a:cs typeface="Arial" charset="0"/>
            </a:endParaRPr>
          </a:p>
          <a:p>
            <a:pPr>
              <a:spcBef>
                <a:spcPct val="50000"/>
              </a:spcBef>
            </a:pPr>
            <a:r>
              <a:rPr lang="en-US" altLang="es-ES_tradnl">
                <a:cs typeface="Arial" charset="0"/>
              </a:rPr>
              <a:t>Dieta 3</a:t>
            </a:r>
            <a:endParaRPr lang="es-ES" altLang="es-ES_tradnl">
              <a:cs typeface="Arial" charset="0"/>
            </a:endParaRPr>
          </a:p>
        </p:txBody>
      </p:sp>
      <p:sp>
        <p:nvSpPr>
          <p:cNvPr id="26653" name="Text Box 29"/>
          <p:cNvSpPr txBox="1">
            <a:spLocks noChangeArrowheads="1"/>
          </p:cNvSpPr>
          <p:nvPr/>
        </p:nvSpPr>
        <p:spPr bwMode="auto">
          <a:xfrm>
            <a:off x="4876800" y="4191000"/>
            <a:ext cx="990600" cy="1741488"/>
          </a:xfrm>
          <a:prstGeom prst="rect">
            <a:avLst/>
          </a:prstGeom>
          <a:noFill/>
          <a:ln w="9525">
            <a:noFill/>
            <a:miter lim="800000"/>
            <a:headEnd/>
            <a:tailEnd/>
          </a:ln>
        </p:spPr>
        <p:txBody>
          <a:bodyPr>
            <a:spAutoFit/>
          </a:bodyPr>
          <a:lstStyle/>
          <a:p>
            <a:pPr>
              <a:spcBef>
                <a:spcPct val="50000"/>
              </a:spcBef>
            </a:pPr>
            <a:r>
              <a:rPr lang="en-US" altLang="es-ES_tradnl">
                <a:cs typeface="Arial" charset="0"/>
              </a:rPr>
              <a:t>Dieta1</a:t>
            </a:r>
          </a:p>
          <a:p>
            <a:pPr>
              <a:spcBef>
                <a:spcPct val="50000"/>
              </a:spcBef>
            </a:pPr>
            <a:endParaRPr lang="en-US" altLang="es-ES_tradnl" sz="1200">
              <a:cs typeface="Arial" charset="0"/>
            </a:endParaRPr>
          </a:p>
          <a:p>
            <a:pPr>
              <a:spcBef>
                <a:spcPct val="50000"/>
              </a:spcBef>
            </a:pPr>
            <a:r>
              <a:rPr lang="en-US" altLang="es-ES_tradnl">
                <a:cs typeface="Arial" charset="0"/>
              </a:rPr>
              <a:t>Dieta 2</a:t>
            </a:r>
          </a:p>
          <a:p>
            <a:pPr>
              <a:spcBef>
                <a:spcPct val="50000"/>
              </a:spcBef>
            </a:pPr>
            <a:endParaRPr lang="en-US" altLang="es-ES_tradnl" sz="1200">
              <a:cs typeface="Arial" charset="0"/>
            </a:endParaRPr>
          </a:p>
          <a:p>
            <a:pPr>
              <a:spcBef>
                <a:spcPct val="50000"/>
              </a:spcBef>
            </a:pPr>
            <a:r>
              <a:rPr lang="en-US" altLang="es-ES_tradnl">
                <a:cs typeface="Arial" charset="0"/>
              </a:rPr>
              <a:t>Dieta 3</a:t>
            </a:r>
            <a:endParaRPr lang="es-ES" altLang="es-ES_tradnl">
              <a:cs typeface="Arial" charset="0"/>
            </a:endParaRPr>
          </a:p>
        </p:txBody>
      </p:sp>
      <p:sp>
        <p:nvSpPr>
          <p:cNvPr id="26654" name="Text Box 30"/>
          <p:cNvSpPr txBox="1">
            <a:spLocks noChangeArrowheads="1"/>
          </p:cNvSpPr>
          <p:nvPr/>
        </p:nvSpPr>
        <p:spPr bwMode="auto">
          <a:xfrm>
            <a:off x="5943600" y="4038600"/>
            <a:ext cx="1295400" cy="623888"/>
          </a:xfrm>
          <a:prstGeom prst="rect">
            <a:avLst/>
          </a:prstGeom>
          <a:noFill/>
          <a:ln w="9525">
            <a:noFill/>
            <a:miter lim="800000"/>
            <a:headEnd/>
            <a:tailEnd/>
          </a:ln>
        </p:spPr>
        <p:txBody>
          <a:bodyPr>
            <a:spAutoFit/>
          </a:bodyPr>
          <a:lstStyle/>
          <a:p>
            <a:pPr>
              <a:spcBef>
                <a:spcPct val="50000"/>
              </a:spcBef>
            </a:pPr>
            <a:r>
              <a:rPr lang="en-US" altLang="es-ES_tradnl" sz="1400">
                <a:cs typeface="Arial" charset="0"/>
              </a:rPr>
              <a:t>Con ejercicio</a:t>
            </a:r>
          </a:p>
          <a:p>
            <a:pPr>
              <a:spcBef>
                <a:spcPct val="50000"/>
              </a:spcBef>
            </a:pPr>
            <a:r>
              <a:rPr lang="en-US" altLang="es-ES_tradnl" sz="1400">
                <a:cs typeface="Arial" charset="0"/>
              </a:rPr>
              <a:t>Sin ejercicio</a:t>
            </a:r>
          </a:p>
        </p:txBody>
      </p:sp>
      <p:sp>
        <p:nvSpPr>
          <p:cNvPr id="26655" name="Text Box 31"/>
          <p:cNvSpPr txBox="1">
            <a:spLocks noChangeArrowheads="1"/>
          </p:cNvSpPr>
          <p:nvPr/>
        </p:nvSpPr>
        <p:spPr bwMode="auto">
          <a:xfrm>
            <a:off x="5943600" y="4710113"/>
            <a:ext cx="1295400" cy="623887"/>
          </a:xfrm>
          <a:prstGeom prst="rect">
            <a:avLst/>
          </a:prstGeom>
          <a:noFill/>
          <a:ln w="9525">
            <a:noFill/>
            <a:miter lim="800000"/>
            <a:headEnd/>
            <a:tailEnd/>
          </a:ln>
        </p:spPr>
        <p:txBody>
          <a:bodyPr>
            <a:spAutoFit/>
          </a:bodyPr>
          <a:lstStyle/>
          <a:p>
            <a:pPr>
              <a:spcBef>
                <a:spcPct val="50000"/>
              </a:spcBef>
            </a:pPr>
            <a:r>
              <a:rPr lang="en-US" altLang="es-ES_tradnl" sz="1400">
                <a:cs typeface="Arial" charset="0"/>
              </a:rPr>
              <a:t>Con ejercicio</a:t>
            </a:r>
          </a:p>
          <a:p>
            <a:pPr>
              <a:spcBef>
                <a:spcPct val="50000"/>
              </a:spcBef>
            </a:pPr>
            <a:r>
              <a:rPr lang="en-US" altLang="es-ES_tradnl" sz="1400">
                <a:cs typeface="Arial" charset="0"/>
              </a:rPr>
              <a:t>Sin ejercicio</a:t>
            </a:r>
          </a:p>
        </p:txBody>
      </p:sp>
      <p:sp>
        <p:nvSpPr>
          <p:cNvPr id="26656" name="Text Box 32"/>
          <p:cNvSpPr txBox="1">
            <a:spLocks noChangeArrowheads="1"/>
          </p:cNvSpPr>
          <p:nvPr/>
        </p:nvSpPr>
        <p:spPr bwMode="auto">
          <a:xfrm>
            <a:off x="5943600" y="5410200"/>
            <a:ext cx="1295400" cy="623888"/>
          </a:xfrm>
          <a:prstGeom prst="rect">
            <a:avLst/>
          </a:prstGeom>
          <a:noFill/>
          <a:ln w="9525">
            <a:noFill/>
            <a:miter lim="800000"/>
            <a:headEnd/>
            <a:tailEnd/>
          </a:ln>
        </p:spPr>
        <p:txBody>
          <a:bodyPr>
            <a:spAutoFit/>
          </a:bodyPr>
          <a:lstStyle/>
          <a:p>
            <a:pPr>
              <a:spcBef>
                <a:spcPct val="50000"/>
              </a:spcBef>
            </a:pPr>
            <a:r>
              <a:rPr lang="en-US" altLang="es-ES_tradnl" sz="1400">
                <a:cs typeface="Arial" charset="0"/>
              </a:rPr>
              <a:t>Con ejercicio</a:t>
            </a:r>
          </a:p>
          <a:p>
            <a:pPr>
              <a:spcBef>
                <a:spcPct val="50000"/>
              </a:spcBef>
            </a:pPr>
            <a:r>
              <a:rPr lang="en-US" altLang="es-ES_tradnl" sz="1400">
                <a:cs typeface="Arial" charset="0"/>
              </a:rPr>
              <a:t>Sin ejercicio</a:t>
            </a:r>
          </a:p>
        </p:txBody>
      </p:sp>
      <p:sp>
        <p:nvSpPr>
          <p:cNvPr id="26657" name="Line 33"/>
          <p:cNvSpPr>
            <a:spLocks noChangeShapeType="1"/>
          </p:cNvSpPr>
          <p:nvPr/>
        </p:nvSpPr>
        <p:spPr bwMode="auto">
          <a:xfrm flipV="1">
            <a:off x="5638800" y="4191000"/>
            <a:ext cx="381000" cy="152400"/>
          </a:xfrm>
          <a:prstGeom prst="line">
            <a:avLst/>
          </a:prstGeom>
          <a:noFill/>
          <a:ln w="9525">
            <a:solidFill>
              <a:schemeClr val="tx1"/>
            </a:solidFill>
            <a:round/>
            <a:headEnd/>
            <a:tailEnd type="triangle" w="med" len="med"/>
          </a:ln>
        </p:spPr>
        <p:txBody>
          <a:bodyPr/>
          <a:lstStyle/>
          <a:p>
            <a:endParaRPr lang="es-ES"/>
          </a:p>
        </p:txBody>
      </p:sp>
      <p:sp>
        <p:nvSpPr>
          <p:cNvPr id="26658" name="Line 34"/>
          <p:cNvSpPr>
            <a:spLocks noChangeShapeType="1"/>
          </p:cNvSpPr>
          <p:nvPr/>
        </p:nvSpPr>
        <p:spPr bwMode="auto">
          <a:xfrm>
            <a:off x="5638800" y="4343400"/>
            <a:ext cx="381000" cy="152400"/>
          </a:xfrm>
          <a:prstGeom prst="line">
            <a:avLst/>
          </a:prstGeom>
          <a:noFill/>
          <a:ln w="9525">
            <a:solidFill>
              <a:schemeClr val="tx1"/>
            </a:solidFill>
            <a:round/>
            <a:headEnd/>
            <a:tailEnd type="triangle" w="med" len="med"/>
          </a:ln>
        </p:spPr>
        <p:txBody>
          <a:bodyPr/>
          <a:lstStyle/>
          <a:p>
            <a:endParaRPr lang="es-ES"/>
          </a:p>
        </p:txBody>
      </p:sp>
      <p:sp>
        <p:nvSpPr>
          <p:cNvPr id="26659" name="Line 35"/>
          <p:cNvSpPr>
            <a:spLocks noChangeShapeType="1"/>
          </p:cNvSpPr>
          <p:nvPr/>
        </p:nvSpPr>
        <p:spPr bwMode="auto">
          <a:xfrm>
            <a:off x="5715000" y="5105400"/>
            <a:ext cx="381000" cy="152400"/>
          </a:xfrm>
          <a:prstGeom prst="line">
            <a:avLst/>
          </a:prstGeom>
          <a:noFill/>
          <a:ln w="9525">
            <a:solidFill>
              <a:schemeClr val="tx1"/>
            </a:solidFill>
            <a:round/>
            <a:headEnd/>
            <a:tailEnd type="triangle" w="med" len="med"/>
          </a:ln>
        </p:spPr>
        <p:txBody>
          <a:bodyPr/>
          <a:lstStyle/>
          <a:p>
            <a:endParaRPr lang="es-ES"/>
          </a:p>
        </p:txBody>
      </p:sp>
      <p:sp>
        <p:nvSpPr>
          <p:cNvPr id="26660" name="Line 36"/>
          <p:cNvSpPr>
            <a:spLocks noChangeShapeType="1"/>
          </p:cNvSpPr>
          <p:nvPr/>
        </p:nvSpPr>
        <p:spPr bwMode="auto">
          <a:xfrm flipV="1">
            <a:off x="5715000" y="4876800"/>
            <a:ext cx="381000" cy="152400"/>
          </a:xfrm>
          <a:prstGeom prst="line">
            <a:avLst/>
          </a:prstGeom>
          <a:noFill/>
          <a:ln w="9525">
            <a:solidFill>
              <a:schemeClr val="tx1"/>
            </a:solidFill>
            <a:round/>
            <a:headEnd/>
            <a:tailEnd type="triangle" w="med" len="med"/>
          </a:ln>
        </p:spPr>
        <p:txBody>
          <a:bodyPr/>
          <a:lstStyle/>
          <a:p>
            <a:endParaRPr lang="es-ES"/>
          </a:p>
        </p:txBody>
      </p:sp>
      <p:sp>
        <p:nvSpPr>
          <p:cNvPr id="26661" name="Line 37"/>
          <p:cNvSpPr>
            <a:spLocks noChangeShapeType="1"/>
          </p:cNvSpPr>
          <p:nvPr/>
        </p:nvSpPr>
        <p:spPr bwMode="auto">
          <a:xfrm>
            <a:off x="5715000" y="5791200"/>
            <a:ext cx="381000" cy="152400"/>
          </a:xfrm>
          <a:prstGeom prst="line">
            <a:avLst/>
          </a:prstGeom>
          <a:noFill/>
          <a:ln w="9525">
            <a:solidFill>
              <a:schemeClr val="tx1"/>
            </a:solidFill>
            <a:round/>
            <a:headEnd/>
            <a:tailEnd type="triangle" w="med" len="med"/>
          </a:ln>
        </p:spPr>
        <p:txBody>
          <a:bodyPr/>
          <a:lstStyle/>
          <a:p>
            <a:endParaRPr lang="es-ES"/>
          </a:p>
        </p:txBody>
      </p:sp>
      <p:sp>
        <p:nvSpPr>
          <p:cNvPr id="26662" name="Line 38"/>
          <p:cNvSpPr>
            <a:spLocks noChangeShapeType="1"/>
          </p:cNvSpPr>
          <p:nvPr/>
        </p:nvSpPr>
        <p:spPr bwMode="auto">
          <a:xfrm flipV="1">
            <a:off x="5715000" y="5562600"/>
            <a:ext cx="381000" cy="152400"/>
          </a:xfrm>
          <a:prstGeom prst="line">
            <a:avLst/>
          </a:prstGeom>
          <a:noFill/>
          <a:ln w="9525">
            <a:solidFill>
              <a:schemeClr val="tx1"/>
            </a:solidFill>
            <a:round/>
            <a:headEnd/>
            <a:tailEnd type="triangle" w="med" len="med"/>
          </a:ln>
        </p:spPr>
        <p:txBody>
          <a:bodyPr/>
          <a:lstStyle/>
          <a:p>
            <a:endParaRPr lang="es-ES"/>
          </a:p>
        </p:txBody>
      </p:sp>
      <p:sp>
        <p:nvSpPr>
          <p:cNvPr id="26663" name="Text Box 39"/>
          <p:cNvSpPr txBox="1">
            <a:spLocks noChangeArrowheads="1"/>
          </p:cNvSpPr>
          <p:nvPr/>
        </p:nvSpPr>
        <p:spPr bwMode="auto">
          <a:xfrm>
            <a:off x="4800600" y="6248400"/>
            <a:ext cx="1447800" cy="366713"/>
          </a:xfrm>
          <a:prstGeom prst="rect">
            <a:avLst/>
          </a:prstGeom>
          <a:noFill/>
          <a:ln w="9525">
            <a:noFill/>
            <a:miter lim="800000"/>
            <a:headEnd/>
            <a:tailEnd/>
          </a:ln>
        </p:spPr>
        <p:txBody>
          <a:bodyPr>
            <a:spAutoFit/>
          </a:bodyPr>
          <a:lstStyle/>
          <a:p>
            <a:pPr>
              <a:spcBef>
                <a:spcPct val="50000"/>
              </a:spcBef>
            </a:pPr>
            <a:r>
              <a:rPr lang="en-US" altLang="es-ES_tradnl" sz="1400" b="1">
                <a:solidFill>
                  <a:srgbClr val="FF6600"/>
                </a:solidFill>
                <a:cs typeface="Arial" charset="0"/>
              </a:rPr>
              <a:t>FACTOR</a:t>
            </a:r>
            <a:r>
              <a:rPr lang="en-US" altLang="es-ES_tradnl" b="1">
                <a:solidFill>
                  <a:srgbClr val="FF6600"/>
                </a:solidFill>
                <a:cs typeface="Arial" charset="0"/>
              </a:rPr>
              <a:t> 1</a:t>
            </a:r>
            <a:endParaRPr lang="es-ES" altLang="es-ES_tradnl" b="1">
              <a:solidFill>
                <a:srgbClr val="FF6600"/>
              </a:solidFill>
              <a:cs typeface="Arial" charset="0"/>
            </a:endParaRPr>
          </a:p>
        </p:txBody>
      </p:sp>
      <p:sp>
        <p:nvSpPr>
          <p:cNvPr id="26664" name="Text Box 40"/>
          <p:cNvSpPr txBox="1">
            <a:spLocks noChangeArrowheads="1"/>
          </p:cNvSpPr>
          <p:nvPr/>
        </p:nvSpPr>
        <p:spPr bwMode="auto">
          <a:xfrm>
            <a:off x="5867400" y="6248400"/>
            <a:ext cx="1447800" cy="366713"/>
          </a:xfrm>
          <a:prstGeom prst="rect">
            <a:avLst/>
          </a:prstGeom>
          <a:noFill/>
          <a:ln w="9525">
            <a:noFill/>
            <a:miter lim="800000"/>
            <a:headEnd/>
            <a:tailEnd/>
          </a:ln>
        </p:spPr>
        <p:txBody>
          <a:bodyPr>
            <a:spAutoFit/>
          </a:bodyPr>
          <a:lstStyle/>
          <a:p>
            <a:pPr>
              <a:spcBef>
                <a:spcPct val="50000"/>
              </a:spcBef>
            </a:pPr>
            <a:r>
              <a:rPr lang="en-US" altLang="es-ES_tradnl" sz="1400" b="1">
                <a:solidFill>
                  <a:srgbClr val="FF6600"/>
                </a:solidFill>
                <a:cs typeface="Arial" charset="0"/>
              </a:rPr>
              <a:t>FACTOR</a:t>
            </a:r>
            <a:r>
              <a:rPr lang="en-US" altLang="es-ES_tradnl" b="1">
                <a:solidFill>
                  <a:srgbClr val="FF6600"/>
                </a:solidFill>
                <a:cs typeface="Arial" charset="0"/>
              </a:rPr>
              <a:t> 2</a:t>
            </a:r>
            <a:endParaRPr lang="es-ES" altLang="es-ES_tradnl" b="1">
              <a:solidFill>
                <a:srgbClr val="FF6600"/>
              </a:solidFill>
              <a:cs typeface="Arial" charset="0"/>
            </a:endParaRPr>
          </a:p>
        </p:txBody>
      </p:sp>
      <p:sp>
        <p:nvSpPr>
          <p:cNvPr id="26665" name="Text Box 41"/>
          <p:cNvSpPr txBox="1">
            <a:spLocks noChangeArrowheads="1"/>
          </p:cNvSpPr>
          <p:nvPr/>
        </p:nvSpPr>
        <p:spPr bwMode="auto">
          <a:xfrm>
            <a:off x="6858000" y="2833688"/>
            <a:ext cx="1981200" cy="779462"/>
          </a:xfrm>
          <a:prstGeom prst="rect">
            <a:avLst/>
          </a:prstGeom>
          <a:noFill/>
          <a:ln w="9525">
            <a:noFill/>
            <a:miter lim="800000"/>
            <a:headEnd/>
            <a:tailEnd/>
          </a:ln>
        </p:spPr>
        <p:txBody>
          <a:bodyPr>
            <a:spAutoFit/>
          </a:bodyPr>
          <a:lstStyle/>
          <a:p>
            <a:pPr>
              <a:spcBef>
                <a:spcPct val="50000"/>
              </a:spcBef>
            </a:pPr>
            <a:r>
              <a:rPr lang="en-US" altLang="es-ES_tradnl" b="1">
                <a:cs typeface="Arial" charset="0"/>
              </a:rPr>
              <a:t>UNIVARIADO</a:t>
            </a:r>
          </a:p>
          <a:p>
            <a:pPr>
              <a:spcBef>
                <a:spcPct val="50000"/>
              </a:spcBef>
            </a:pPr>
            <a:r>
              <a:rPr lang="en-US" altLang="es-ES_tradnl" b="1">
                <a:cs typeface="Arial" charset="0"/>
              </a:rPr>
              <a:t>MULTIVARIADO</a:t>
            </a:r>
            <a:endParaRPr lang="es-ES" altLang="es-ES_tradnl" b="1">
              <a:cs typeface="Arial" charset="0"/>
            </a:endParaRPr>
          </a:p>
        </p:txBody>
      </p:sp>
      <p:sp>
        <p:nvSpPr>
          <p:cNvPr id="26666" name="Text Box 42"/>
          <p:cNvSpPr txBox="1">
            <a:spLocks noChangeArrowheads="1"/>
          </p:cNvSpPr>
          <p:nvPr/>
        </p:nvSpPr>
        <p:spPr bwMode="auto">
          <a:xfrm>
            <a:off x="7010400" y="5926138"/>
            <a:ext cx="1981200" cy="779462"/>
          </a:xfrm>
          <a:prstGeom prst="rect">
            <a:avLst/>
          </a:prstGeom>
          <a:noFill/>
          <a:ln w="9525">
            <a:noFill/>
            <a:miter lim="800000"/>
            <a:headEnd/>
            <a:tailEnd/>
          </a:ln>
        </p:spPr>
        <p:txBody>
          <a:bodyPr>
            <a:spAutoFit/>
          </a:bodyPr>
          <a:lstStyle/>
          <a:p>
            <a:pPr>
              <a:spcBef>
                <a:spcPct val="50000"/>
              </a:spcBef>
            </a:pPr>
            <a:r>
              <a:rPr lang="en-US" altLang="es-ES_tradnl" b="1">
                <a:cs typeface="Arial" charset="0"/>
              </a:rPr>
              <a:t>UNIVARIADO</a:t>
            </a:r>
          </a:p>
          <a:p>
            <a:pPr>
              <a:spcBef>
                <a:spcPct val="50000"/>
              </a:spcBef>
            </a:pPr>
            <a:r>
              <a:rPr lang="en-US" altLang="es-ES_tradnl" b="1">
                <a:cs typeface="Arial" charset="0"/>
              </a:rPr>
              <a:t>MULTIVARIADO</a:t>
            </a:r>
            <a:endParaRPr lang="es-ES" altLang="es-ES_tradnl" b="1">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a:xfrm>
            <a:off x="457200" y="692150"/>
            <a:ext cx="8229600" cy="5434013"/>
          </a:xfrm>
          <a:solidFill>
            <a:schemeClr val="accent1"/>
          </a:solidFill>
          <a:ln>
            <a:solidFill>
              <a:schemeClr val="tx1"/>
            </a:solidFill>
          </a:ln>
        </p:spPr>
        <p:txBody>
          <a:bodyPr/>
          <a:lstStyle/>
          <a:p>
            <a:pPr algn="just" eaLnBrk="1" hangingPunct="1">
              <a:buFontTx/>
              <a:buNone/>
            </a:pPr>
            <a:r>
              <a:rPr lang="es-ES_tradnl" smtClean="0"/>
              <a:t>	La notación del diseño es más sencilla cuando la cantidad de niveles por factor es igual (es decir, constante). Así, el diseño factorial de dos factores a dos niveles se representa por 2², el de tres factores por 2</a:t>
            </a:r>
            <a:r>
              <a:rPr lang="es-ES_tradnl" baseline="30000" smtClean="0"/>
              <a:t>3</a:t>
            </a:r>
            <a:r>
              <a:rPr lang="es-ES_tradnl" smtClean="0"/>
              <a:t>, etc. En términos generales, los diseños a dos niveles y con </a:t>
            </a:r>
            <a:r>
              <a:rPr lang="es-ES_tradnl" i="1" smtClean="0"/>
              <a:t>k</a:t>
            </a:r>
            <a:r>
              <a:rPr lang="es-ES_tradnl" smtClean="0"/>
              <a:t> factores se representan por 2</a:t>
            </a:r>
            <a:r>
              <a:rPr lang="es-ES_tradnl" baseline="30000" smtClean="0"/>
              <a:t>k</a:t>
            </a:r>
            <a:r>
              <a:rPr lang="es-ES_tradnl" smtClean="0"/>
              <a:t>; a tres niveles, por 3</a:t>
            </a:r>
            <a:r>
              <a:rPr lang="es-ES_tradnl" baseline="30000" smtClean="0"/>
              <a:t>k</a:t>
            </a:r>
            <a:r>
              <a:rPr lang="es-ES_tradnl" smtClean="0"/>
              <a:t>; a cuatro niveles por 4</a:t>
            </a:r>
            <a:r>
              <a:rPr lang="es-ES_tradnl" baseline="30000" smtClean="0"/>
              <a:t>k</a:t>
            </a:r>
            <a:r>
              <a:rPr lang="es-ES_tradnl" smtClean="0"/>
              <a:t>, etc.</a:t>
            </a:r>
          </a:p>
          <a:p>
            <a:pPr algn="just" eaLnBrk="1" hangingPunct="1">
              <a:buFontTx/>
              <a:buNone/>
            </a:pPr>
            <a:r>
              <a:rPr lang="es-ES_tradnl" smtClean="0"/>
              <a:t>                                                                ..//..   </a:t>
            </a:r>
            <a:endParaRPr lang="es-E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xfrm>
            <a:off x="457200" y="908050"/>
            <a:ext cx="8218488" cy="5184775"/>
          </a:xfrm>
          <a:solidFill>
            <a:schemeClr val="accent1"/>
          </a:solidFill>
          <a:ln>
            <a:solidFill>
              <a:schemeClr val="tx1"/>
            </a:solidFill>
          </a:ln>
        </p:spPr>
        <p:txBody>
          <a:bodyPr/>
          <a:lstStyle/>
          <a:p>
            <a:pPr algn="just" eaLnBrk="1" hangingPunct="1">
              <a:lnSpc>
                <a:spcPct val="90000"/>
              </a:lnSpc>
              <a:buFontTx/>
              <a:buNone/>
            </a:pPr>
            <a:r>
              <a:rPr lang="es-ES_tradnl" smtClean="0"/>
              <a:t>	Cuando los factores actúan a más de dos niveles (es decir, cuando la cantidad de valores por factor es variable), el diseño se representa por 2 x 3, 2 x 3 x 4, etc. A su vez, cabe considerar la posibilidad de que, tanto en un caso como en otro, el diseño sea balanceado (proporcionado) o no balanceado (no proporcionado); es decir, diseños con igual cantidad de sujetos por casilla y diseños con desigual cantidad de sujetos por casilla.</a:t>
            </a:r>
            <a:endParaRPr lang="es-ES" smtClean="0"/>
          </a:p>
          <a:p>
            <a:pPr eaLnBrk="1" hangingPunct="1">
              <a:lnSpc>
                <a:spcPct val="90000"/>
              </a:lnSpc>
            </a:pPr>
            <a:endParaRPr lang="es-ES" smtClean="0"/>
          </a:p>
          <a:p>
            <a:pPr eaLnBrk="1" hangingPunct="1">
              <a:lnSpc>
                <a:spcPct val="90000"/>
              </a:lnSpc>
            </a:pPr>
            <a:endParaRPr lang="es-E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body" idx="1"/>
          </p:nvPr>
        </p:nvSpPr>
        <p:spPr>
          <a:xfrm>
            <a:off x="0" y="0"/>
            <a:ext cx="9144000" cy="6858000"/>
          </a:xfrm>
          <a:solidFill>
            <a:schemeClr val="accent1"/>
          </a:solidFill>
          <a:ln>
            <a:solidFill>
              <a:schemeClr val="tx1"/>
            </a:solidFill>
          </a:ln>
        </p:spPr>
        <p:txBody>
          <a:bodyPr/>
          <a:lstStyle/>
          <a:p>
            <a:pPr algn="just" eaLnBrk="1" hangingPunct="1">
              <a:lnSpc>
                <a:spcPct val="90000"/>
              </a:lnSpc>
              <a:buFontTx/>
              <a:buNone/>
            </a:pPr>
            <a:r>
              <a:rPr lang="es-ES_tradnl" sz="2800" b="1" dirty="0" smtClean="0"/>
              <a:t>	</a:t>
            </a:r>
          </a:p>
          <a:p>
            <a:pPr algn="just" eaLnBrk="1" hangingPunct="1">
              <a:lnSpc>
                <a:spcPct val="90000"/>
              </a:lnSpc>
              <a:buFontTx/>
              <a:buNone/>
            </a:pPr>
            <a:r>
              <a:rPr lang="es-ES_tradnl" sz="2800" b="1" dirty="0" smtClean="0"/>
              <a:t>	                                     </a:t>
            </a:r>
          </a:p>
          <a:p>
            <a:pPr algn="just" eaLnBrk="1" hangingPunct="1">
              <a:lnSpc>
                <a:spcPct val="90000"/>
              </a:lnSpc>
              <a:buFontTx/>
              <a:buNone/>
            </a:pPr>
            <a:r>
              <a:rPr lang="es-ES_tradnl" sz="2800" b="1" dirty="0" smtClean="0"/>
              <a:t>				      -Experimento factorial </a:t>
            </a:r>
          </a:p>
          <a:p>
            <a:pPr algn="just" eaLnBrk="1" hangingPunct="1">
              <a:lnSpc>
                <a:spcPct val="90000"/>
              </a:lnSpc>
              <a:buFontTx/>
              <a:buNone/>
            </a:pPr>
            <a:r>
              <a:rPr lang="es-ES_tradnl" sz="2800" b="1" dirty="0" smtClean="0"/>
              <a:t>                                        en un diseño completamente al azar</a:t>
            </a:r>
          </a:p>
          <a:p>
            <a:pPr algn="just" eaLnBrk="1" hangingPunct="1">
              <a:lnSpc>
                <a:spcPct val="90000"/>
              </a:lnSpc>
              <a:buFontTx/>
              <a:buNone/>
            </a:pPr>
            <a:r>
              <a:rPr lang="es-ES_tradnl" sz="2800" b="1" dirty="0" smtClean="0"/>
              <a:t>	                                    </a:t>
            </a:r>
          </a:p>
          <a:p>
            <a:pPr algn="just" eaLnBrk="1" hangingPunct="1">
              <a:lnSpc>
                <a:spcPct val="90000"/>
              </a:lnSpc>
              <a:buFontTx/>
              <a:buNone/>
            </a:pPr>
            <a:r>
              <a:rPr lang="es-ES_tradnl" sz="2800" b="1" dirty="0" smtClean="0"/>
              <a:t>				      -Experimento factorial en un diseño</a:t>
            </a:r>
          </a:p>
          <a:p>
            <a:pPr algn="just" eaLnBrk="1" hangingPunct="1">
              <a:lnSpc>
                <a:spcPct val="90000"/>
              </a:lnSpc>
              <a:buFontTx/>
              <a:buNone/>
            </a:pPr>
            <a:r>
              <a:rPr lang="es-ES_tradnl" sz="2800" b="1" dirty="0" smtClean="0"/>
              <a:t>                                          bloques </a:t>
            </a:r>
            <a:r>
              <a:rPr lang="es-ES_tradnl" sz="2800" b="1" dirty="0" err="1" smtClean="0"/>
              <a:t>aleatorizados</a:t>
            </a:r>
            <a:endParaRPr lang="es-ES_tradnl" sz="2800" b="1" dirty="0" smtClean="0"/>
          </a:p>
          <a:p>
            <a:pPr algn="just">
              <a:lnSpc>
                <a:spcPct val="90000"/>
              </a:lnSpc>
              <a:buNone/>
            </a:pPr>
            <a:r>
              <a:rPr lang="es-ES_tradnl" sz="2800" b="1" dirty="0" smtClean="0"/>
              <a:t>	                                    </a:t>
            </a:r>
          </a:p>
          <a:p>
            <a:pPr algn="just">
              <a:lnSpc>
                <a:spcPct val="90000"/>
              </a:lnSpc>
              <a:buNone/>
            </a:pPr>
            <a:r>
              <a:rPr lang="es-ES_tradnl" sz="2800" b="1" dirty="0" smtClean="0"/>
              <a:t>				      -Experimento factorial en un diseño     </a:t>
            </a:r>
          </a:p>
          <a:p>
            <a:pPr algn="just">
              <a:lnSpc>
                <a:spcPct val="90000"/>
              </a:lnSpc>
              <a:buNone/>
            </a:pPr>
            <a:r>
              <a:rPr lang="es-ES_tradnl" sz="2800" b="1" dirty="0" smtClean="0"/>
              <a:t>                                        Cuadrado Latino</a:t>
            </a:r>
          </a:p>
          <a:p>
            <a:pPr algn="just" eaLnBrk="1" hangingPunct="1">
              <a:lnSpc>
                <a:spcPct val="90000"/>
              </a:lnSpc>
              <a:buFontTx/>
              <a:buNone/>
            </a:pPr>
            <a:r>
              <a:rPr lang="es-ES_tradnl" sz="2800" dirty="0" smtClean="0"/>
              <a:t>	</a:t>
            </a:r>
            <a:endParaRPr lang="es-ES" sz="2800" dirty="0" smtClean="0"/>
          </a:p>
        </p:txBody>
      </p:sp>
      <p:sp>
        <p:nvSpPr>
          <p:cNvPr id="16387" name="AutoShape 3"/>
          <p:cNvSpPr>
            <a:spLocks/>
          </p:cNvSpPr>
          <p:nvPr/>
        </p:nvSpPr>
        <p:spPr bwMode="auto">
          <a:xfrm>
            <a:off x="2714612" y="642918"/>
            <a:ext cx="647700" cy="5041900"/>
          </a:xfrm>
          <a:prstGeom prst="leftBrace">
            <a:avLst>
              <a:gd name="adj1" fmla="val 64869"/>
              <a:gd name="adj2" fmla="val 51333"/>
            </a:avLst>
          </a:prstGeom>
          <a:noFill/>
          <a:ln w="38100">
            <a:solidFill>
              <a:schemeClr val="tx1"/>
            </a:solidFill>
            <a:round/>
            <a:headEnd/>
            <a:tailEnd/>
          </a:ln>
        </p:spPr>
        <p:txBody>
          <a:bodyPr wrap="none" anchor="ctr"/>
          <a:lstStyle/>
          <a:p>
            <a:endParaRPr lang="es-ES"/>
          </a:p>
        </p:txBody>
      </p:sp>
      <p:sp>
        <p:nvSpPr>
          <p:cNvPr id="4" name="3 CuadroTexto"/>
          <p:cNvSpPr txBox="1"/>
          <p:nvPr/>
        </p:nvSpPr>
        <p:spPr>
          <a:xfrm>
            <a:off x="357158" y="2857496"/>
            <a:ext cx="2286016" cy="830997"/>
          </a:xfrm>
          <a:prstGeom prst="rect">
            <a:avLst/>
          </a:prstGeom>
          <a:noFill/>
        </p:spPr>
        <p:txBody>
          <a:bodyPr wrap="square" rtlCol="0">
            <a:spAutoFit/>
          </a:bodyPr>
          <a:lstStyle/>
          <a:p>
            <a:r>
              <a:rPr lang="es-ES" sz="2400" b="1" dirty="0" smtClean="0"/>
              <a:t>EXPERIMENTO S FACTORIALES</a:t>
            </a:r>
            <a:endParaRPr lang="es-ES" sz="24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solidFill>
            <a:schemeClr val="folHlink"/>
          </a:solidFill>
          <a:ln>
            <a:solidFill>
              <a:schemeClr val="tx1"/>
            </a:solidFill>
          </a:ln>
        </p:spPr>
        <p:txBody>
          <a:bodyPr>
            <a:normAutofit fontScale="90000"/>
          </a:bodyPr>
          <a:lstStyle/>
          <a:p>
            <a:pPr eaLnBrk="1" hangingPunct="1"/>
            <a:r>
              <a:rPr lang="es-ES" sz="4000" b="1" smtClean="0"/>
              <a:t>Combinación de tratamientos por grupo o casilla</a:t>
            </a:r>
          </a:p>
        </p:txBody>
      </p:sp>
      <p:sp>
        <p:nvSpPr>
          <p:cNvPr id="29699" name="Rectangle 3"/>
          <p:cNvSpPr>
            <a:spLocks noGrp="1" noChangeArrowheads="1"/>
          </p:cNvSpPr>
          <p:nvPr>
            <p:ph type="body" idx="1"/>
          </p:nvPr>
        </p:nvSpPr>
        <p:spPr>
          <a:solidFill>
            <a:schemeClr val="accent1"/>
          </a:solidFill>
          <a:ln>
            <a:solidFill>
              <a:schemeClr val="tx1"/>
            </a:solidFill>
          </a:ln>
        </p:spPr>
        <p:txBody>
          <a:bodyPr/>
          <a:lstStyle/>
          <a:p>
            <a:pPr eaLnBrk="1" hangingPunct="1">
              <a:lnSpc>
                <a:spcPct val="90000"/>
              </a:lnSpc>
            </a:pPr>
            <a:endParaRPr lang="es-ES_tradnl" sz="2800" dirty="0" smtClean="0"/>
          </a:p>
          <a:p>
            <a:pPr eaLnBrk="1" hangingPunct="1">
              <a:lnSpc>
                <a:spcPct val="90000"/>
              </a:lnSpc>
              <a:buFontTx/>
              <a:buNone/>
            </a:pPr>
            <a:r>
              <a:rPr lang="es-ES_tradnl" sz="2800" dirty="0" smtClean="0"/>
              <a:t>	                   </a:t>
            </a:r>
            <a:r>
              <a:rPr lang="es-ES_tradnl" sz="2800" b="1" dirty="0" smtClean="0"/>
              <a:t>Diseño factorial 2x2</a:t>
            </a:r>
            <a:endParaRPr lang="en-GB" sz="2800" b="1" dirty="0" smtClean="0"/>
          </a:p>
          <a:p>
            <a:pPr eaLnBrk="1" hangingPunct="1">
              <a:lnSpc>
                <a:spcPct val="90000"/>
              </a:lnSpc>
              <a:buFontTx/>
              <a:buNone/>
            </a:pPr>
            <a:r>
              <a:rPr lang="en-GB" sz="2800" dirty="0" smtClean="0"/>
              <a:t>	 </a:t>
            </a:r>
          </a:p>
          <a:p>
            <a:pPr eaLnBrk="1" hangingPunct="1">
              <a:lnSpc>
                <a:spcPct val="90000"/>
              </a:lnSpc>
              <a:buFontTx/>
              <a:buNone/>
            </a:pPr>
            <a:r>
              <a:rPr lang="en-GB" sz="2800" dirty="0" smtClean="0"/>
              <a:t>	                     </a:t>
            </a:r>
            <a:r>
              <a:rPr lang="en-GB" sz="2800" b="1" dirty="0" smtClean="0"/>
              <a:t>A</a:t>
            </a:r>
            <a:r>
              <a:rPr lang="en-GB" sz="2800" b="1" baseline="-25000" dirty="0" smtClean="0"/>
              <a:t>1</a:t>
            </a:r>
            <a:r>
              <a:rPr lang="en-GB" sz="2800" b="1" dirty="0" smtClean="0"/>
              <a:t>B</a:t>
            </a:r>
            <a:r>
              <a:rPr lang="en-GB" sz="2800" b="1" baseline="-25000" dirty="0" smtClean="0"/>
              <a:t>1</a:t>
            </a:r>
            <a:r>
              <a:rPr lang="en-GB" sz="2800" b="1" dirty="0" smtClean="0"/>
              <a:t>                 A</a:t>
            </a:r>
            <a:r>
              <a:rPr lang="en-GB" sz="2800" b="1" baseline="-25000" dirty="0" smtClean="0"/>
              <a:t>1</a:t>
            </a:r>
            <a:r>
              <a:rPr lang="en-GB" sz="2800" b="1" dirty="0" smtClean="0"/>
              <a:t>B</a:t>
            </a:r>
            <a:r>
              <a:rPr lang="en-GB" sz="2800" b="1" baseline="-25000" dirty="0" smtClean="0"/>
              <a:t>2</a:t>
            </a:r>
            <a:r>
              <a:rPr lang="en-GB" sz="2800" dirty="0" smtClean="0"/>
              <a:t>   </a:t>
            </a:r>
          </a:p>
          <a:p>
            <a:pPr eaLnBrk="1" hangingPunct="1">
              <a:lnSpc>
                <a:spcPct val="90000"/>
              </a:lnSpc>
              <a:buFontTx/>
              <a:buNone/>
            </a:pPr>
            <a:r>
              <a:rPr lang="en-GB" sz="2800" dirty="0" smtClean="0"/>
              <a:t>	 </a:t>
            </a:r>
          </a:p>
          <a:p>
            <a:pPr eaLnBrk="1" hangingPunct="1">
              <a:lnSpc>
                <a:spcPct val="90000"/>
              </a:lnSpc>
            </a:pPr>
            <a:endParaRPr lang="en-GB" sz="2800" dirty="0" smtClean="0"/>
          </a:p>
          <a:p>
            <a:pPr eaLnBrk="1" hangingPunct="1">
              <a:lnSpc>
                <a:spcPct val="90000"/>
              </a:lnSpc>
              <a:buFontTx/>
              <a:buNone/>
            </a:pPr>
            <a:r>
              <a:rPr lang="en-GB" sz="2800" dirty="0" smtClean="0"/>
              <a:t>	                     </a:t>
            </a:r>
            <a:r>
              <a:rPr lang="en-GB" sz="2800" b="1" dirty="0" smtClean="0"/>
              <a:t>A</a:t>
            </a:r>
            <a:r>
              <a:rPr lang="en-GB" sz="2800" b="1" baseline="-25000" dirty="0" smtClean="0"/>
              <a:t>2</a:t>
            </a:r>
            <a:r>
              <a:rPr lang="en-GB" sz="2800" b="1" dirty="0" smtClean="0"/>
              <a:t>B</a:t>
            </a:r>
            <a:r>
              <a:rPr lang="en-GB" sz="2800" b="1" baseline="-25000" dirty="0" smtClean="0"/>
              <a:t>1</a:t>
            </a:r>
            <a:r>
              <a:rPr lang="en-GB" sz="2800" b="1" dirty="0" smtClean="0"/>
              <a:t>                 A</a:t>
            </a:r>
            <a:r>
              <a:rPr lang="en-GB" sz="2800" b="1" baseline="-25000" dirty="0" smtClean="0"/>
              <a:t>2</a:t>
            </a:r>
            <a:r>
              <a:rPr lang="en-GB" sz="2800" b="1" dirty="0" smtClean="0"/>
              <a:t>B</a:t>
            </a:r>
            <a:r>
              <a:rPr lang="en-GB" sz="2800" b="1" baseline="-25000" dirty="0" smtClean="0"/>
              <a:t>2</a:t>
            </a:r>
            <a:r>
              <a:rPr lang="en-GB" sz="2800" dirty="0" smtClean="0"/>
              <a:t>   </a:t>
            </a:r>
          </a:p>
          <a:p>
            <a:pPr eaLnBrk="1" hangingPunct="1">
              <a:lnSpc>
                <a:spcPct val="90000"/>
              </a:lnSpc>
              <a:buFontTx/>
              <a:buNone/>
            </a:pPr>
            <a:r>
              <a:rPr lang="en-GB" sz="2800" dirty="0" smtClean="0"/>
              <a:t>	 </a:t>
            </a:r>
          </a:p>
          <a:p>
            <a:pPr algn="just" eaLnBrk="1" hangingPunct="1">
              <a:lnSpc>
                <a:spcPct val="90000"/>
              </a:lnSpc>
              <a:buFontTx/>
              <a:buNone/>
            </a:pPr>
            <a:r>
              <a:rPr lang="en-GB" sz="2800" dirty="0" smtClean="0"/>
              <a:t>	 </a:t>
            </a:r>
            <a:endParaRPr lang="es-ES" sz="2800" dirty="0" smtClean="0"/>
          </a:p>
        </p:txBody>
      </p:sp>
      <p:sp>
        <p:nvSpPr>
          <p:cNvPr id="29700" name="Rectangle 4"/>
          <p:cNvSpPr>
            <a:spLocks noChangeArrowheads="1"/>
          </p:cNvSpPr>
          <p:nvPr/>
        </p:nvSpPr>
        <p:spPr bwMode="auto">
          <a:xfrm>
            <a:off x="2339975" y="2781300"/>
            <a:ext cx="3889375" cy="2663825"/>
          </a:xfrm>
          <a:prstGeom prst="rect">
            <a:avLst/>
          </a:prstGeom>
          <a:noFill/>
          <a:ln w="38100">
            <a:solidFill>
              <a:schemeClr val="tx1"/>
            </a:solidFill>
            <a:miter lim="800000"/>
            <a:headEnd/>
            <a:tailEnd/>
          </a:ln>
        </p:spPr>
        <p:txBody>
          <a:bodyPr wrap="none" anchor="ctr"/>
          <a:lstStyle/>
          <a:p>
            <a:endParaRPr lang="es-ES"/>
          </a:p>
        </p:txBody>
      </p:sp>
      <p:sp>
        <p:nvSpPr>
          <p:cNvPr id="29701" name="Line 5"/>
          <p:cNvSpPr>
            <a:spLocks noChangeShapeType="1"/>
          </p:cNvSpPr>
          <p:nvPr/>
        </p:nvSpPr>
        <p:spPr bwMode="auto">
          <a:xfrm>
            <a:off x="4284663" y="2781300"/>
            <a:ext cx="0" cy="2663825"/>
          </a:xfrm>
          <a:prstGeom prst="line">
            <a:avLst/>
          </a:prstGeom>
          <a:noFill/>
          <a:ln w="38100">
            <a:solidFill>
              <a:schemeClr val="tx1"/>
            </a:solidFill>
            <a:round/>
            <a:headEnd/>
            <a:tailEnd/>
          </a:ln>
        </p:spPr>
        <p:txBody>
          <a:bodyPr/>
          <a:lstStyle/>
          <a:p>
            <a:endParaRPr lang="es-ES"/>
          </a:p>
        </p:txBody>
      </p:sp>
      <p:sp>
        <p:nvSpPr>
          <p:cNvPr id="29702" name="Line 6"/>
          <p:cNvSpPr>
            <a:spLocks noChangeShapeType="1"/>
          </p:cNvSpPr>
          <p:nvPr/>
        </p:nvSpPr>
        <p:spPr bwMode="auto">
          <a:xfrm>
            <a:off x="2339975" y="4076700"/>
            <a:ext cx="3889375" cy="0"/>
          </a:xfrm>
          <a:prstGeom prst="line">
            <a:avLst/>
          </a:prstGeom>
          <a:noFill/>
          <a:ln w="38100">
            <a:solidFill>
              <a:schemeClr val="tx1"/>
            </a:solidFill>
            <a:round/>
            <a:headEnd/>
            <a:tailEnd/>
          </a:ln>
        </p:spPr>
        <p:txBody>
          <a:bodyPr/>
          <a:lstStyle/>
          <a:p>
            <a:endParaRPr lang="es-E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EXPERIMENTO FACTORIAL 2X2 EN UN DCA (DCR)</a:t>
            </a:r>
            <a:endParaRPr lang="es-ES" dirty="0"/>
          </a:p>
        </p:txBody>
      </p:sp>
      <p:sp>
        <p:nvSpPr>
          <p:cNvPr id="3" name="2 Marcador de contenido"/>
          <p:cNvSpPr>
            <a:spLocks noGrp="1"/>
          </p:cNvSpPr>
          <p:nvPr>
            <p:ph idx="1"/>
          </p:nvPr>
        </p:nvSpPr>
        <p:spPr>
          <a:xfrm>
            <a:off x="457200" y="1600201"/>
            <a:ext cx="8229600" cy="1614485"/>
          </a:xfrm>
        </p:spPr>
        <p:txBody>
          <a:bodyPr>
            <a:normAutofit fontScale="70000" lnSpcReduction="20000"/>
          </a:bodyPr>
          <a:lstStyle/>
          <a:p>
            <a:pPr algn="just">
              <a:buNone/>
            </a:pPr>
            <a:r>
              <a:rPr lang="es-ES" dirty="0" smtClean="0"/>
              <a:t>	En  un experimento en el que se estudiaron dos niveles de antibióticos (0 y 40 mg) y dos niveles de vitaminas B</a:t>
            </a:r>
            <a:r>
              <a:rPr lang="es-ES" baseline="-25000" dirty="0" smtClean="0"/>
              <a:t>12</a:t>
            </a:r>
            <a:r>
              <a:rPr lang="es-ES" dirty="0" smtClean="0"/>
              <a:t> (0 y 5 </a:t>
            </a:r>
            <a:r>
              <a:rPr lang="es-ES" dirty="0" err="1" smtClean="0"/>
              <a:t>ug</a:t>
            </a:r>
            <a:r>
              <a:rPr lang="es-ES" dirty="0" smtClean="0"/>
              <a:t>) a razón de 5 cerdos por cada combinación - tratamiento, se tuvieron los siguientes aumentos diarios de ganancia de peso expresados en unidades de 10 gr.</a:t>
            </a:r>
            <a:endParaRPr lang="es-ES" dirty="0"/>
          </a:p>
        </p:txBody>
      </p:sp>
      <p:graphicFrame>
        <p:nvGraphicFramePr>
          <p:cNvPr id="4" name="3 Tabla"/>
          <p:cNvGraphicFramePr>
            <a:graphicFrameLocks noGrp="1"/>
          </p:cNvGraphicFramePr>
          <p:nvPr/>
        </p:nvGraphicFramePr>
        <p:xfrm>
          <a:off x="1071538" y="3357562"/>
          <a:ext cx="7215240" cy="3071833"/>
        </p:xfrm>
        <a:graphic>
          <a:graphicData uri="http://schemas.openxmlformats.org/drawingml/2006/table">
            <a:tbl>
              <a:tblPr/>
              <a:tblGrid>
                <a:gridCol w="1803810"/>
                <a:gridCol w="1803810"/>
                <a:gridCol w="1803810"/>
                <a:gridCol w="1803810"/>
              </a:tblGrid>
              <a:tr h="420799">
                <a:tc gridSpan="2">
                  <a:txBody>
                    <a:bodyPr/>
                    <a:lstStyle/>
                    <a:p>
                      <a:pPr algn="ctr" fontAlgn="b"/>
                      <a:r>
                        <a:rPr lang="es-ES" sz="2400" b="0" i="0" u="none" strike="noStrike" dirty="0">
                          <a:solidFill>
                            <a:srgbClr val="000000"/>
                          </a:solidFill>
                          <a:latin typeface="Calibri"/>
                        </a:rPr>
                        <a:t>A0</a:t>
                      </a:r>
                    </a:p>
                  </a:txBody>
                  <a:tcPr marL="9525" marR="9525" marT="9525" marB="0" anchor="b">
                    <a:lnL>
                      <a:noFill/>
                    </a:lnL>
                    <a:lnR>
                      <a:noFill/>
                    </a:lnR>
                    <a:lnT>
                      <a:noFill/>
                    </a:lnT>
                    <a:lnB>
                      <a:noFill/>
                    </a:lnB>
                    <a:solidFill>
                      <a:srgbClr val="FFFF00"/>
                    </a:solidFill>
                  </a:tcPr>
                </a:tc>
                <a:tc hMerge="1">
                  <a:txBody>
                    <a:bodyPr/>
                    <a:lstStyle/>
                    <a:p>
                      <a:endParaRPr lang="es-ES"/>
                    </a:p>
                  </a:txBody>
                  <a:tcPr/>
                </a:tc>
                <a:tc gridSpan="2">
                  <a:txBody>
                    <a:bodyPr/>
                    <a:lstStyle/>
                    <a:p>
                      <a:pPr algn="ctr" fontAlgn="b"/>
                      <a:r>
                        <a:rPr lang="es-ES" sz="2400" b="0" i="0" u="none" strike="noStrike" dirty="0">
                          <a:solidFill>
                            <a:srgbClr val="000000"/>
                          </a:solidFill>
                          <a:latin typeface="Calibri"/>
                        </a:rPr>
                        <a:t>A40</a:t>
                      </a:r>
                    </a:p>
                  </a:txBody>
                  <a:tcPr marL="9525" marR="9525" marT="9525" marB="0" anchor="b">
                    <a:lnL>
                      <a:noFill/>
                    </a:lnL>
                    <a:lnR>
                      <a:noFill/>
                    </a:lnR>
                    <a:lnT>
                      <a:noFill/>
                    </a:lnT>
                    <a:lnB>
                      <a:noFill/>
                    </a:lnB>
                    <a:solidFill>
                      <a:srgbClr val="FFFF00"/>
                    </a:solidFill>
                  </a:tcPr>
                </a:tc>
                <a:tc hMerge="1">
                  <a:txBody>
                    <a:bodyPr/>
                    <a:lstStyle/>
                    <a:p>
                      <a:endParaRPr lang="es-ES"/>
                    </a:p>
                  </a:txBody>
                  <a:tcPr/>
                </a:tc>
              </a:tr>
              <a:tr h="441839">
                <a:tc>
                  <a:txBody>
                    <a:bodyPr/>
                    <a:lstStyle/>
                    <a:p>
                      <a:pPr algn="ctr" fontAlgn="b"/>
                      <a:r>
                        <a:rPr lang="es-ES" sz="2400" b="0" i="0" u="none" strike="noStrike" dirty="0">
                          <a:solidFill>
                            <a:srgbClr val="000000"/>
                          </a:solidFill>
                          <a:latin typeface="Calibri"/>
                        </a:rPr>
                        <a:t>VIT-0</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0000"/>
                    </a:solidFill>
                  </a:tcPr>
                </a:tc>
                <a:tc>
                  <a:txBody>
                    <a:bodyPr/>
                    <a:lstStyle/>
                    <a:p>
                      <a:pPr algn="ctr" fontAlgn="b"/>
                      <a:r>
                        <a:rPr lang="es-ES" sz="2400" b="0" i="0" u="none" strike="noStrike" dirty="0">
                          <a:solidFill>
                            <a:srgbClr val="000000"/>
                          </a:solidFill>
                          <a:latin typeface="Calibri"/>
                        </a:rPr>
                        <a:t>VIT-5</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0000"/>
                    </a:solidFill>
                  </a:tcPr>
                </a:tc>
                <a:tc>
                  <a:txBody>
                    <a:bodyPr/>
                    <a:lstStyle/>
                    <a:p>
                      <a:pPr algn="ctr" fontAlgn="b"/>
                      <a:r>
                        <a:rPr lang="es-ES" sz="2400" b="0" i="0" u="none" strike="noStrike" dirty="0">
                          <a:solidFill>
                            <a:srgbClr val="000000"/>
                          </a:solidFill>
                          <a:latin typeface="Calibri"/>
                        </a:rPr>
                        <a:t>VIT-0</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0000"/>
                    </a:solidFill>
                  </a:tcPr>
                </a:tc>
                <a:tc>
                  <a:txBody>
                    <a:bodyPr/>
                    <a:lstStyle/>
                    <a:p>
                      <a:pPr algn="ctr" fontAlgn="b"/>
                      <a:r>
                        <a:rPr lang="es-ES" sz="2400" b="0" i="0" u="none" strike="noStrike" dirty="0">
                          <a:solidFill>
                            <a:srgbClr val="000000"/>
                          </a:solidFill>
                          <a:latin typeface="Calibri"/>
                        </a:rPr>
                        <a:t>VIT-5</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0000"/>
                    </a:solidFill>
                  </a:tcPr>
                </a:tc>
              </a:tr>
              <a:tr h="441839">
                <a:tc>
                  <a:txBody>
                    <a:bodyPr/>
                    <a:lstStyle/>
                    <a:p>
                      <a:pPr algn="ctr" fontAlgn="t"/>
                      <a:r>
                        <a:rPr lang="es-ES" sz="2400" b="0" i="0" u="none" strike="noStrike" dirty="0">
                          <a:solidFill>
                            <a:srgbClr val="000000"/>
                          </a:solidFill>
                          <a:latin typeface="Calibri"/>
                        </a:rPr>
                        <a:t>65</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t"/>
                      <a:r>
                        <a:rPr lang="es-ES" sz="2400" b="0" i="0" u="none" strike="noStrike" dirty="0">
                          <a:solidFill>
                            <a:srgbClr val="000000"/>
                          </a:solidFill>
                          <a:latin typeface="Calibri"/>
                        </a:rPr>
                        <a:t>68</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t"/>
                      <a:r>
                        <a:rPr lang="es-ES" sz="2400" b="0" i="0" u="none" strike="noStrike" dirty="0">
                          <a:solidFill>
                            <a:srgbClr val="000000"/>
                          </a:solidFill>
                          <a:latin typeface="Calibri"/>
                        </a:rPr>
                        <a:t>50</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fontAlgn="t"/>
                      <a:r>
                        <a:rPr lang="es-ES" sz="2400" b="0" i="0" u="none" strike="noStrike" dirty="0">
                          <a:solidFill>
                            <a:srgbClr val="000000"/>
                          </a:solidFill>
                          <a:latin typeface="Calibri"/>
                        </a:rPr>
                        <a:t>75</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441839">
                <a:tc>
                  <a:txBody>
                    <a:bodyPr/>
                    <a:lstStyle/>
                    <a:p>
                      <a:pPr algn="ctr" fontAlgn="t"/>
                      <a:r>
                        <a:rPr lang="es-ES" sz="2400" b="0" i="0" u="none" strike="noStrike" dirty="0">
                          <a:solidFill>
                            <a:srgbClr val="000000"/>
                          </a:solidFill>
                          <a:latin typeface="Calibri"/>
                        </a:rPr>
                        <a:t>60</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64</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45</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74</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41839">
                <a:tc>
                  <a:txBody>
                    <a:bodyPr/>
                    <a:lstStyle/>
                    <a:p>
                      <a:pPr algn="ctr" fontAlgn="t"/>
                      <a:r>
                        <a:rPr lang="es-ES" sz="2400" b="0" i="0" u="none" strike="noStrike" dirty="0">
                          <a:solidFill>
                            <a:srgbClr val="000000"/>
                          </a:solidFill>
                          <a:latin typeface="Calibri"/>
                        </a:rPr>
                        <a:t>65</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71</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40</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69</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41839">
                <a:tc>
                  <a:txBody>
                    <a:bodyPr/>
                    <a:lstStyle/>
                    <a:p>
                      <a:pPr algn="ctr" fontAlgn="t"/>
                      <a:r>
                        <a:rPr lang="es-ES" sz="2400" b="0" i="0" u="none" strike="noStrike" dirty="0">
                          <a:solidFill>
                            <a:srgbClr val="000000"/>
                          </a:solidFill>
                          <a:latin typeface="Calibri"/>
                        </a:rPr>
                        <a:t>58</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68</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48</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78</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41839">
                <a:tc>
                  <a:txBody>
                    <a:bodyPr/>
                    <a:lstStyle/>
                    <a:p>
                      <a:pPr algn="ctr" fontAlgn="t"/>
                      <a:r>
                        <a:rPr lang="es-ES" sz="2400" b="0" i="0" u="none" strike="noStrike" dirty="0">
                          <a:solidFill>
                            <a:srgbClr val="000000"/>
                          </a:solidFill>
                          <a:latin typeface="Calibri"/>
                        </a:rPr>
                        <a:t>61</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66</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39</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t"/>
                      <a:r>
                        <a:rPr lang="es-ES" sz="2400" b="0" i="0" u="none" strike="noStrike" dirty="0">
                          <a:solidFill>
                            <a:srgbClr val="000000"/>
                          </a:solidFill>
                          <a:latin typeface="Calibri"/>
                        </a:rPr>
                        <a:t>76</a:t>
                      </a:r>
                    </a:p>
                  </a:txBody>
                  <a:tcPr marL="9525" marR="9525"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Salida SPSS</a:t>
            </a:r>
            <a:endParaRPr lang="es-ES" dirty="0"/>
          </a:p>
        </p:txBody>
      </p:sp>
      <p:sp>
        <p:nvSpPr>
          <p:cNvPr id="4" name="3 Rectángulo"/>
          <p:cNvSpPr/>
          <p:nvPr/>
        </p:nvSpPr>
        <p:spPr>
          <a:xfrm>
            <a:off x="2286000" y="3105835"/>
            <a:ext cx="4572000" cy="646331"/>
          </a:xfrm>
          <a:prstGeom prst="rect">
            <a:avLst/>
          </a:prstGeom>
        </p:spPr>
        <p:txBody>
          <a:bodyPr>
            <a:spAutoFit/>
          </a:bodyPr>
          <a:lstStyle/>
          <a:p>
            <a:endParaRPr lang="es-ES" b="1" dirty="0" smtClean="0"/>
          </a:p>
          <a:p>
            <a:endParaRPr lang="es-ES" dirty="0" smtClean="0"/>
          </a:p>
        </p:txBody>
      </p:sp>
      <p:pic>
        <p:nvPicPr>
          <p:cNvPr id="5" name="4 Imagen"/>
          <p:cNvPicPr/>
          <p:nvPr/>
        </p:nvPicPr>
        <p:blipFill>
          <a:blip r:embed="rId2"/>
          <a:srcRect/>
          <a:stretch>
            <a:fillRect/>
          </a:stretch>
        </p:blipFill>
        <p:spPr bwMode="auto">
          <a:xfrm>
            <a:off x="642910" y="1928802"/>
            <a:ext cx="7858180" cy="3857652"/>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285</Words>
  <Application>Microsoft Office PowerPoint</Application>
  <PresentationFormat>Presentación en pantalla (4:3)</PresentationFormat>
  <Paragraphs>228</Paragraphs>
  <Slides>19</Slides>
  <Notes>12</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EXPERIMENTOS FACTORIALES</vt:lpstr>
      <vt:lpstr>Concepto</vt:lpstr>
      <vt:lpstr>DISEÑO EXPERIMENTAL</vt:lpstr>
      <vt:lpstr>Diapositiva 4</vt:lpstr>
      <vt:lpstr>Diapositiva 5</vt:lpstr>
      <vt:lpstr>Diapositiva 6</vt:lpstr>
      <vt:lpstr>Combinación de tratamientos por grupo o casilla</vt:lpstr>
      <vt:lpstr>EXPERIMENTO FACTORIAL 2X2 EN UN DCA (DCR)</vt:lpstr>
      <vt:lpstr>Salida SPSS</vt:lpstr>
      <vt:lpstr>Diapositiva 10</vt:lpstr>
      <vt:lpstr>EXPERIMENTO FACTORIAL 2X2 EN UN DBCA (DBCR)</vt:lpstr>
      <vt:lpstr>Salida de SPSS</vt:lpstr>
      <vt:lpstr>Efectos factoriales estimables</vt:lpstr>
      <vt:lpstr>Efectos factoriales simples</vt:lpstr>
      <vt:lpstr> Efectos factoriales principales</vt:lpstr>
      <vt:lpstr>Efectos factoriales secundarios</vt:lpstr>
      <vt:lpstr>Diapositiva 17</vt:lpstr>
      <vt:lpstr>Gráficas interactivas</vt:lpstr>
      <vt:lpstr>Regresión lineal simple</vt:lpstr>
    </vt:vector>
  </TitlesOfParts>
  <Company>WindowsWolf.com.ar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EXPERIMENTOS FACTORIALES</dc:title>
  <dc:creator>Wolf</dc:creator>
  <cp:lastModifiedBy>Wolf</cp:lastModifiedBy>
  <cp:revision>15</cp:revision>
  <dcterms:created xsi:type="dcterms:W3CDTF">2015-11-16T13:11:40Z</dcterms:created>
  <dcterms:modified xsi:type="dcterms:W3CDTF">2015-11-24T13:09:49Z</dcterms:modified>
</cp:coreProperties>
</file>