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sldIdLst>
    <p:sldId id="257" r:id="rId2"/>
    <p:sldId id="260" r:id="rId3"/>
    <p:sldId id="261" r:id="rId4"/>
    <p:sldId id="262" r:id="rId5"/>
    <p:sldId id="263" r:id="rId6"/>
    <p:sldId id="264" r:id="rId7"/>
    <p:sldId id="265" r:id="rId8"/>
    <p:sldId id="266" r:id="rId9"/>
    <p:sldId id="267" r:id="rId10"/>
    <p:sldId id="268" r:id="rId11"/>
    <p:sldId id="258" r:id="rId12"/>
    <p:sldId id="274" r:id="rId13"/>
    <p:sldId id="276" r:id="rId14"/>
    <p:sldId id="275" r:id="rId15"/>
    <p:sldId id="284" r:id="rId16"/>
    <p:sldId id="277" r:id="rId17"/>
    <p:sldId id="279" r:id="rId18"/>
    <p:sldId id="287" r:id="rId19"/>
    <p:sldId id="288" r:id="rId20"/>
    <p:sldId id="280" r:id="rId21"/>
    <p:sldId id="285" r:id="rId22"/>
    <p:sldId id="282" r:id="rId23"/>
    <p:sldId id="283" r:id="rId24"/>
    <p:sldId id="281" r:id="rId25"/>
    <p:sldId id="286" r:id="rId26"/>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96"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s-E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E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s-E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E0B944C-32FF-4390-863E-CEF339DC2E25}" type="slidenum">
              <a:rPr lang="es-ES"/>
              <a:pPr>
                <a:defRPr/>
              </a:pPr>
              <a:t>‹Nº›</a:t>
            </a:fld>
            <a:endParaRPr lang="es-ES"/>
          </a:p>
        </p:txBody>
      </p:sp>
    </p:spTree>
    <p:extLst>
      <p:ext uri="{BB962C8B-B14F-4D97-AF65-F5344CB8AC3E}">
        <p14:creationId xmlns:p14="http://schemas.microsoft.com/office/powerpoint/2010/main" val="520061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0B09953-671A-4A2B-93BB-FCA634F21F9B}" type="slidenum">
              <a:rPr lang="es-ES" smtClean="0"/>
              <a:pPr/>
              <a:t>3</a:t>
            </a:fld>
            <a:endParaRPr lang="es-ES" smtClean="0"/>
          </a:p>
        </p:txBody>
      </p:sp>
      <p:sp>
        <p:nvSpPr>
          <p:cNvPr id="2765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A0203A9-D114-43A5-8824-B93FF1B611AC}" type="slidenum">
              <a:rPr lang="es-ES" sz="1200">
                <a:cs typeface="Arial" charset="0"/>
              </a:rPr>
              <a:pPr algn="r"/>
              <a:t>3</a:t>
            </a:fld>
            <a:endParaRPr lang="es-ES" sz="1200">
              <a:cs typeface="Arial" charset="0"/>
            </a:endParaRPr>
          </a:p>
        </p:txBody>
      </p:sp>
      <p:sp>
        <p:nvSpPr>
          <p:cNvPr id="27652" name="1 Marcador de imagen de diapositiva"/>
          <p:cNvSpPr>
            <a:spLocks noGrp="1" noRot="1" noChangeAspect="1" noTextEdit="1"/>
          </p:cNvSpPr>
          <p:nvPr>
            <p:ph type="sldImg"/>
          </p:nvPr>
        </p:nvSpPr>
        <p:spPr>
          <a:ln/>
        </p:spPr>
      </p:sp>
      <p:sp>
        <p:nvSpPr>
          <p:cNvPr id="27653" name="2 Marcador de notas"/>
          <p:cNvSpPr>
            <a:spLocks noGrp="1"/>
          </p:cNvSpPr>
          <p:nvPr>
            <p:ph type="body" idx="1"/>
          </p:nvPr>
        </p:nvSpPr>
        <p:spPr>
          <a:xfrm>
            <a:off x="914400" y="4343400"/>
            <a:ext cx="5029200" cy="4114800"/>
          </a:xfrm>
          <a:noFill/>
          <a:ln/>
        </p:spPr>
        <p:txBody>
          <a:bodyPr wrap="none"/>
          <a:lstStyle/>
          <a:p>
            <a:pPr eaLnBrk="1" hangingPunct="1"/>
            <a:endParaRPr lang="es-ES_tradnl" smtClean="0"/>
          </a:p>
        </p:txBody>
      </p:sp>
      <p:sp>
        <p:nvSpPr>
          <p:cNvPr id="27654" name="3 Marcador de número de diapositiva"/>
          <p:cNvSpPr txBox="1">
            <a:spLocks noGrp="1"/>
          </p:cNvSpPr>
          <p:nvPr/>
        </p:nvSpPr>
        <p:spPr bwMode="auto">
          <a:xfrm>
            <a:off x="3886200" y="8686800"/>
            <a:ext cx="2971800" cy="457200"/>
          </a:xfrm>
          <a:prstGeom prst="rect">
            <a:avLst/>
          </a:prstGeom>
          <a:noFill/>
          <a:ln w="9525">
            <a:noFill/>
            <a:miter lim="800000"/>
            <a:headEnd/>
            <a:tailEnd/>
          </a:ln>
        </p:spPr>
        <p:txBody>
          <a:bodyPr wrap="none" anchor="b"/>
          <a:lstStyle/>
          <a:p>
            <a:pPr algn="r"/>
            <a:fld id="{561C6133-8D84-49AD-ACFB-0F87D3A428F3}" type="slidenum">
              <a:rPr lang="en-US" sz="1200">
                <a:latin typeface="Times New Roman" pitchFamily="18" charset="0"/>
                <a:cs typeface="Arial" charset="0"/>
              </a:rPr>
              <a:pPr algn="r"/>
              <a:t>3</a:t>
            </a:fld>
            <a:endParaRPr lang="en-US" sz="1200">
              <a:latin typeface="Times New Roman" pitchFamily="18" charset="0"/>
              <a:cs typeface="Arial" charset="0"/>
            </a:endParaRPr>
          </a:p>
        </p:txBody>
      </p:sp>
    </p:spTree>
    <p:extLst>
      <p:ext uri="{BB962C8B-B14F-4D97-AF65-F5344CB8AC3E}">
        <p14:creationId xmlns:p14="http://schemas.microsoft.com/office/powerpoint/2010/main" val="143290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E5769E0E-3EAC-4DF9-832E-C97D1FE1B93C}" type="slidenum">
              <a:rPr lang="es-ES" smtClean="0"/>
              <a:pPr/>
              <a:t>4</a:t>
            </a:fld>
            <a:endParaRPr lang="es-ES" smtClean="0"/>
          </a:p>
        </p:txBody>
      </p:sp>
      <p:sp>
        <p:nvSpPr>
          <p:cNvPr id="2867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FA5F6638-2127-4D70-848F-4AE5AE56C4A9}" type="slidenum">
              <a:rPr lang="es-ES" sz="1200">
                <a:cs typeface="Arial" charset="0"/>
              </a:rPr>
              <a:pPr algn="r"/>
              <a:t>4</a:t>
            </a:fld>
            <a:endParaRPr lang="es-ES" sz="1200">
              <a:cs typeface="Arial" charset="0"/>
            </a:endParaRPr>
          </a:p>
        </p:txBody>
      </p:sp>
      <p:sp>
        <p:nvSpPr>
          <p:cNvPr id="28676" name="1 Marcador de imagen de diapositiva"/>
          <p:cNvSpPr>
            <a:spLocks noGrp="1" noRot="1" noChangeAspect="1" noTextEdit="1"/>
          </p:cNvSpPr>
          <p:nvPr>
            <p:ph type="sldImg"/>
          </p:nvPr>
        </p:nvSpPr>
        <p:spPr>
          <a:ln/>
        </p:spPr>
      </p:sp>
      <p:sp>
        <p:nvSpPr>
          <p:cNvPr id="28677" name="2 Marcador de notas"/>
          <p:cNvSpPr>
            <a:spLocks noGrp="1"/>
          </p:cNvSpPr>
          <p:nvPr>
            <p:ph type="body" idx="1"/>
          </p:nvPr>
        </p:nvSpPr>
        <p:spPr>
          <a:xfrm>
            <a:off x="914400" y="4343400"/>
            <a:ext cx="5029200" cy="4114800"/>
          </a:xfrm>
          <a:noFill/>
          <a:ln/>
        </p:spPr>
        <p:txBody>
          <a:bodyPr wrap="none"/>
          <a:lstStyle/>
          <a:p>
            <a:pPr eaLnBrk="1" hangingPunct="1"/>
            <a:endParaRPr lang="es-ES_tradnl" smtClean="0"/>
          </a:p>
        </p:txBody>
      </p:sp>
      <p:sp>
        <p:nvSpPr>
          <p:cNvPr id="28678" name="3 Marcador de número de diapositiva"/>
          <p:cNvSpPr txBox="1">
            <a:spLocks noGrp="1"/>
          </p:cNvSpPr>
          <p:nvPr/>
        </p:nvSpPr>
        <p:spPr bwMode="auto">
          <a:xfrm>
            <a:off x="3886200" y="8686800"/>
            <a:ext cx="2971800" cy="457200"/>
          </a:xfrm>
          <a:prstGeom prst="rect">
            <a:avLst/>
          </a:prstGeom>
          <a:noFill/>
          <a:ln w="9525">
            <a:noFill/>
            <a:miter lim="800000"/>
            <a:headEnd/>
            <a:tailEnd/>
          </a:ln>
        </p:spPr>
        <p:txBody>
          <a:bodyPr wrap="none" anchor="b"/>
          <a:lstStyle/>
          <a:p>
            <a:pPr algn="r"/>
            <a:fld id="{2B46C7C0-8559-4D05-925B-487E436696DD}" type="slidenum">
              <a:rPr lang="en-US" sz="1200">
                <a:latin typeface="Times New Roman" pitchFamily="18" charset="0"/>
                <a:cs typeface="Arial" charset="0"/>
              </a:rPr>
              <a:pPr algn="r"/>
              <a:t>4</a:t>
            </a:fld>
            <a:endParaRPr lang="en-US" sz="1200">
              <a:latin typeface="Times New Roman" pitchFamily="18" charset="0"/>
              <a:cs typeface="Arial" charset="0"/>
            </a:endParaRPr>
          </a:p>
        </p:txBody>
      </p:sp>
    </p:spTree>
    <p:extLst>
      <p:ext uri="{BB962C8B-B14F-4D97-AF65-F5344CB8AC3E}">
        <p14:creationId xmlns:p14="http://schemas.microsoft.com/office/powerpoint/2010/main" val="4079164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8A80EEBF-2D51-442C-BEE2-4F7A8ED0F152}" type="slidenum">
              <a:rPr lang="es-ES" smtClean="0"/>
              <a:pPr/>
              <a:t>5</a:t>
            </a:fld>
            <a:endParaRPr lang="es-ES" smtClean="0"/>
          </a:p>
        </p:txBody>
      </p:sp>
      <p:sp>
        <p:nvSpPr>
          <p:cNvPr id="2969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856FFA8B-4109-456A-AF8C-431BE30E14AC}" type="slidenum">
              <a:rPr lang="es-ES" sz="1200">
                <a:cs typeface="Arial" charset="0"/>
              </a:rPr>
              <a:pPr algn="r"/>
              <a:t>5</a:t>
            </a:fld>
            <a:endParaRPr lang="es-ES" sz="1200">
              <a:cs typeface="Arial" charset="0"/>
            </a:endParaRPr>
          </a:p>
        </p:txBody>
      </p:sp>
      <p:sp>
        <p:nvSpPr>
          <p:cNvPr id="29700" name="1 Marcador de imagen de diapositiva"/>
          <p:cNvSpPr>
            <a:spLocks noGrp="1" noRot="1" noChangeAspect="1" noTextEdit="1"/>
          </p:cNvSpPr>
          <p:nvPr>
            <p:ph type="sldImg"/>
          </p:nvPr>
        </p:nvSpPr>
        <p:spPr>
          <a:ln/>
        </p:spPr>
      </p:sp>
      <p:sp>
        <p:nvSpPr>
          <p:cNvPr id="29701" name="2 Marcador de notas"/>
          <p:cNvSpPr>
            <a:spLocks noGrp="1"/>
          </p:cNvSpPr>
          <p:nvPr>
            <p:ph type="body" idx="1"/>
          </p:nvPr>
        </p:nvSpPr>
        <p:spPr>
          <a:xfrm>
            <a:off x="914400" y="4343400"/>
            <a:ext cx="5029200" cy="4114800"/>
          </a:xfrm>
          <a:noFill/>
          <a:ln/>
        </p:spPr>
        <p:txBody>
          <a:bodyPr wrap="none"/>
          <a:lstStyle/>
          <a:p>
            <a:pPr eaLnBrk="1" hangingPunct="1"/>
            <a:endParaRPr lang="es-ES_tradnl" smtClean="0"/>
          </a:p>
        </p:txBody>
      </p:sp>
      <p:sp>
        <p:nvSpPr>
          <p:cNvPr id="29702" name="3 Marcador de número de diapositiva"/>
          <p:cNvSpPr txBox="1">
            <a:spLocks noGrp="1"/>
          </p:cNvSpPr>
          <p:nvPr/>
        </p:nvSpPr>
        <p:spPr bwMode="auto">
          <a:xfrm>
            <a:off x="3886200" y="8686800"/>
            <a:ext cx="2971800" cy="457200"/>
          </a:xfrm>
          <a:prstGeom prst="rect">
            <a:avLst/>
          </a:prstGeom>
          <a:noFill/>
          <a:ln w="9525">
            <a:noFill/>
            <a:miter lim="800000"/>
            <a:headEnd/>
            <a:tailEnd/>
          </a:ln>
        </p:spPr>
        <p:txBody>
          <a:bodyPr wrap="none" anchor="b"/>
          <a:lstStyle/>
          <a:p>
            <a:pPr algn="r"/>
            <a:fld id="{85AF0D28-8C36-4720-AA95-745B7FC041CC}" type="slidenum">
              <a:rPr lang="en-US" sz="1200">
                <a:latin typeface="Times New Roman" pitchFamily="18" charset="0"/>
                <a:cs typeface="Arial" charset="0"/>
              </a:rPr>
              <a:pPr algn="r"/>
              <a:t>5</a:t>
            </a:fld>
            <a:endParaRPr lang="en-US" sz="1200">
              <a:latin typeface="Times New Roman" pitchFamily="18" charset="0"/>
              <a:cs typeface="Arial" charset="0"/>
            </a:endParaRPr>
          </a:p>
        </p:txBody>
      </p:sp>
    </p:spTree>
    <p:extLst>
      <p:ext uri="{BB962C8B-B14F-4D97-AF65-F5344CB8AC3E}">
        <p14:creationId xmlns:p14="http://schemas.microsoft.com/office/powerpoint/2010/main" val="905422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B17CF19-C273-4D3E-A477-B38FD6E17294}" type="slidenum">
              <a:rPr lang="es-ES" smtClean="0"/>
              <a:pPr/>
              <a:t>8</a:t>
            </a:fld>
            <a:endParaRPr lang="es-ES" smtClean="0"/>
          </a:p>
        </p:txBody>
      </p:sp>
      <p:sp>
        <p:nvSpPr>
          <p:cNvPr id="307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0B5FE9CA-EFF4-4050-A098-B9AFCA4A9818}" type="slidenum">
              <a:rPr lang="es-ES" sz="1200">
                <a:cs typeface="Arial" charset="0"/>
              </a:rPr>
              <a:pPr algn="r"/>
              <a:t>8</a:t>
            </a:fld>
            <a:endParaRPr lang="es-ES" sz="1200">
              <a:cs typeface="Arial" charset="0"/>
            </a:endParaRPr>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p:spPr>
        <p:txBody>
          <a:bodyPr/>
          <a:lstStyle/>
          <a:p>
            <a:pPr eaLnBrk="1" hangingPunct="1"/>
            <a:endParaRPr lang="es-ES_tradnl" smtClean="0"/>
          </a:p>
        </p:txBody>
      </p:sp>
    </p:spTree>
    <p:extLst>
      <p:ext uri="{BB962C8B-B14F-4D97-AF65-F5344CB8AC3E}">
        <p14:creationId xmlns:p14="http://schemas.microsoft.com/office/powerpoint/2010/main" val="3604892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8DD87F2-50C2-4316-B913-82F476B14192}" type="slidenum">
              <a:rPr lang="es-ES" smtClean="0"/>
              <a:pPr/>
              <a:t>9</a:t>
            </a:fld>
            <a:endParaRPr lang="es-ES" smtClean="0"/>
          </a:p>
        </p:txBody>
      </p:sp>
      <p:sp>
        <p:nvSpPr>
          <p:cNvPr id="317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3CCA3A5-EE99-4B0A-A7B9-54A2E3ED91B8}" type="slidenum">
              <a:rPr lang="es-ES" sz="1200">
                <a:cs typeface="Arial" charset="0"/>
              </a:rPr>
              <a:pPr algn="r"/>
              <a:t>9</a:t>
            </a:fld>
            <a:endParaRPr lang="es-ES" sz="1200">
              <a:cs typeface="Arial" charset="0"/>
            </a:endParaRPr>
          </a:p>
        </p:txBody>
      </p:sp>
      <p:sp>
        <p:nvSpPr>
          <p:cNvPr id="31748" name="Rectangle 2"/>
          <p:cNvSpPr>
            <a:spLocks noGrp="1" noRot="1" noChangeAspect="1" noChangeArrowheads="1" noTextEdit="1"/>
          </p:cNvSpPr>
          <p:nvPr>
            <p:ph type="sldImg"/>
          </p:nvPr>
        </p:nvSpPr>
        <p:spPr>
          <a:ln/>
        </p:spPr>
      </p:sp>
      <p:sp>
        <p:nvSpPr>
          <p:cNvPr id="31749" name="Rectangle 3"/>
          <p:cNvSpPr>
            <a:spLocks noGrp="1" noChangeArrowheads="1"/>
          </p:cNvSpPr>
          <p:nvPr>
            <p:ph type="body" idx="1"/>
          </p:nvPr>
        </p:nvSpPr>
        <p:spPr>
          <a:noFill/>
          <a:ln/>
        </p:spPr>
        <p:txBody>
          <a:bodyPr/>
          <a:lstStyle/>
          <a:p>
            <a:pPr eaLnBrk="1" hangingPunct="1"/>
            <a:endParaRPr lang="es-ES_tradnl" smtClean="0"/>
          </a:p>
        </p:txBody>
      </p:sp>
    </p:spTree>
    <p:extLst>
      <p:ext uri="{BB962C8B-B14F-4D97-AF65-F5344CB8AC3E}">
        <p14:creationId xmlns:p14="http://schemas.microsoft.com/office/powerpoint/2010/main" val="2855103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9A064BC5-9FDD-4629-AA4A-98D58BC5DEF4}" type="slidenum">
              <a:rPr lang="es-ES" smtClean="0"/>
              <a:pPr/>
              <a:t>10</a:t>
            </a:fld>
            <a:endParaRPr lang="es-ES" smtClean="0"/>
          </a:p>
        </p:txBody>
      </p:sp>
      <p:sp>
        <p:nvSpPr>
          <p:cNvPr id="3277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8F03303-453D-4174-919D-0F1C88FAB8C9}" type="slidenum">
              <a:rPr lang="es-ES" sz="1200">
                <a:cs typeface="Arial" charset="0"/>
              </a:rPr>
              <a:pPr algn="r"/>
              <a:t>10</a:t>
            </a:fld>
            <a:endParaRPr lang="es-ES" sz="1200">
              <a:cs typeface="Arial" charset="0"/>
            </a:endParaRPr>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p:spPr>
        <p:txBody>
          <a:bodyPr/>
          <a:lstStyle/>
          <a:p>
            <a:pPr eaLnBrk="1" hangingPunct="1"/>
            <a:endParaRPr lang="es-ES_tradnl" smtClean="0"/>
          </a:p>
        </p:txBody>
      </p:sp>
    </p:spTree>
    <p:extLst>
      <p:ext uri="{BB962C8B-B14F-4D97-AF65-F5344CB8AC3E}">
        <p14:creationId xmlns:p14="http://schemas.microsoft.com/office/powerpoint/2010/main" val="930064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5058" name="Rectangle 2"/>
          <p:cNvSpPr>
            <a:spLocks noGrp="1" noRot="1" noChangeArrowheads="1"/>
          </p:cNvSpPr>
          <p:nvPr>
            <p:ph type="ctrTitle"/>
          </p:nvPr>
        </p:nvSpPr>
        <p:spPr>
          <a:xfrm>
            <a:off x="685800" y="1981200"/>
            <a:ext cx="7772400" cy="1600200"/>
          </a:xfrm>
        </p:spPr>
        <p:txBody>
          <a:bodyPr/>
          <a:lstStyle>
            <a:lvl1pPr>
              <a:defRPr/>
            </a:lvl1pPr>
          </a:lstStyle>
          <a:p>
            <a:r>
              <a:rPr lang="es-ES"/>
              <a:t>Haga clic para cambiar el estilo de título	</a:t>
            </a:r>
          </a:p>
        </p:txBody>
      </p:sp>
      <p:sp>
        <p:nvSpPr>
          <p:cNvPr id="45059"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s-ES"/>
              <a:t>Haga clic para modificar el estilo de subtítulo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48F411F-4ACB-41DB-8919-A1FAC72A2D4A}"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F0F70FF-7FD1-4A0E-B318-23991E3C71BB}"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07188" y="228600"/>
            <a:ext cx="2135187" cy="587057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01625" y="228600"/>
            <a:ext cx="6253163" cy="58705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CA0E33A-2393-4737-A5A5-74682E32D792}"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301625" y="228600"/>
            <a:ext cx="8510588" cy="1325563"/>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301625"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76400"/>
            <a:ext cx="4194175" cy="442277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8C38FE5-3AF1-49BA-9A2A-19D2B6319840}"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F7038AA1-3FFD-4139-A6F1-95A12A890D53}"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DF72C61-F941-4A05-8EF7-BFB71DD98967}"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5AEACBB-3E2E-4A5D-B398-0ACDE58F2382}"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57A36713-CD13-4B03-8A34-E276DBCC495D}"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A24C34D7-D6A7-46FF-ACD7-F8A110B88749}"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DDBAB1BD-9B02-4E1E-A996-AD5C199DFAD1}"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273C5FF-1C20-4A51-872E-2C797DB50AB7}"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231E58E-032C-4580-B9E2-4B1A69C33862}"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44035"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4036"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pPr>
              <a:defRPr/>
            </a:pPr>
            <a:endParaRPr lang="es-E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pPr>
              <a:defRPr/>
            </a:pPr>
            <a:endParaRPr lang="es-ES"/>
          </a:p>
        </p:txBody>
      </p:sp>
      <p:sp>
        <p:nvSpPr>
          <p:cNvPr id="44038"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pPr>
              <a:defRPr/>
            </a:pPr>
            <a:fld id="{ED48C08F-296C-4C1F-82B6-795AF532FD46}"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stadisticaparalainvestigacion.com/" TargetMode="External"/><Relationship Id="rId2" Type="http://schemas.openxmlformats.org/officeDocument/2006/relationships/hyperlink" Target="mailto:albertocaceresh@hotmail.com"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857250" y="1928813"/>
            <a:ext cx="7696200" cy="1219200"/>
          </a:xfrm>
        </p:spPr>
        <p:txBody>
          <a:bodyPr/>
          <a:lstStyle/>
          <a:p>
            <a:pPr eaLnBrk="1" hangingPunct="1">
              <a:defRPr/>
            </a:pPr>
            <a:r>
              <a:rPr lang="en-US" sz="3200" b="1" dirty="0" smtClean="0"/>
              <a:t>ESCUELA DE BIOLOGIA</a:t>
            </a:r>
            <a:endParaRPr lang="es-ES" sz="3200" b="1" dirty="0" smtClean="0"/>
          </a:p>
        </p:txBody>
      </p:sp>
      <p:sp>
        <p:nvSpPr>
          <p:cNvPr id="3075" name="Rectangle 3"/>
          <p:cNvSpPr>
            <a:spLocks noGrp="1" noChangeArrowheads="1"/>
          </p:cNvSpPr>
          <p:nvPr>
            <p:ph type="subTitle" idx="4294967295"/>
          </p:nvPr>
        </p:nvSpPr>
        <p:spPr>
          <a:xfrm>
            <a:off x="1403350" y="4797152"/>
            <a:ext cx="6324600" cy="1659211"/>
          </a:xfrm>
        </p:spPr>
        <p:txBody>
          <a:bodyPr/>
          <a:lstStyle/>
          <a:p>
            <a:pPr marL="0" indent="0" algn="ctr" eaLnBrk="1" hangingPunct="1">
              <a:lnSpc>
                <a:spcPct val="80000"/>
              </a:lnSpc>
              <a:buFont typeface="Wingdings" pitchFamily="2" charset="2"/>
              <a:buNone/>
              <a:defRPr/>
            </a:pPr>
            <a:r>
              <a:rPr lang="en-US" sz="2000" dirty="0" smtClean="0"/>
              <a:t>Dr. Alberto </a:t>
            </a:r>
            <a:r>
              <a:rPr lang="en-US" sz="2000" dirty="0" err="1" smtClean="0"/>
              <a:t>Cáceres</a:t>
            </a:r>
            <a:r>
              <a:rPr lang="en-US" sz="2000" dirty="0" smtClean="0"/>
              <a:t> </a:t>
            </a:r>
            <a:r>
              <a:rPr lang="en-US" sz="2000" dirty="0" err="1" smtClean="0"/>
              <a:t>Huambo</a:t>
            </a:r>
            <a:endParaRPr lang="en-US" sz="2000" dirty="0" smtClean="0"/>
          </a:p>
          <a:p>
            <a:pPr marL="0" indent="0" algn="ctr" eaLnBrk="1" hangingPunct="1">
              <a:lnSpc>
                <a:spcPct val="80000"/>
              </a:lnSpc>
              <a:buFont typeface="Wingdings" pitchFamily="2" charset="2"/>
              <a:buNone/>
              <a:defRPr/>
            </a:pPr>
            <a:r>
              <a:rPr lang="en-US" sz="2000" dirty="0" err="1" smtClean="0"/>
              <a:t>Bioestadístico</a:t>
            </a:r>
            <a:r>
              <a:rPr lang="en-US" sz="2000" dirty="0" smtClean="0"/>
              <a:t> – </a:t>
            </a:r>
            <a:r>
              <a:rPr lang="en-US" sz="2000" dirty="0" err="1" smtClean="0"/>
              <a:t>Biotecnólogo</a:t>
            </a:r>
            <a:endParaRPr lang="en-US" sz="2000" dirty="0" smtClean="0"/>
          </a:p>
          <a:p>
            <a:pPr marL="0" indent="0" algn="ctr" eaLnBrk="1" hangingPunct="1">
              <a:lnSpc>
                <a:spcPct val="80000"/>
              </a:lnSpc>
              <a:buFont typeface="Wingdings" pitchFamily="2" charset="2"/>
              <a:buNone/>
              <a:defRPr/>
            </a:pPr>
            <a:r>
              <a:rPr lang="en-US" sz="2000" dirty="0" smtClean="0"/>
              <a:t>UNSA-UNMSM-UPCH</a:t>
            </a:r>
          </a:p>
          <a:p>
            <a:pPr marL="0" indent="0" algn="ctr" eaLnBrk="1" hangingPunct="1">
              <a:lnSpc>
                <a:spcPct val="80000"/>
              </a:lnSpc>
              <a:buFont typeface="Wingdings" pitchFamily="2" charset="2"/>
              <a:buNone/>
              <a:defRPr/>
            </a:pPr>
            <a:r>
              <a:rPr lang="en-US" sz="2000" dirty="0" smtClean="0">
                <a:hlinkClick r:id="rId2"/>
              </a:rPr>
              <a:t>albertocaceresh@hotmail.com</a:t>
            </a:r>
            <a:endParaRPr lang="en-US" sz="2000" dirty="0" smtClean="0"/>
          </a:p>
          <a:p>
            <a:pPr marL="0" indent="0" algn="ctr" eaLnBrk="1" hangingPunct="1">
              <a:lnSpc>
                <a:spcPct val="80000"/>
              </a:lnSpc>
              <a:buFont typeface="Wingdings" pitchFamily="2" charset="2"/>
              <a:buNone/>
              <a:defRPr/>
            </a:pPr>
            <a:r>
              <a:rPr lang="en-US" sz="2000" dirty="0" smtClean="0">
                <a:hlinkClick r:id="rId3"/>
              </a:rPr>
              <a:t>www.estadisticaparalainvestigacion.com</a:t>
            </a:r>
            <a:endParaRPr lang="en-US" sz="2000" dirty="0" smtClean="0"/>
          </a:p>
          <a:p>
            <a:pPr marL="0" indent="0" algn="ctr" eaLnBrk="1" hangingPunct="1">
              <a:lnSpc>
                <a:spcPct val="80000"/>
              </a:lnSpc>
              <a:buFont typeface="Wingdings" pitchFamily="2" charset="2"/>
              <a:buNone/>
              <a:defRPr/>
            </a:pPr>
            <a:endParaRPr lang="es-ES" sz="2000" dirty="0" smtClean="0"/>
          </a:p>
        </p:txBody>
      </p:sp>
      <p:sp>
        <p:nvSpPr>
          <p:cNvPr id="4100" name="Text Box 4"/>
          <p:cNvSpPr txBox="1">
            <a:spLocks noChangeArrowheads="1"/>
          </p:cNvSpPr>
          <p:nvPr/>
        </p:nvSpPr>
        <p:spPr bwMode="auto">
          <a:xfrm>
            <a:off x="1187624" y="3501008"/>
            <a:ext cx="7181850" cy="579437"/>
          </a:xfrm>
          <a:prstGeom prst="rect">
            <a:avLst/>
          </a:prstGeom>
          <a:noFill/>
          <a:ln w="9525">
            <a:noFill/>
            <a:miter lim="800000"/>
            <a:headEnd/>
            <a:tailEnd/>
          </a:ln>
        </p:spPr>
        <p:txBody>
          <a:bodyPr>
            <a:spAutoFit/>
          </a:bodyPr>
          <a:lstStyle/>
          <a:p>
            <a:pPr algn="ctr">
              <a:spcBef>
                <a:spcPct val="50000"/>
              </a:spcBef>
            </a:pPr>
            <a:r>
              <a:rPr lang="en-US" sz="3200" b="1" dirty="0">
                <a:cs typeface="Arial" charset="0"/>
              </a:rPr>
              <a:t>EXPERIMENTACION </a:t>
            </a:r>
            <a:endParaRPr lang="es-ES" sz="3200" b="1" dirty="0">
              <a:cs typeface="Arial" charset="0"/>
            </a:endParaRPr>
          </a:p>
        </p:txBody>
      </p:sp>
      <p:sp>
        <p:nvSpPr>
          <p:cNvPr id="8" name="Rectangle 2"/>
          <p:cNvSpPr txBox="1">
            <a:spLocks noChangeArrowheads="1"/>
          </p:cNvSpPr>
          <p:nvPr/>
        </p:nvSpPr>
        <p:spPr>
          <a:xfrm>
            <a:off x="838200" y="571500"/>
            <a:ext cx="7772400" cy="1143000"/>
          </a:xfrm>
          <a:prstGeom prst="rect">
            <a:avLst/>
          </a:prstGeom>
        </p:spPr>
        <p:txBody>
          <a:bodyPr/>
          <a:lstStyle/>
          <a:p>
            <a:pPr algn="ctr">
              <a:defRPr/>
            </a:pPr>
            <a:r>
              <a:rPr lang="en-US" sz="3200" kern="0" dirty="0">
                <a:solidFill>
                  <a:schemeClr val="tx2"/>
                </a:solidFill>
                <a:effectLst>
                  <a:outerShdw blurRad="38100" dist="38100" dir="2700000" algn="tl">
                    <a:srgbClr val="000000"/>
                  </a:outerShdw>
                </a:effectLst>
                <a:latin typeface="Arial Black" pitchFamily="34" charset="0"/>
                <a:ea typeface="+mj-ea"/>
                <a:cs typeface="+mj-cs"/>
              </a:rPr>
              <a:t>UNIVERSIDAD </a:t>
            </a:r>
            <a:r>
              <a:rPr lang="en-US" sz="3200" kern="0" dirty="0" smtClean="0">
                <a:solidFill>
                  <a:schemeClr val="tx2"/>
                </a:solidFill>
                <a:effectLst>
                  <a:outerShdw blurRad="38100" dist="38100" dir="2700000" algn="tl">
                    <a:srgbClr val="000000"/>
                  </a:outerShdw>
                </a:effectLst>
                <a:latin typeface="Arial Black" pitchFamily="34" charset="0"/>
                <a:ea typeface="+mj-ea"/>
                <a:cs typeface="+mj-cs"/>
              </a:rPr>
              <a:t> NACIONAL DE SAN AGUSTIN</a:t>
            </a:r>
            <a:endParaRPr lang="es-ES" sz="3200" kern="0" dirty="0">
              <a:solidFill>
                <a:schemeClr val="tx2"/>
              </a:solidFill>
              <a:effectLst>
                <a:outerShdw blurRad="38100" dist="38100" dir="2700000" algn="tl">
                  <a:srgbClr val="000000"/>
                </a:outerShdw>
              </a:effectLst>
              <a:latin typeface="Arial Black" pitchFamily="34"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Oval 2"/>
          <p:cNvSpPr>
            <a:spLocks noChangeArrowheads="1"/>
          </p:cNvSpPr>
          <p:nvPr/>
        </p:nvSpPr>
        <p:spPr bwMode="auto">
          <a:xfrm>
            <a:off x="3429000" y="1828800"/>
            <a:ext cx="2133600" cy="2209800"/>
          </a:xfrm>
          <a:prstGeom prst="ellipse">
            <a:avLst/>
          </a:prstGeom>
          <a:solidFill>
            <a:schemeClr val="accent1"/>
          </a:solidFill>
          <a:ln w="9525">
            <a:solidFill>
              <a:schemeClr val="tx1"/>
            </a:solidFill>
            <a:round/>
            <a:headEnd/>
            <a:tailEnd/>
          </a:ln>
        </p:spPr>
        <p:txBody>
          <a:bodyPr wrap="none" anchor="ctr"/>
          <a:lstStyle/>
          <a:p>
            <a:pPr algn="ctr"/>
            <a:r>
              <a:rPr lang="en-US">
                <a:cs typeface="Arial" charset="0"/>
              </a:rPr>
              <a:t>UNIDADES</a:t>
            </a:r>
          </a:p>
          <a:p>
            <a:pPr algn="ctr"/>
            <a:endParaRPr lang="en-US">
              <a:cs typeface="Arial" charset="0"/>
            </a:endParaRPr>
          </a:p>
          <a:p>
            <a:pPr algn="ctr"/>
            <a:r>
              <a:rPr lang="en-US">
                <a:cs typeface="Arial" charset="0"/>
              </a:rPr>
              <a:t>EXPERIMENTALES</a:t>
            </a:r>
            <a:endParaRPr lang="es-ES">
              <a:cs typeface="Arial" charset="0"/>
            </a:endParaRPr>
          </a:p>
        </p:txBody>
      </p:sp>
      <p:sp>
        <p:nvSpPr>
          <p:cNvPr id="13315" name="Text Box 3"/>
          <p:cNvSpPr txBox="1">
            <a:spLocks noChangeArrowheads="1"/>
          </p:cNvSpPr>
          <p:nvPr/>
        </p:nvSpPr>
        <p:spPr bwMode="auto">
          <a:xfrm>
            <a:off x="304800" y="2819400"/>
            <a:ext cx="1600200" cy="519113"/>
          </a:xfrm>
          <a:prstGeom prst="rect">
            <a:avLst/>
          </a:prstGeom>
          <a:noFill/>
          <a:ln w="9525">
            <a:noFill/>
            <a:miter lim="800000"/>
            <a:headEnd/>
            <a:tailEnd/>
          </a:ln>
        </p:spPr>
        <p:txBody>
          <a:bodyPr>
            <a:spAutoFit/>
          </a:bodyPr>
          <a:lstStyle/>
          <a:p>
            <a:pPr>
              <a:spcBef>
                <a:spcPct val="50000"/>
              </a:spcBef>
            </a:pPr>
            <a:r>
              <a:rPr lang="en-US" sz="2800" b="1">
                <a:cs typeface="Arial" charset="0"/>
              </a:rPr>
              <a:t>CAUSA</a:t>
            </a:r>
            <a:endParaRPr lang="es-ES" sz="2800" b="1">
              <a:cs typeface="Arial" charset="0"/>
            </a:endParaRPr>
          </a:p>
        </p:txBody>
      </p:sp>
      <p:sp>
        <p:nvSpPr>
          <p:cNvPr id="13316" name="Text Box 4"/>
          <p:cNvSpPr txBox="1">
            <a:spLocks noChangeArrowheads="1"/>
          </p:cNvSpPr>
          <p:nvPr/>
        </p:nvSpPr>
        <p:spPr bwMode="auto">
          <a:xfrm>
            <a:off x="7086600" y="2819400"/>
            <a:ext cx="1905000" cy="519113"/>
          </a:xfrm>
          <a:prstGeom prst="rect">
            <a:avLst/>
          </a:prstGeom>
          <a:noFill/>
          <a:ln w="9525">
            <a:noFill/>
            <a:miter lim="800000"/>
            <a:headEnd/>
            <a:tailEnd/>
          </a:ln>
        </p:spPr>
        <p:txBody>
          <a:bodyPr>
            <a:spAutoFit/>
          </a:bodyPr>
          <a:lstStyle/>
          <a:p>
            <a:pPr>
              <a:spcBef>
                <a:spcPct val="50000"/>
              </a:spcBef>
            </a:pPr>
            <a:r>
              <a:rPr lang="en-US" sz="2800" b="1">
                <a:cs typeface="Arial" charset="0"/>
              </a:rPr>
              <a:t>EFECTO</a:t>
            </a:r>
            <a:endParaRPr lang="es-ES" sz="2800" b="1">
              <a:cs typeface="Arial" charset="0"/>
            </a:endParaRPr>
          </a:p>
        </p:txBody>
      </p:sp>
      <p:sp>
        <p:nvSpPr>
          <p:cNvPr id="13317" name="AutoShape 5"/>
          <p:cNvSpPr>
            <a:spLocks noChangeArrowheads="1"/>
          </p:cNvSpPr>
          <p:nvPr/>
        </p:nvSpPr>
        <p:spPr bwMode="auto">
          <a:xfrm>
            <a:off x="2057400" y="2743200"/>
            <a:ext cx="1219200" cy="609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s-ES_tradnl">
              <a:latin typeface="Tahoma" pitchFamily="34" charset="0"/>
              <a:cs typeface="Arial" charset="0"/>
            </a:endParaRPr>
          </a:p>
        </p:txBody>
      </p:sp>
      <p:sp>
        <p:nvSpPr>
          <p:cNvPr id="13318" name="AutoShape 6"/>
          <p:cNvSpPr>
            <a:spLocks noChangeArrowheads="1"/>
          </p:cNvSpPr>
          <p:nvPr/>
        </p:nvSpPr>
        <p:spPr bwMode="auto">
          <a:xfrm>
            <a:off x="5715000" y="2743200"/>
            <a:ext cx="1219200" cy="609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s-ES_tradnl">
              <a:latin typeface="Tahoma" pitchFamily="34" charset="0"/>
              <a:cs typeface="Arial" charset="0"/>
            </a:endParaRPr>
          </a:p>
        </p:txBody>
      </p:sp>
      <p:sp>
        <p:nvSpPr>
          <p:cNvPr id="23559" name="Rectangle 7"/>
          <p:cNvSpPr>
            <a:spLocks noGrp="1" noChangeArrowheads="1"/>
          </p:cNvSpPr>
          <p:nvPr>
            <p:ph type="title" idx="4294967295"/>
          </p:nvPr>
        </p:nvSpPr>
        <p:spPr/>
        <p:txBody>
          <a:bodyPr/>
          <a:lstStyle/>
          <a:p>
            <a:pPr eaLnBrk="1" hangingPunct="1">
              <a:defRPr/>
            </a:pPr>
            <a:r>
              <a:rPr lang="en-US" b="1" smtClean="0"/>
              <a:t>EXPERIMENTO PURO</a:t>
            </a:r>
            <a:endParaRPr lang="es-ES" b="1" smtClean="0"/>
          </a:p>
        </p:txBody>
      </p:sp>
      <p:sp>
        <p:nvSpPr>
          <p:cNvPr id="13320" name="Text Box 8"/>
          <p:cNvSpPr txBox="1">
            <a:spLocks noChangeArrowheads="1"/>
          </p:cNvSpPr>
          <p:nvPr/>
        </p:nvSpPr>
        <p:spPr bwMode="auto">
          <a:xfrm>
            <a:off x="304800" y="4114800"/>
            <a:ext cx="1905000" cy="633413"/>
          </a:xfrm>
          <a:prstGeom prst="rect">
            <a:avLst/>
          </a:prstGeom>
          <a:noFill/>
          <a:ln w="9525">
            <a:solidFill>
              <a:schemeClr val="tx1"/>
            </a:solidFill>
            <a:miter lim="800000"/>
            <a:headEnd/>
            <a:tailEnd/>
          </a:ln>
        </p:spPr>
        <p:txBody>
          <a:bodyPr>
            <a:spAutoFit/>
          </a:bodyPr>
          <a:lstStyle/>
          <a:p>
            <a:pPr>
              <a:spcBef>
                <a:spcPct val="50000"/>
              </a:spcBef>
            </a:pPr>
            <a:r>
              <a:rPr lang="en-US" sz="1400">
                <a:cs typeface="Arial" charset="0"/>
              </a:rPr>
              <a:t>V. INDEPENDIENTE</a:t>
            </a:r>
          </a:p>
          <a:p>
            <a:pPr>
              <a:spcBef>
                <a:spcPct val="50000"/>
              </a:spcBef>
            </a:pPr>
            <a:r>
              <a:rPr lang="en-US" sz="1400">
                <a:cs typeface="Arial" charset="0"/>
              </a:rPr>
              <a:t>V. ESTIMULO</a:t>
            </a:r>
            <a:endParaRPr lang="es-ES">
              <a:cs typeface="Arial" charset="0"/>
            </a:endParaRPr>
          </a:p>
        </p:txBody>
      </p:sp>
      <p:sp>
        <p:nvSpPr>
          <p:cNvPr id="13321" name="Text Box 9"/>
          <p:cNvSpPr txBox="1">
            <a:spLocks noChangeArrowheads="1"/>
          </p:cNvSpPr>
          <p:nvPr/>
        </p:nvSpPr>
        <p:spPr bwMode="auto">
          <a:xfrm>
            <a:off x="609600" y="5638800"/>
            <a:ext cx="1295400" cy="366713"/>
          </a:xfrm>
          <a:prstGeom prst="rect">
            <a:avLst/>
          </a:prstGeom>
          <a:noFill/>
          <a:ln w="9525">
            <a:noFill/>
            <a:miter lim="800000"/>
            <a:headEnd/>
            <a:tailEnd/>
          </a:ln>
        </p:spPr>
        <p:txBody>
          <a:bodyPr>
            <a:spAutoFit/>
          </a:bodyPr>
          <a:lstStyle/>
          <a:p>
            <a:pPr>
              <a:spcBef>
                <a:spcPct val="50000"/>
              </a:spcBef>
            </a:pPr>
            <a:r>
              <a:rPr lang="en-US" b="1">
                <a:cs typeface="Arial" charset="0"/>
              </a:rPr>
              <a:t>FACTOR</a:t>
            </a:r>
            <a:endParaRPr lang="es-ES" b="1">
              <a:cs typeface="Arial" charset="0"/>
            </a:endParaRPr>
          </a:p>
        </p:txBody>
      </p:sp>
      <p:sp>
        <p:nvSpPr>
          <p:cNvPr id="13322" name="Line 10"/>
          <p:cNvSpPr>
            <a:spLocks noChangeShapeType="1"/>
          </p:cNvSpPr>
          <p:nvPr/>
        </p:nvSpPr>
        <p:spPr bwMode="auto">
          <a:xfrm>
            <a:off x="1143000" y="4800600"/>
            <a:ext cx="0" cy="838200"/>
          </a:xfrm>
          <a:prstGeom prst="line">
            <a:avLst/>
          </a:prstGeom>
          <a:noFill/>
          <a:ln w="9525">
            <a:solidFill>
              <a:schemeClr val="tx1"/>
            </a:solidFill>
            <a:round/>
            <a:headEnd/>
            <a:tailEnd type="triangle" w="med" len="med"/>
          </a:ln>
        </p:spPr>
        <p:txBody>
          <a:bodyPr/>
          <a:lstStyle/>
          <a:p>
            <a:endParaRPr lang="es-ES_tradnl"/>
          </a:p>
        </p:txBody>
      </p:sp>
      <p:sp>
        <p:nvSpPr>
          <p:cNvPr id="13323" name="Line 11"/>
          <p:cNvSpPr>
            <a:spLocks noChangeShapeType="1"/>
          </p:cNvSpPr>
          <p:nvPr/>
        </p:nvSpPr>
        <p:spPr bwMode="auto">
          <a:xfrm>
            <a:off x="1752600" y="5791200"/>
            <a:ext cx="533400" cy="0"/>
          </a:xfrm>
          <a:prstGeom prst="line">
            <a:avLst/>
          </a:prstGeom>
          <a:noFill/>
          <a:ln w="9525">
            <a:solidFill>
              <a:schemeClr val="tx1"/>
            </a:solidFill>
            <a:round/>
            <a:headEnd/>
            <a:tailEnd type="triangle" w="med" len="med"/>
          </a:ln>
        </p:spPr>
        <p:txBody>
          <a:bodyPr/>
          <a:lstStyle/>
          <a:p>
            <a:endParaRPr lang="es-ES_tradnl"/>
          </a:p>
        </p:txBody>
      </p:sp>
      <p:sp>
        <p:nvSpPr>
          <p:cNvPr id="13324" name="Line 12"/>
          <p:cNvSpPr>
            <a:spLocks noChangeShapeType="1"/>
          </p:cNvSpPr>
          <p:nvPr/>
        </p:nvSpPr>
        <p:spPr bwMode="auto">
          <a:xfrm flipV="1">
            <a:off x="1676400" y="5181600"/>
            <a:ext cx="685800" cy="609600"/>
          </a:xfrm>
          <a:prstGeom prst="line">
            <a:avLst/>
          </a:prstGeom>
          <a:noFill/>
          <a:ln w="9525">
            <a:solidFill>
              <a:schemeClr val="tx1"/>
            </a:solidFill>
            <a:round/>
            <a:headEnd/>
            <a:tailEnd type="triangle" w="med" len="med"/>
          </a:ln>
        </p:spPr>
        <p:txBody>
          <a:bodyPr/>
          <a:lstStyle/>
          <a:p>
            <a:endParaRPr lang="es-ES_tradnl"/>
          </a:p>
        </p:txBody>
      </p:sp>
      <p:sp>
        <p:nvSpPr>
          <p:cNvPr id="13325" name="Line 13"/>
          <p:cNvSpPr>
            <a:spLocks noChangeShapeType="1"/>
          </p:cNvSpPr>
          <p:nvPr/>
        </p:nvSpPr>
        <p:spPr bwMode="auto">
          <a:xfrm>
            <a:off x="1676400" y="5867400"/>
            <a:ext cx="609600" cy="609600"/>
          </a:xfrm>
          <a:prstGeom prst="line">
            <a:avLst/>
          </a:prstGeom>
          <a:noFill/>
          <a:ln w="9525">
            <a:solidFill>
              <a:schemeClr val="tx1"/>
            </a:solidFill>
            <a:round/>
            <a:headEnd/>
            <a:tailEnd type="triangle" w="med" len="med"/>
          </a:ln>
        </p:spPr>
        <p:txBody>
          <a:bodyPr/>
          <a:lstStyle/>
          <a:p>
            <a:endParaRPr lang="es-ES_tradnl"/>
          </a:p>
        </p:txBody>
      </p:sp>
      <p:sp>
        <p:nvSpPr>
          <p:cNvPr id="13326" name="Text Box 14"/>
          <p:cNvSpPr txBox="1">
            <a:spLocks noChangeArrowheads="1"/>
          </p:cNvSpPr>
          <p:nvPr/>
        </p:nvSpPr>
        <p:spPr bwMode="auto">
          <a:xfrm>
            <a:off x="2286000" y="4876800"/>
            <a:ext cx="1524000" cy="1741488"/>
          </a:xfrm>
          <a:prstGeom prst="rect">
            <a:avLst/>
          </a:prstGeom>
          <a:noFill/>
          <a:ln w="9525">
            <a:noFill/>
            <a:miter lim="800000"/>
            <a:headEnd/>
            <a:tailEnd/>
          </a:ln>
        </p:spPr>
        <p:txBody>
          <a:bodyPr>
            <a:spAutoFit/>
          </a:bodyPr>
          <a:lstStyle/>
          <a:p>
            <a:pPr>
              <a:spcBef>
                <a:spcPct val="50000"/>
              </a:spcBef>
            </a:pPr>
            <a:r>
              <a:rPr lang="en-US">
                <a:cs typeface="Arial" charset="0"/>
              </a:rPr>
              <a:t>Nivel 1</a:t>
            </a:r>
          </a:p>
          <a:p>
            <a:pPr>
              <a:spcBef>
                <a:spcPct val="50000"/>
              </a:spcBef>
            </a:pPr>
            <a:endParaRPr lang="en-US" sz="1200">
              <a:cs typeface="Arial" charset="0"/>
            </a:endParaRPr>
          </a:p>
          <a:p>
            <a:pPr>
              <a:spcBef>
                <a:spcPct val="50000"/>
              </a:spcBef>
            </a:pPr>
            <a:r>
              <a:rPr lang="en-US">
                <a:cs typeface="Arial" charset="0"/>
              </a:rPr>
              <a:t>Nivel 2</a:t>
            </a:r>
          </a:p>
          <a:p>
            <a:pPr>
              <a:spcBef>
                <a:spcPct val="50000"/>
              </a:spcBef>
            </a:pPr>
            <a:endParaRPr lang="en-US" sz="1200">
              <a:cs typeface="Arial" charset="0"/>
            </a:endParaRPr>
          </a:p>
          <a:p>
            <a:pPr>
              <a:spcBef>
                <a:spcPct val="50000"/>
              </a:spcBef>
            </a:pPr>
            <a:r>
              <a:rPr lang="en-US">
                <a:cs typeface="Arial" charset="0"/>
              </a:rPr>
              <a:t>Nivel i</a:t>
            </a:r>
            <a:endParaRPr lang="es-ES">
              <a:cs typeface="Arial" charset="0"/>
            </a:endParaRPr>
          </a:p>
        </p:txBody>
      </p:sp>
      <p:sp>
        <p:nvSpPr>
          <p:cNvPr id="13327" name="Text Box 15"/>
          <p:cNvSpPr txBox="1">
            <a:spLocks noChangeArrowheads="1"/>
          </p:cNvSpPr>
          <p:nvPr/>
        </p:nvSpPr>
        <p:spPr bwMode="auto">
          <a:xfrm>
            <a:off x="6934200" y="4114800"/>
            <a:ext cx="1752600" cy="633413"/>
          </a:xfrm>
          <a:prstGeom prst="rect">
            <a:avLst/>
          </a:prstGeom>
          <a:noFill/>
          <a:ln w="9525">
            <a:solidFill>
              <a:schemeClr val="tx1"/>
            </a:solidFill>
            <a:miter lim="800000"/>
            <a:headEnd/>
            <a:tailEnd/>
          </a:ln>
        </p:spPr>
        <p:txBody>
          <a:bodyPr>
            <a:spAutoFit/>
          </a:bodyPr>
          <a:lstStyle/>
          <a:p>
            <a:pPr>
              <a:spcBef>
                <a:spcPct val="50000"/>
              </a:spcBef>
            </a:pPr>
            <a:r>
              <a:rPr lang="en-US" sz="1400">
                <a:cs typeface="Arial" charset="0"/>
              </a:rPr>
              <a:t>V. RESPUESTA</a:t>
            </a:r>
          </a:p>
          <a:p>
            <a:pPr>
              <a:spcBef>
                <a:spcPct val="50000"/>
              </a:spcBef>
            </a:pPr>
            <a:r>
              <a:rPr lang="en-US" sz="1400">
                <a:cs typeface="Arial" charset="0"/>
              </a:rPr>
              <a:t>V. DEPENDIENTE</a:t>
            </a:r>
            <a:endParaRPr lang="es-ES">
              <a:cs typeface="Arial" charset="0"/>
            </a:endParaRPr>
          </a:p>
        </p:txBody>
      </p:sp>
      <p:sp>
        <p:nvSpPr>
          <p:cNvPr id="13328" name="Oval 16"/>
          <p:cNvSpPr>
            <a:spLocks noChangeArrowheads="1"/>
          </p:cNvSpPr>
          <p:nvPr/>
        </p:nvSpPr>
        <p:spPr bwMode="auto">
          <a:xfrm>
            <a:off x="4038600" y="4800600"/>
            <a:ext cx="762000" cy="457200"/>
          </a:xfrm>
          <a:prstGeom prst="ellipse">
            <a:avLst/>
          </a:prstGeom>
          <a:solidFill>
            <a:schemeClr val="accent1"/>
          </a:solidFill>
          <a:ln w="9525">
            <a:solidFill>
              <a:schemeClr val="tx1"/>
            </a:solidFill>
            <a:round/>
            <a:headEnd/>
            <a:tailEnd/>
          </a:ln>
        </p:spPr>
        <p:txBody>
          <a:bodyPr wrap="none" anchor="ctr"/>
          <a:lstStyle/>
          <a:p>
            <a:pPr algn="ctr"/>
            <a:r>
              <a:rPr lang="en-US">
                <a:cs typeface="Arial" charset="0"/>
              </a:rPr>
              <a:t>T</a:t>
            </a:r>
            <a:r>
              <a:rPr lang="en-US" baseline="-25000">
                <a:cs typeface="Arial" charset="0"/>
              </a:rPr>
              <a:t>1</a:t>
            </a:r>
            <a:endParaRPr lang="es-ES" baseline="-25000">
              <a:cs typeface="Arial" charset="0"/>
            </a:endParaRPr>
          </a:p>
        </p:txBody>
      </p:sp>
      <p:sp>
        <p:nvSpPr>
          <p:cNvPr id="13329" name="Oval 17"/>
          <p:cNvSpPr>
            <a:spLocks noChangeArrowheads="1"/>
          </p:cNvSpPr>
          <p:nvPr/>
        </p:nvSpPr>
        <p:spPr bwMode="auto">
          <a:xfrm>
            <a:off x="4038600" y="5486400"/>
            <a:ext cx="762000" cy="457200"/>
          </a:xfrm>
          <a:prstGeom prst="ellipse">
            <a:avLst/>
          </a:prstGeom>
          <a:solidFill>
            <a:schemeClr val="accent1"/>
          </a:solidFill>
          <a:ln w="9525">
            <a:solidFill>
              <a:schemeClr val="tx1"/>
            </a:solidFill>
            <a:round/>
            <a:headEnd/>
            <a:tailEnd/>
          </a:ln>
        </p:spPr>
        <p:txBody>
          <a:bodyPr wrap="none" anchor="ctr"/>
          <a:lstStyle/>
          <a:p>
            <a:pPr algn="ctr"/>
            <a:r>
              <a:rPr lang="en-US">
                <a:cs typeface="Arial" charset="0"/>
              </a:rPr>
              <a:t>T</a:t>
            </a:r>
            <a:r>
              <a:rPr lang="en-US" baseline="-25000">
                <a:cs typeface="Arial" charset="0"/>
              </a:rPr>
              <a:t>2</a:t>
            </a:r>
            <a:endParaRPr lang="es-ES" baseline="-25000">
              <a:cs typeface="Arial" charset="0"/>
            </a:endParaRPr>
          </a:p>
        </p:txBody>
      </p:sp>
      <p:sp>
        <p:nvSpPr>
          <p:cNvPr id="13330" name="Oval 18"/>
          <p:cNvSpPr>
            <a:spLocks noChangeArrowheads="1"/>
          </p:cNvSpPr>
          <p:nvPr/>
        </p:nvSpPr>
        <p:spPr bwMode="auto">
          <a:xfrm>
            <a:off x="4038600" y="6248400"/>
            <a:ext cx="762000" cy="457200"/>
          </a:xfrm>
          <a:prstGeom prst="ellipse">
            <a:avLst/>
          </a:prstGeom>
          <a:solidFill>
            <a:schemeClr val="accent1"/>
          </a:solidFill>
          <a:ln w="9525">
            <a:solidFill>
              <a:schemeClr val="tx1"/>
            </a:solidFill>
            <a:round/>
            <a:headEnd/>
            <a:tailEnd/>
          </a:ln>
        </p:spPr>
        <p:txBody>
          <a:bodyPr wrap="none" anchor="ctr"/>
          <a:lstStyle/>
          <a:p>
            <a:pPr algn="ctr"/>
            <a:r>
              <a:rPr lang="en-US">
                <a:cs typeface="Arial" charset="0"/>
              </a:rPr>
              <a:t>T</a:t>
            </a:r>
            <a:r>
              <a:rPr lang="en-US" baseline="-25000">
                <a:cs typeface="Arial" charset="0"/>
              </a:rPr>
              <a:t>n</a:t>
            </a:r>
            <a:endParaRPr lang="es-ES" baseline="-25000">
              <a:cs typeface="Arial" charset="0"/>
            </a:endParaRPr>
          </a:p>
        </p:txBody>
      </p:sp>
      <p:sp>
        <p:nvSpPr>
          <p:cNvPr id="13331" name="Line 19"/>
          <p:cNvSpPr>
            <a:spLocks noChangeShapeType="1"/>
          </p:cNvSpPr>
          <p:nvPr/>
        </p:nvSpPr>
        <p:spPr bwMode="auto">
          <a:xfrm>
            <a:off x="3200400" y="5029200"/>
            <a:ext cx="685800" cy="0"/>
          </a:xfrm>
          <a:prstGeom prst="line">
            <a:avLst/>
          </a:prstGeom>
          <a:noFill/>
          <a:ln w="9525">
            <a:solidFill>
              <a:schemeClr val="tx1"/>
            </a:solidFill>
            <a:round/>
            <a:headEnd/>
            <a:tailEnd type="triangle" w="med" len="med"/>
          </a:ln>
        </p:spPr>
        <p:txBody>
          <a:bodyPr/>
          <a:lstStyle/>
          <a:p>
            <a:endParaRPr lang="es-ES_tradnl"/>
          </a:p>
        </p:txBody>
      </p:sp>
      <p:sp>
        <p:nvSpPr>
          <p:cNvPr id="13332" name="Line 20"/>
          <p:cNvSpPr>
            <a:spLocks noChangeShapeType="1"/>
          </p:cNvSpPr>
          <p:nvPr/>
        </p:nvSpPr>
        <p:spPr bwMode="auto">
          <a:xfrm>
            <a:off x="3200400" y="5715000"/>
            <a:ext cx="685800" cy="0"/>
          </a:xfrm>
          <a:prstGeom prst="line">
            <a:avLst/>
          </a:prstGeom>
          <a:noFill/>
          <a:ln w="9525">
            <a:solidFill>
              <a:schemeClr val="tx1"/>
            </a:solidFill>
            <a:round/>
            <a:headEnd/>
            <a:tailEnd type="triangle" w="med" len="med"/>
          </a:ln>
        </p:spPr>
        <p:txBody>
          <a:bodyPr/>
          <a:lstStyle/>
          <a:p>
            <a:endParaRPr lang="es-ES_tradnl"/>
          </a:p>
        </p:txBody>
      </p:sp>
      <p:sp>
        <p:nvSpPr>
          <p:cNvPr id="13333" name="Line 21"/>
          <p:cNvSpPr>
            <a:spLocks noChangeShapeType="1"/>
          </p:cNvSpPr>
          <p:nvPr/>
        </p:nvSpPr>
        <p:spPr bwMode="auto">
          <a:xfrm>
            <a:off x="3200400" y="6477000"/>
            <a:ext cx="685800" cy="0"/>
          </a:xfrm>
          <a:prstGeom prst="line">
            <a:avLst/>
          </a:prstGeom>
          <a:noFill/>
          <a:ln w="9525">
            <a:solidFill>
              <a:schemeClr val="tx1"/>
            </a:solidFill>
            <a:round/>
            <a:headEnd/>
            <a:tailEnd type="triangle" w="med" len="med"/>
          </a:ln>
        </p:spPr>
        <p:txBody>
          <a:bodyPr/>
          <a:lstStyle/>
          <a:p>
            <a:endParaRPr lang="es-ES_tradnl"/>
          </a:p>
        </p:txBody>
      </p:sp>
      <p:sp>
        <p:nvSpPr>
          <p:cNvPr id="13334" name="Line 22"/>
          <p:cNvSpPr>
            <a:spLocks noChangeShapeType="1"/>
          </p:cNvSpPr>
          <p:nvPr/>
        </p:nvSpPr>
        <p:spPr bwMode="auto">
          <a:xfrm>
            <a:off x="1143000" y="3276600"/>
            <a:ext cx="0" cy="838200"/>
          </a:xfrm>
          <a:prstGeom prst="line">
            <a:avLst/>
          </a:prstGeom>
          <a:noFill/>
          <a:ln w="9525">
            <a:solidFill>
              <a:schemeClr val="tx1"/>
            </a:solidFill>
            <a:round/>
            <a:headEnd/>
            <a:tailEnd type="triangle" w="med" len="med"/>
          </a:ln>
        </p:spPr>
        <p:txBody>
          <a:bodyPr/>
          <a:lstStyle/>
          <a:p>
            <a:endParaRPr lang="es-ES_tradnl"/>
          </a:p>
        </p:txBody>
      </p:sp>
      <p:sp>
        <p:nvSpPr>
          <p:cNvPr id="13335" name="Line 23"/>
          <p:cNvSpPr>
            <a:spLocks noChangeShapeType="1"/>
          </p:cNvSpPr>
          <p:nvPr/>
        </p:nvSpPr>
        <p:spPr bwMode="auto">
          <a:xfrm>
            <a:off x="7772400" y="3276600"/>
            <a:ext cx="0" cy="838200"/>
          </a:xfrm>
          <a:prstGeom prst="line">
            <a:avLst/>
          </a:prstGeom>
          <a:noFill/>
          <a:ln w="9525">
            <a:solidFill>
              <a:schemeClr val="tx1"/>
            </a:solidFill>
            <a:round/>
            <a:headEnd/>
            <a:tailEnd type="triangle" w="med" len="med"/>
          </a:ln>
        </p:spPr>
        <p:txBody>
          <a:bodyPr/>
          <a:lstStyle/>
          <a:p>
            <a:endParaRPr lang="es-ES_tradnl"/>
          </a:p>
        </p:txBody>
      </p:sp>
      <p:sp>
        <p:nvSpPr>
          <p:cNvPr id="13336" name="Text Box 24"/>
          <p:cNvSpPr txBox="1">
            <a:spLocks noChangeArrowheads="1"/>
          </p:cNvSpPr>
          <p:nvPr/>
        </p:nvSpPr>
        <p:spPr bwMode="auto">
          <a:xfrm>
            <a:off x="3352800" y="4038600"/>
            <a:ext cx="2362200" cy="366713"/>
          </a:xfrm>
          <a:prstGeom prst="rect">
            <a:avLst/>
          </a:prstGeom>
          <a:noFill/>
          <a:ln w="9525">
            <a:noFill/>
            <a:miter lim="800000"/>
            <a:headEnd/>
            <a:tailEnd/>
          </a:ln>
        </p:spPr>
        <p:txBody>
          <a:bodyPr>
            <a:spAutoFit/>
          </a:bodyPr>
          <a:lstStyle/>
          <a:p>
            <a:pPr>
              <a:spcBef>
                <a:spcPct val="50000"/>
              </a:spcBef>
            </a:pPr>
            <a:r>
              <a:rPr lang="en-US">
                <a:cs typeface="Arial" charset="0"/>
              </a:rPr>
              <a:t>Asignación aleatoria</a:t>
            </a:r>
            <a:endParaRPr lang="es-ES">
              <a:cs typeface="Arial" charset="0"/>
            </a:endParaRPr>
          </a:p>
        </p:txBody>
      </p:sp>
      <p:sp>
        <p:nvSpPr>
          <p:cNvPr id="13337" name="Line 25"/>
          <p:cNvSpPr>
            <a:spLocks noChangeShapeType="1"/>
          </p:cNvSpPr>
          <p:nvPr/>
        </p:nvSpPr>
        <p:spPr bwMode="auto">
          <a:xfrm flipH="1">
            <a:off x="4419600" y="4343400"/>
            <a:ext cx="0" cy="457200"/>
          </a:xfrm>
          <a:prstGeom prst="line">
            <a:avLst/>
          </a:prstGeom>
          <a:noFill/>
          <a:ln w="9525">
            <a:solidFill>
              <a:schemeClr val="tx1"/>
            </a:solidFill>
            <a:round/>
            <a:headEnd/>
            <a:tailEnd type="triangle" w="med" len="med"/>
          </a:ln>
        </p:spPr>
        <p:txBody>
          <a:bodyPr/>
          <a:lstStyle/>
          <a:p>
            <a:endParaRPr lang="es-ES_tradnl"/>
          </a:p>
        </p:txBody>
      </p:sp>
      <p:sp>
        <p:nvSpPr>
          <p:cNvPr id="13338" name="AutoShape 26"/>
          <p:cNvSpPr>
            <a:spLocks/>
          </p:cNvSpPr>
          <p:nvPr/>
        </p:nvSpPr>
        <p:spPr bwMode="auto">
          <a:xfrm>
            <a:off x="4953000" y="4800600"/>
            <a:ext cx="914400" cy="1676400"/>
          </a:xfrm>
          <a:prstGeom prst="rightBrace">
            <a:avLst>
              <a:gd name="adj1" fmla="val 15278"/>
              <a:gd name="adj2" fmla="val 52273"/>
            </a:avLst>
          </a:prstGeom>
          <a:noFill/>
          <a:ln w="9525">
            <a:solidFill>
              <a:schemeClr val="tx1"/>
            </a:solidFill>
            <a:round/>
            <a:headEnd/>
            <a:tailEnd/>
          </a:ln>
        </p:spPr>
        <p:txBody>
          <a:bodyPr wrap="none" anchor="ctr"/>
          <a:lstStyle/>
          <a:p>
            <a:endParaRPr lang="es-ES_tradnl">
              <a:latin typeface="Tahoma" pitchFamily="34" charset="0"/>
              <a:cs typeface="Arial" charset="0"/>
            </a:endParaRPr>
          </a:p>
        </p:txBody>
      </p:sp>
      <p:sp>
        <p:nvSpPr>
          <p:cNvPr id="13339" name="Text Box 27"/>
          <p:cNvSpPr txBox="1">
            <a:spLocks noChangeArrowheads="1"/>
          </p:cNvSpPr>
          <p:nvPr/>
        </p:nvSpPr>
        <p:spPr bwMode="auto">
          <a:xfrm>
            <a:off x="5943600" y="5486400"/>
            <a:ext cx="1295400" cy="314325"/>
          </a:xfrm>
          <a:prstGeom prst="rect">
            <a:avLst/>
          </a:prstGeom>
          <a:noFill/>
          <a:ln w="9525">
            <a:solidFill>
              <a:schemeClr val="tx1"/>
            </a:solidFill>
            <a:miter lim="800000"/>
            <a:headEnd/>
            <a:tailEnd/>
          </a:ln>
        </p:spPr>
        <p:txBody>
          <a:bodyPr>
            <a:spAutoFit/>
          </a:bodyPr>
          <a:lstStyle/>
          <a:p>
            <a:pPr>
              <a:spcBef>
                <a:spcPct val="50000"/>
              </a:spcBef>
            </a:pPr>
            <a:r>
              <a:rPr lang="en-US" sz="1400">
                <a:cs typeface="Arial" charset="0"/>
              </a:rPr>
              <a:t>Tratamientos</a:t>
            </a:r>
            <a:endParaRPr lang="es-ES">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rrowheads="1"/>
          </p:cNvSpPr>
          <p:nvPr>
            <p:ph type="title"/>
          </p:nvPr>
        </p:nvSpPr>
        <p:spPr/>
        <p:txBody>
          <a:bodyPr/>
          <a:lstStyle/>
          <a:p>
            <a:pPr eaLnBrk="1" hangingPunct="1">
              <a:defRPr/>
            </a:pPr>
            <a:r>
              <a:rPr lang="en-US" smtClean="0"/>
              <a:t>PLANIFICACION</a:t>
            </a:r>
            <a:endParaRPr lang="es-ES" smtClean="0"/>
          </a:p>
        </p:txBody>
      </p:sp>
      <p:sp>
        <p:nvSpPr>
          <p:cNvPr id="4099" name="Rectangle 3"/>
          <p:cNvSpPr>
            <a:spLocks noGrp="1" noRot="1" noChangeArrowheads="1"/>
          </p:cNvSpPr>
          <p:nvPr>
            <p:ph type="body" idx="1"/>
          </p:nvPr>
        </p:nvSpPr>
        <p:spPr/>
        <p:txBody>
          <a:bodyPr/>
          <a:lstStyle/>
          <a:p>
            <a:pPr eaLnBrk="1" hangingPunct="1">
              <a:lnSpc>
                <a:spcPct val="90000"/>
              </a:lnSpc>
              <a:buFont typeface="Wingdings" pitchFamily="2" charset="2"/>
              <a:buNone/>
              <a:defRPr/>
            </a:pPr>
            <a:r>
              <a:rPr lang="es-ES" sz="2400" smtClean="0"/>
              <a:t>	Al iniciar el estudio, el investigador sagaz desarrolla una lista de verificación de aspectos concretos; algunos de los que suelen incluirse son:</a:t>
            </a:r>
          </a:p>
          <a:p>
            <a:pPr eaLnBrk="1" hangingPunct="1">
              <a:lnSpc>
                <a:spcPct val="90000"/>
              </a:lnSpc>
              <a:defRPr/>
            </a:pPr>
            <a:r>
              <a:rPr lang="es-ES" sz="2400" smtClean="0"/>
              <a:t>Objetivos específicos del experimento.</a:t>
            </a:r>
          </a:p>
          <a:p>
            <a:pPr eaLnBrk="1" hangingPunct="1">
              <a:lnSpc>
                <a:spcPct val="90000"/>
              </a:lnSpc>
              <a:defRPr/>
            </a:pPr>
            <a:r>
              <a:rPr lang="es-ES" sz="2400" smtClean="0"/>
              <a:t>Identificación de los factores que influyen y cuales de ellos varían y cuales permanecen constantes.</a:t>
            </a:r>
          </a:p>
          <a:p>
            <a:pPr eaLnBrk="1" hangingPunct="1">
              <a:lnSpc>
                <a:spcPct val="90000"/>
              </a:lnSpc>
              <a:defRPr/>
            </a:pPr>
            <a:r>
              <a:rPr lang="es-ES" sz="2400" smtClean="0"/>
              <a:t>Características a medir.</a:t>
            </a:r>
          </a:p>
          <a:p>
            <a:pPr eaLnBrk="1" hangingPunct="1">
              <a:lnSpc>
                <a:spcPct val="90000"/>
              </a:lnSpc>
              <a:defRPr/>
            </a:pPr>
            <a:r>
              <a:rPr lang="es-ES" sz="2400" smtClean="0"/>
              <a:t>Procedimientos particulares para realizar las pruebas o medir las características.</a:t>
            </a:r>
          </a:p>
          <a:p>
            <a:pPr eaLnBrk="1" hangingPunct="1">
              <a:lnSpc>
                <a:spcPct val="90000"/>
              </a:lnSpc>
              <a:defRPr/>
            </a:pPr>
            <a:r>
              <a:rPr lang="es-ES" sz="2400" smtClean="0"/>
              <a:t>Número de repeticiones del experimento básico a realizar.</a:t>
            </a:r>
          </a:p>
          <a:p>
            <a:pPr eaLnBrk="1" hangingPunct="1">
              <a:lnSpc>
                <a:spcPct val="90000"/>
              </a:lnSpc>
              <a:defRPr/>
            </a:pPr>
            <a:r>
              <a:rPr lang="es-ES" sz="2400" smtClean="0"/>
              <a:t>Recursos y materiales disponibles.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r>
              <a:rPr lang="en-US" smtClean="0"/>
              <a:t>Experimento</a:t>
            </a:r>
            <a:endParaRPr lang="es-ES" smtClean="0"/>
          </a:p>
        </p:txBody>
      </p:sp>
      <p:sp>
        <p:nvSpPr>
          <p:cNvPr id="33795" name="Rectangle 3"/>
          <p:cNvSpPr>
            <a:spLocks noGrp="1" noRot="1" noChangeArrowheads="1"/>
          </p:cNvSpPr>
          <p:nvPr>
            <p:ph type="body" idx="1"/>
          </p:nvPr>
        </p:nvSpPr>
        <p:spPr/>
        <p:txBody>
          <a:bodyPr/>
          <a:lstStyle/>
          <a:p>
            <a:pPr algn="just" eaLnBrk="1" hangingPunct="1">
              <a:lnSpc>
                <a:spcPct val="90000"/>
              </a:lnSpc>
              <a:buFont typeface="Wingdings" pitchFamily="2" charset="2"/>
              <a:buNone/>
              <a:defRPr/>
            </a:pPr>
            <a:r>
              <a:rPr lang="es-ES" sz="2800" smtClean="0"/>
              <a:t>	Un experimento según los criterios de clasificación, debe ser comparativo, longitudinal y prospectivo, un experimento debe limitarse a investigaciones que establecen  un conjunto particular de circunstancias, bajo un protocolo específico para observar y evaluar las implicaciones de las observaciones resultantes. El investigador determina y controla los protocolos de un experimento para evaluar y probar algo que en su mayor parte no se conoce hasta ese momento.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defRPr/>
            </a:pPr>
            <a:r>
              <a:rPr lang="en-US" smtClean="0"/>
              <a:t>Unidad experimental</a:t>
            </a:r>
            <a:endParaRPr lang="es-ES" smtClean="0"/>
          </a:p>
        </p:txBody>
      </p:sp>
      <p:sp>
        <p:nvSpPr>
          <p:cNvPr id="35843" name="Rectangle 3"/>
          <p:cNvSpPr>
            <a:spLocks noGrp="1" noRot="1" noChangeArrowheads="1"/>
          </p:cNvSpPr>
          <p:nvPr>
            <p:ph type="body" idx="1"/>
          </p:nvPr>
        </p:nvSpPr>
        <p:spPr/>
        <p:txBody>
          <a:bodyPr/>
          <a:lstStyle/>
          <a:p>
            <a:pPr algn="just" eaLnBrk="1" hangingPunct="1">
              <a:buFont typeface="Wingdings" pitchFamily="2" charset="2"/>
              <a:buNone/>
              <a:defRPr/>
            </a:pPr>
            <a:r>
              <a:rPr lang="es-ES" smtClean="0"/>
              <a:t>	La unidad experimental es la unidad física o el sujeto expuesto  al tratamiento independiente de otras unidades. La unidad experimental, una vez expuesta  al tratamiento, constituye una sola replica del tratamiento.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es-ES" i="1" smtClean="0"/>
              <a:t>Error experimental</a:t>
            </a:r>
          </a:p>
        </p:txBody>
      </p:sp>
      <p:sp>
        <p:nvSpPr>
          <p:cNvPr id="34819" name="Rectangle 3"/>
          <p:cNvSpPr>
            <a:spLocks noGrp="1" noRot="1" noChangeArrowheads="1"/>
          </p:cNvSpPr>
          <p:nvPr>
            <p:ph type="body" idx="1"/>
          </p:nvPr>
        </p:nvSpPr>
        <p:spPr/>
        <p:txBody>
          <a:bodyPr/>
          <a:lstStyle/>
          <a:p>
            <a:pPr algn="just" eaLnBrk="1" hangingPunct="1">
              <a:lnSpc>
                <a:spcPct val="90000"/>
              </a:lnSpc>
              <a:buFont typeface="Wingdings" pitchFamily="2" charset="2"/>
              <a:buNone/>
              <a:defRPr/>
            </a:pPr>
            <a:r>
              <a:rPr lang="es-ES" sz="2800" smtClean="0"/>
              <a:t>	El error experimental describe la variación entre las unidades experimentales tratadas de manera idéntica e independiente. Los distintos orígenes del error experimental son: 1) la variación natural entre unidades experimentales; 2) la variabilidad en la medición de la respuesta; 3) la imposibilidad de reproducir las condiciones del tratamiento con exactitud  de una unidad a otra; 4) la interacción de los tratamientos con las unidades experimentales, y 5) cualquier otro factor externo que influya en las características medidas.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755576" y="476672"/>
            <a:ext cx="8056637" cy="1077491"/>
          </a:xfrm>
        </p:spPr>
        <p:txBody>
          <a:bodyPr/>
          <a:lstStyle/>
          <a:p>
            <a:pPr eaLnBrk="1" hangingPunct="1">
              <a:defRPr/>
            </a:pPr>
            <a:r>
              <a:rPr lang="es-ES" i="1" dirty="0" smtClean="0"/>
              <a:t>Otros errores experimentales</a:t>
            </a:r>
            <a:endParaRPr lang="es-ES" i="1" dirty="0" smtClean="0"/>
          </a:p>
        </p:txBody>
      </p:sp>
      <p:sp>
        <p:nvSpPr>
          <p:cNvPr id="34819" name="Rectangle 3"/>
          <p:cNvSpPr>
            <a:spLocks noGrp="1" noRot="1" noChangeArrowheads="1"/>
          </p:cNvSpPr>
          <p:nvPr>
            <p:ph type="body" idx="1"/>
          </p:nvPr>
        </p:nvSpPr>
        <p:spPr>
          <a:xfrm>
            <a:off x="301625" y="1916832"/>
            <a:ext cx="8540750" cy="4182343"/>
          </a:xfrm>
        </p:spPr>
        <p:txBody>
          <a:bodyPr/>
          <a:lstStyle/>
          <a:p>
            <a:pPr algn="just" eaLnBrk="1" hangingPunct="1">
              <a:lnSpc>
                <a:spcPct val="90000"/>
              </a:lnSpc>
              <a:buFont typeface="Wingdings" pitchFamily="2" charset="2"/>
              <a:buNone/>
              <a:defRPr/>
            </a:pPr>
            <a:r>
              <a:rPr lang="es-ES" sz="2800" dirty="0" smtClean="0"/>
              <a:t>- </a:t>
            </a:r>
            <a:r>
              <a:rPr lang="es-ES" sz="2800" dirty="0" smtClean="0"/>
              <a:t>Errores de muestra (Falta de homogeneidad de las unidades experimentales)</a:t>
            </a:r>
          </a:p>
          <a:p>
            <a:pPr algn="just" eaLnBrk="1" hangingPunct="1">
              <a:lnSpc>
                <a:spcPct val="90000"/>
              </a:lnSpc>
              <a:buFont typeface="Wingdings" pitchFamily="2" charset="2"/>
              <a:buNone/>
              <a:defRPr/>
            </a:pPr>
            <a:endParaRPr lang="es-ES" sz="2800" dirty="0" smtClean="0"/>
          </a:p>
          <a:p>
            <a:pPr algn="just" eaLnBrk="1" hangingPunct="1">
              <a:lnSpc>
                <a:spcPct val="90000"/>
              </a:lnSpc>
              <a:buFont typeface="Wingdings" pitchFamily="2" charset="2"/>
              <a:buNone/>
              <a:defRPr/>
            </a:pPr>
            <a:endParaRPr lang="es-ES" sz="2800" dirty="0"/>
          </a:p>
          <a:p>
            <a:pPr algn="just" eaLnBrk="1" hangingPunct="1">
              <a:lnSpc>
                <a:spcPct val="90000"/>
              </a:lnSpc>
              <a:buFont typeface="Wingdings" pitchFamily="2" charset="2"/>
              <a:buNone/>
              <a:defRPr/>
            </a:pPr>
            <a:r>
              <a:rPr lang="es-ES" sz="2800" dirty="0" smtClean="0"/>
              <a:t>- Errores de medición (Uso de diferentes instrumentos de medición y error del analista en la medición).</a:t>
            </a:r>
            <a:endParaRPr lang="es-ES" sz="2800" dirty="0" smtClean="0"/>
          </a:p>
        </p:txBody>
      </p:sp>
    </p:spTree>
    <p:extLst>
      <p:ext uri="{BB962C8B-B14F-4D97-AF65-F5344CB8AC3E}">
        <p14:creationId xmlns:p14="http://schemas.microsoft.com/office/powerpoint/2010/main" val="12342370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defRPr/>
            </a:pPr>
            <a:r>
              <a:rPr lang="es-ES" i="1" smtClean="0"/>
              <a:t>Tratamientos</a:t>
            </a:r>
          </a:p>
        </p:txBody>
      </p:sp>
      <p:sp>
        <p:nvSpPr>
          <p:cNvPr id="36867" name="Rectangle 3"/>
          <p:cNvSpPr>
            <a:spLocks noGrp="1" noRot="1" noChangeArrowheads="1"/>
          </p:cNvSpPr>
          <p:nvPr>
            <p:ph type="body" idx="1"/>
          </p:nvPr>
        </p:nvSpPr>
        <p:spPr/>
        <p:txBody>
          <a:bodyPr/>
          <a:lstStyle/>
          <a:p>
            <a:pPr algn="just" eaLnBrk="1" hangingPunct="1">
              <a:lnSpc>
                <a:spcPct val="90000"/>
              </a:lnSpc>
              <a:buFont typeface="Wingdings" pitchFamily="2" charset="2"/>
              <a:buNone/>
              <a:defRPr/>
            </a:pPr>
            <a:r>
              <a:rPr lang="es-ES" sz="2800" smtClean="0"/>
              <a:t>	Son el conjunto de circunstancias creadas para el experimento, en respuesta a la hipótesis de investigación y son el centro de la misma.</a:t>
            </a:r>
          </a:p>
          <a:p>
            <a:pPr algn="just" eaLnBrk="1" hangingPunct="1">
              <a:lnSpc>
                <a:spcPct val="90000"/>
              </a:lnSpc>
              <a:buFont typeface="Wingdings" pitchFamily="2" charset="2"/>
              <a:buNone/>
              <a:defRPr/>
            </a:pPr>
            <a:r>
              <a:rPr lang="es-ES" sz="2800" smtClean="0"/>
              <a:t>	Entre los ejemplos de tratamientos se encuentran  drogas, infusiones, extractos, dietas de animales, producción de variedades de cultivos, temperaturas, tipos de suelo y cantidades de nutrientes.</a:t>
            </a:r>
          </a:p>
          <a:p>
            <a:pPr eaLnBrk="1" hangingPunct="1">
              <a:lnSpc>
                <a:spcPct val="90000"/>
              </a:lnSpc>
              <a:buFont typeface="Wingdings" pitchFamily="2" charset="2"/>
              <a:buNone/>
              <a:defRPr/>
            </a:pPr>
            <a:r>
              <a:rPr lang="es-ES" sz="2800" smtClean="0"/>
              <a:t>	En un estudio comparativo se usan dos o más tratamientos y se comparan sus efectos en el sujeto de estudio.</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p:txBody>
          <a:bodyPr/>
          <a:lstStyle/>
          <a:p>
            <a:pPr eaLnBrk="1" hangingPunct="1">
              <a:defRPr/>
            </a:pPr>
            <a:r>
              <a:rPr lang="en-US" smtClean="0"/>
              <a:t>Control - Placebo</a:t>
            </a:r>
            <a:endParaRPr lang="es-ES" smtClean="0"/>
          </a:p>
        </p:txBody>
      </p:sp>
      <p:sp>
        <p:nvSpPr>
          <p:cNvPr id="38915" name="Rectangle 3"/>
          <p:cNvSpPr>
            <a:spLocks noGrp="1" noRot="1" noChangeArrowheads="1"/>
          </p:cNvSpPr>
          <p:nvPr>
            <p:ph type="body" idx="1"/>
          </p:nvPr>
        </p:nvSpPr>
        <p:spPr/>
        <p:txBody>
          <a:bodyPr/>
          <a:lstStyle/>
          <a:p>
            <a:pPr algn="just" eaLnBrk="1" hangingPunct="1">
              <a:lnSpc>
                <a:spcPct val="80000"/>
              </a:lnSpc>
              <a:defRPr/>
            </a:pPr>
            <a:r>
              <a:rPr lang="es-ES" sz="2800" i="1" smtClean="0"/>
              <a:t>Control.-</a:t>
            </a:r>
            <a:r>
              <a:rPr lang="es-ES" sz="2800" smtClean="0"/>
              <a:t> Sujeto o tratamiento de comparación. Al realizar un experimento, siempre se debe incluir un testigo para medir el resultado de dicho experimento o el avance de un programa.</a:t>
            </a:r>
            <a:endParaRPr lang="es-ES" sz="2800" i="1" smtClean="0"/>
          </a:p>
          <a:p>
            <a:pPr algn="just" eaLnBrk="1" hangingPunct="1">
              <a:lnSpc>
                <a:spcPct val="80000"/>
              </a:lnSpc>
              <a:defRPr/>
            </a:pPr>
            <a:r>
              <a:rPr lang="es-ES" sz="2800" i="1" smtClean="0"/>
              <a:t>Placebo.-</a:t>
            </a:r>
            <a:r>
              <a:rPr lang="es-ES" sz="2800" smtClean="0"/>
              <a:t> Muy utilizado en ensayos clínicos, es un tratamiento que se conoce a priori su efecto y se lo utiliza en comparación al tratamiento propuesto.</a:t>
            </a:r>
            <a:endParaRPr lang="es-ES" sz="2800" i="1" smtClean="0"/>
          </a:p>
          <a:p>
            <a:pPr algn="just" eaLnBrk="1" hangingPunct="1">
              <a:lnSpc>
                <a:spcPct val="80000"/>
              </a:lnSpc>
              <a:defRPr/>
            </a:pPr>
            <a:r>
              <a:rPr lang="es-ES" sz="2800" i="1" smtClean="0"/>
              <a:t>Cegamiento.-</a:t>
            </a:r>
            <a:r>
              <a:rPr lang="es-ES" sz="2800" smtClean="0"/>
              <a:t> Es la asignación del tratamiento sin previo conocimiento; estos pueden ser ciego simple y ciego doble. Su utilidad se da en ensayos clínicos.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smtClean="0"/>
              <a:t>NUMERO DE REPLICAS</a:t>
            </a:r>
            <a:endParaRPr lang="es-ES" smtClean="0"/>
          </a:p>
        </p:txBody>
      </p:sp>
      <p:sp>
        <p:nvSpPr>
          <p:cNvPr id="5124" name="Rectangle 3"/>
          <p:cNvSpPr>
            <a:spLocks noGrp="1" noChangeArrowheads="1"/>
          </p:cNvSpPr>
          <p:nvPr>
            <p:ph type="body" idx="1"/>
          </p:nvPr>
        </p:nvSpPr>
        <p:spPr>
          <a:xfrm>
            <a:off x="827088" y="3429000"/>
            <a:ext cx="7632700" cy="3024188"/>
          </a:xfrm>
        </p:spPr>
        <p:txBody>
          <a:bodyPr/>
          <a:lstStyle/>
          <a:p>
            <a:pPr algn="just">
              <a:lnSpc>
                <a:spcPct val="90000"/>
              </a:lnSpc>
              <a:buFontTx/>
              <a:buNone/>
            </a:pPr>
            <a:r>
              <a:rPr lang="es-ES" sz="2400" dirty="0" smtClean="0"/>
              <a:t>	El número de replicas se basa en un examen de la hipótesis sobre las diferencias entre las medias de los grupos en tratamientos. Este número de replicas (r) esta influenciado por cuatro factores que se requieren para los cálculos: La varianza (</a:t>
            </a:r>
            <a:r>
              <a:rPr lang="es-ES" sz="2400" dirty="0" smtClean="0">
                <a:sym typeface="Symbol" panose="05050102010706020507" pitchFamily="18" charset="2"/>
              </a:rPr>
              <a:t></a:t>
            </a:r>
            <a:r>
              <a:rPr lang="es-ES" sz="2400" baseline="30000" dirty="0" smtClean="0"/>
              <a:t>2</a:t>
            </a:r>
            <a:r>
              <a:rPr lang="es-ES" sz="2400" dirty="0" smtClean="0"/>
              <a:t>), la diferencias de las medias (δ), el nivel de significancia (α) y la potencia de prueba (1-β).</a:t>
            </a:r>
          </a:p>
        </p:txBody>
      </p:sp>
      <p:sp>
        <p:nvSpPr>
          <p:cNvPr id="5125" name="Rectangle 4"/>
          <p:cNvSpPr>
            <a:spLocks noChangeArrowheads="1"/>
          </p:cNvSpPr>
          <p:nvPr/>
        </p:nvSpPr>
        <p:spPr bwMode="auto">
          <a:xfrm>
            <a:off x="0" y="3052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_tradnl"/>
          </a:p>
        </p:txBody>
      </p:sp>
      <p:graphicFrame>
        <p:nvGraphicFramePr>
          <p:cNvPr id="5122" name="Object 5"/>
          <p:cNvGraphicFramePr>
            <a:graphicFrameLocks noChangeAspect="1"/>
          </p:cNvGraphicFramePr>
          <p:nvPr>
            <p:extLst>
              <p:ext uri="{D42A27DB-BD31-4B8C-83A1-F6EECF244321}">
                <p14:modId xmlns:p14="http://schemas.microsoft.com/office/powerpoint/2010/main" val="2471571188"/>
              </p:ext>
            </p:extLst>
          </p:nvPr>
        </p:nvGraphicFramePr>
        <p:xfrm>
          <a:off x="1763713" y="1557338"/>
          <a:ext cx="5257800" cy="1728787"/>
        </p:xfrm>
        <a:graphic>
          <a:graphicData uri="http://schemas.openxmlformats.org/presentationml/2006/ole">
            <mc:AlternateContent xmlns:mc="http://schemas.openxmlformats.org/markup-compatibility/2006">
              <mc:Choice xmlns:v="urn:schemas-microsoft-com:vml" Requires="v">
                <p:oleObj spid="_x0000_s1034" name="Ecuación" r:id="rId3" imgW="1384200" imgH="457200" progId="Equation.3">
                  <p:embed/>
                </p:oleObj>
              </mc:Choice>
              <mc:Fallback>
                <p:oleObj name="Ecuación" r:id="rId3" imgW="1384200" imgH="457200" progId="Equation.3">
                  <p:embed/>
                  <p:pic>
                    <p:nvPicPr>
                      <p:cNvPr id="0" name=""/>
                      <p:cNvPicPr>
                        <a:picLocks noChangeAspect="1" noChangeArrowheads="1"/>
                      </p:cNvPicPr>
                      <p:nvPr/>
                    </p:nvPicPr>
                    <p:blipFill>
                      <a:blip r:embed="rId4"/>
                      <a:srcRect/>
                      <a:stretch>
                        <a:fillRect/>
                      </a:stretch>
                    </p:blipFill>
                    <p:spPr bwMode="auto">
                      <a:xfrm>
                        <a:off x="1763713" y="1557338"/>
                        <a:ext cx="5257800" cy="172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27463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dirty="0" smtClean="0"/>
              <a:t>APLICACION</a:t>
            </a:r>
            <a:endParaRPr lang="es-ES" dirty="0" smtClean="0"/>
          </a:p>
        </p:txBody>
      </p:sp>
      <p:sp>
        <p:nvSpPr>
          <p:cNvPr id="5124" name="Rectangle 3"/>
          <p:cNvSpPr>
            <a:spLocks noGrp="1" noChangeArrowheads="1"/>
          </p:cNvSpPr>
          <p:nvPr>
            <p:ph type="body" idx="1"/>
          </p:nvPr>
        </p:nvSpPr>
        <p:spPr>
          <a:xfrm>
            <a:off x="827088" y="3429000"/>
            <a:ext cx="7632700" cy="3024188"/>
          </a:xfrm>
        </p:spPr>
        <p:txBody>
          <a:bodyPr/>
          <a:lstStyle/>
          <a:p>
            <a:pPr algn="just">
              <a:lnSpc>
                <a:spcPct val="90000"/>
              </a:lnSpc>
              <a:buFontTx/>
              <a:buNone/>
            </a:pPr>
            <a:r>
              <a:rPr lang="es-ES" sz="2400" dirty="0" smtClean="0"/>
              <a:t>	</a:t>
            </a:r>
            <a:r>
              <a:rPr lang="es-ES" sz="2400" dirty="0" smtClean="0"/>
              <a:t>Un investigador desea determinar el efecto de la infusión de cascara de Naranja sobre la concentración de colesterol en sangre. El investigador reviso un artículo publicado donde reporta que encontró un efecto de una infusión vegetal sobre el colesterol en 180±8.5. </a:t>
            </a:r>
            <a:r>
              <a:rPr lang="es-ES" sz="2400" dirty="0"/>
              <a:t>(</a:t>
            </a:r>
            <a:r>
              <a:rPr lang="es-ES" sz="2400" dirty="0" smtClean="0"/>
              <a:t>δ=8.5) El investigador desea calcular el número de replicas con una diferencia de medias de 11. </a:t>
            </a:r>
            <a:r>
              <a:rPr lang="es-ES" sz="2400" dirty="0"/>
              <a:t>(</a:t>
            </a:r>
            <a:r>
              <a:rPr lang="es-ES" sz="2400" dirty="0" smtClean="0"/>
              <a:t>δ=11)</a:t>
            </a:r>
            <a:endParaRPr lang="es-ES" sz="2400" dirty="0" smtClean="0"/>
          </a:p>
        </p:txBody>
      </p:sp>
      <p:sp>
        <p:nvSpPr>
          <p:cNvPr id="5125" name="Rectangle 4"/>
          <p:cNvSpPr>
            <a:spLocks noChangeArrowheads="1"/>
          </p:cNvSpPr>
          <p:nvPr/>
        </p:nvSpPr>
        <p:spPr bwMode="auto">
          <a:xfrm>
            <a:off x="0" y="30527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_tradnl"/>
          </a:p>
        </p:txBody>
      </p:sp>
      <p:graphicFrame>
        <p:nvGraphicFramePr>
          <p:cNvPr id="5122" name="Object 5"/>
          <p:cNvGraphicFramePr>
            <a:graphicFrameLocks noChangeAspect="1"/>
          </p:cNvGraphicFramePr>
          <p:nvPr>
            <p:extLst>
              <p:ext uri="{D42A27DB-BD31-4B8C-83A1-F6EECF244321}">
                <p14:modId xmlns:p14="http://schemas.microsoft.com/office/powerpoint/2010/main" val="120308302"/>
              </p:ext>
            </p:extLst>
          </p:nvPr>
        </p:nvGraphicFramePr>
        <p:xfrm>
          <a:off x="1347167" y="1557338"/>
          <a:ext cx="6753225" cy="1728787"/>
        </p:xfrm>
        <a:graphic>
          <a:graphicData uri="http://schemas.openxmlformats.org/presentationml/2006/ole">
            <mc:AlternateContent xmlns:mc="http://schemas.openxmlformats.org/markup-compatibility/2006">
              <mc:Choice xmlns:v="urn:schemas-microsoft-com:vml" Requires="v">
                <p:oleObj spid="_x0000_s2057" name="Ecuación" r:id="rId3" imgW="1777680" imgH="457200" progId="Equation.3">
                  <p:embed/>
                </p:oleObj>
              </mc:Choice>
              <mc:Fallback>
                <p:oleObj name="Ecuación" r:id="rId3" imgW="1777680" imgH="457200" progId="Equation.3">
                  <p:embed/>
                  <p:pic>
                    <p:nvPicPr>
                      <p:cNvPr id="0" name=""/>
                      <p:cNvPicPr>
                        <a:picLocks noChangeAspect="1" noChangeArrowheads="1"/>
                      </p:cNvPicPr>
                      <p:nvPr/>
                    </p:nvPicPr>
                    <p:blipFill>
                      <a:blip r:embed="rId4"/>
                      <a:srcRect/>
                      <a:stretch>
                        <a:fillRect/>
                      </a:stretch>
                    </p:blipFill>
                    <p:spPr bwMode="auto">
                      <a:xfrm>
                        <a:off x="1347167" y="1557338"/>
                        <a:ext cx="6753225" cy="1728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380888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p:txBody>
          <a:bodyPr/>
          <a:lstStyle/>
          <a:p>
            <a:pPr eaLnBrk="1" hangingPunct="1">
              <a:defRPr/>
            </a:pPr>
            <a:r>
              <a:rPr lang="en-US" smtClean="0"/>
              <a:t>CRITERIOS DE CLASICACION</a:t>
            </a:r>
            <a:endParaRPr lang="es-ES" smtClean="0"/>
          </a:p>
        </p:txBody>
      </p:sp>
      <p:sp>
        <p:nvSpPr>
          <p:cNvPr id="5123" name="Rectangle 3"/>
          <p:cNvSpPr>
            <a:spLocks noGrp="1" noChangeArrowheads="1"/>
          </p:cNvSpPr>
          <p:nvPr>
            <p:ph type="body" idx="4294967295"/>
          </p:nvPr>
        </p:nvSpPr>
        <p:spPr/>
        <p:txBody>
          <a:bodyPr/>
          <a:lstStyle/>
          <a:p>
            <a:pPr marL="609600" indent="-609600" eaLnBrk="1" hangingPunct="1">
              <a:lnSpc>
                <a:spcPct val="80000"/>
              </a:lnSpc>
              <a:buFontTx/>
              <a:buAutoNum type="alphaLcPeriod"/>
              <a:defRPr/>
            </a:pPr>
            <a:r>
              <a:rPr lang="es-PE" sz="2400" b="1" dirty="0" smtClean="0"/>
              <a:t>EPOCA DE OBTENCION DE DATOS</a:t>
            </a:r>
          </a:p>
          <a:p>
            <a:pPr marL="1371600" lvl="2" indent="-457200" eaLnBrk="1" hangingPunct="1">
              <a:lnSpc>
                <a:spcPct val="80000"/>
              </a:lnSpc>
              <a:defRPr/>
            </a:pPr>
            <a:r>
              <a:rPr lang="es-PE" b="1" dirty="0" smtClean="0">
                <a:solidFill>
                  <a:schemeClr val="tx2"/>
                </a:solidFill>
              </a:rPr>
              <a:t>Retrospectivo</a:t>
            </a:r>
          </a:p>
          <a:p>
            <a:pPr marL="1371600" lvl="2" indent="-457200" eaLnBrk="1" hangingPunct="1">
              <a:lnSpc>
                <a:spcPct val="80000"/>
              </a:lnSpc>
              <a:defRPr/>
            </a:pPr>
            <a:r>
              <a:rPr lang="es-PE" b="1" dirty="0" smtClean="0">
                <a:solidFill>
                  <a:schemeClr val="tx2"/>
                </a:solidFill>
              </a:rPr>
              <a:t>Prospectivo</a:t>
            </a:r>
          </a:p>
          <a:p>
            <a:pPr marL="609600" indent="-609600" eaLnBrk="1" hangingPunct="1">
              <a:lnSpc>
                <a:spcPct val="80000"/>
              </a:lnSpc>
              <a:buFontTx/>
              <a:buAutoNum type="alphaLcPeriod"/>
              <a:defRPr/>
            </a:pPr>
            <a:r>
              <a:rPr lang="es-PE" sz="2400" b="1" dirty="0" smtClean="0"/>
              <a:t>EVOLUCION DEL FENOMENO EN ESTUDIO</a:t>
            </a:r>
          </a:p>
          <a:p>
            <a:pPr marL="1371600" lvl="2" indent="-457200" eaLnBrk="1" hangingPunct="1">
              <a:lnSpc>
                <a:spcPct val="80000"/>
              </a:lnSpc>
              <a:defRPr/>
            </a:pPr>
            <a:r>
              <a:rPr lang="es-PE" b="1" dirty="0" smtClean="0">
                <a:solidFill>
                  <a:schemeClr val="tx2"/>
                </a:solidFill>
              </a:rPr>
              <a:t>Transversal</a:t>
            </a:r>
          </a:p>
          <a:p>
            <a:pPr marL="1371600" lvl="2" indent="-457200" eaLnBrk="1" hangingPunct="1">
              <a:lnSpc>
                <a:spcPct val="80000"/>
              </a:lnSpc>
              <a:defRPr/>
            </a:pPr>
            <a:r>
              <a:rPr lang="es-PE" b="1" dirty="0" smtClean="0">
                <a:solidFill>
                  <a:schemeClr val="tx2"/>
                </a:solidFill>
              </a:rPr>
              <a:t>Longitudinal</a:t>
            </a:r>
          </a:p>
          <a:p>
            <a:pPr marL="609600" indent="-609600" eaLnBrk="1" hangingPunct="1">
              <a:lnSpc>
                <a:spcPct val="80000"/>
              </a:lnSpc>
              <a:buFontTx/>
              <a:buAutoNum type="alphaLcPeriod"/>
              <a:defRPr/>
            </a:pPr>
            <a:r>
              <a:rPr lang="es-PE" sz="2400" b="1" dirty="0" smtClean="0"/>
              <a:t>COMPARACION DE POBLACIONES</a:t>
            </a:r>
          </a:p>
          <a:p>
            <a:pPr marL="1371600" lvl="2" indent="-457200" eaLnBrk="1" hangingPunct="1">
              <a:lnSpc>
                <a:spcPct val="80000"/>
              </a:lnSpc>
              <a:defRPr/>
            </a:pPr>
            <a:r>
              <a:rPr lang="es-PE" b="1" dirty="0" smtClean="0">
                <a:solidFill>
                  <a:schemeClr val="tx2"/>
                </a:solidFill>
              </a:rPr>
              <a:t>Descriptivo</a:t>
            </a:r>
          </a:p>
          <a:p>
            <a:pPr marL="1371600" lvl="2" indent="-457200" eaLnBrk="1" hangingPunct="1">
              <a:lnSpc>
                <a:spcPct val="80000"/>
              </a:lnSpc>
              <a:defRPr/>
            </a:pPr>
            <a:r>
              <a:rPr lang="es-PE" b="1" dirty="0" smtClean="0">
                <a:solidFill>
                  <a:schemeClr val="tx2"/>
                </a:solidFill>
              </a:rPr>
              <a:t>Comparativo</a:t>
            </a:r>
          </a:p>
          <a:p>
            <a:pPr marL="609600" indent="-609600" eaLnBrk="1" hangingPunct="1">
              <a:lnSpc>
                <a:spcPct val="80000"/>
              </a:lnSpc>
              <a:buFontTx/>
              <a:buAutoNum type="alphaLcPeriod"/>
              <a:defRPr/>
            </a:pPr>
            <a:r>
              <a:rPr lang="es-PE" sz="2400" b="1" dirty="0" smtClean="0"/>
              <a:t>MANEJO DE LAS VARIABLES </a:t>
            </a:r>
          </a:p>
          <a:p>
            <a:pPr marL="1371600" lvl="2" indent="-457200" eaLnBrk="1" hangingPunct="1">
              <a:lnSpc>
                <a:spcPct val="80000"/>
              </a:lnSpc>
              <a:defRPr/>
            </a:pPr>
            <a:r>
              <a:rPr lang="es-PE" b="1" dirty="0" smtClean="0">
                <a:solidFill>
                  <a:schemeClr val="tx2"/>
                </a:solidFill>
              </a:rPr>
              <a:t>De observación</a:t>
            </a:r>
          </a:p>
          <a:p>
            <a:pPr marL="1371600" lvl="2" indent="-457200" eaLnBrk="1" hangingPunct="1">
              <a:lnSpc>
                <a:spcPct val="80000"/>
              </a:lnSpc>
              <a:defRPr/>
            </a:pPr>
            <a:r>
              <a:rPr lang="es-PE" b="1" dirty="0" smtClean="0">
                <a:solidFill>
                  <a:schemeClr val="tx2"/>
                </a:solidFill>
              </a:rPr>
              <a:t>Experimental</a:t>
            </a:r>
          </a:p>
          <a:p>
            <a:pPr marL="609600" indent="-609600" eaLnBrk="1" hangingPunct="1">
              <a:lnSpc>
                <a:spcPct val="80000"/>
              </a:lnSpc>
              <a:buFont typeface="Wingdings" pitchFamily="2" charset="2"/>
              <a:buNone/>
              <a:defRPr/>
            </a:pPr>
            <a:endParaRPr lang="es-ES" sz="2800" dirty="0" smtClean="0"/>
          </a:p>
        </p:txBody>
      </p:sp>
      <p:sp>
        <p:nvSpPr>
          <p:cNvPr id="5124" name="Text Box 4"/>
          <p:cNvSpPr txBox="1">
            <a:spLocks noChangeArrowheads="1"/>
          </p:cNvSpPr>
          <p:nvPr/>
        </p:nvSpPr>
        <p:spPr bwMode="auto">
          <a:xfrm>
            <a:off x="7010400" y="6477000"/>
            <a:ext cx="2133600" cy="369888"/>
          </a:xfrm>
          <a:prstGeom prst="rect">
            <a:avLst/>
          </a:prstGeom>
          <a:noFill/>
          <a:ln w="9525">
            <a:noFill/>
            <a:miter lim="800000"/>
            <a:headEnd/>
            <a:tailEnd/>
          </a:ln>
        </p:spPr>
        <p:txBody>
          <a:bodyPr>
            <a:spAutoFit/>
          </a:bodyPr>
          <a:lstStyle/>
          <a:p>
            <a:pPr>
              <a:spcBef>
                <a:spcPct val="50000"/>
              </a:spcBef>
            </a:pPr>
            <a:r>
              <a:rPr lang="en-US" i="1">
                <a:latin typeface="Tahoma" pitchFamily="34" charset="0"/>
                <a:cs typeface="Arial" charset="0"/>
              </a:rPr>
              <a:t>Mormontoy, 1993</a:t>
            </a:r>
            <a:endParaRPr lang="es-ES" i="1">
              <a:latin typeface="Tahoma" pitchFamily="34" charset="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4000" dirty="0" err="1" smtClean="0"/>
              <a:t>Selección</a:t>
            </a:r>
            <a:r>
              <a:rPr lang="en-US" sz="4000" dirty="0" smtClean="0"/>
              <a:t> de </a:t>
            </a:r>
            <a:r>
              <a:rPr lang="en-US" sz="4000" dirty="0" err="1" smtClean="0"/>
              <a:t>las</a:t>
            </a:r>
            <a:r>
              <a:rPr lang="en-US" sz="4000" dirty="0" smtClean="0"/>
              <a:t> </a:t>
            </a:r>
            <a:r>
              <a:rPr lang="en-US" sz="4000" dirty="0" err="1" smtClean="0"/>
              <a:t>unidades</a:t>
            </a:r>
            <a:r>
              <a:rPr lang="en-US" sz="4000" dirty="0" smtClean="0"/>
              <a:t> </a:t>
            </a:r>
            <a:r>
              <a:rPr lang="en-US" sz="4000" dirty="0" err="1" smtClean="0"/>
              <a:t>experimentales</a:t>
            </a:r>
            <a:endParaRPr lang="es-ES" sz="4000" dirty="0" smtClean="0"/>
          </a:p>
        </p:txBody>
      </p:sp>
      <p:sp>
        <p:nvSpPr>
          <p:cNvPr id="14339" name="Rectangle 3"/>
          <p:cNvSpPr>
            <a:spLocks noGrp="1" noChangeArrowheads="1"/>
          </p:cNvSpPr>
          <p:nvPr>
            <p:ph type="body" idx="1"/>
          </p:nvPr>
        </p:nvSpPr>
        <p:spPr>
          <a:xfrm>
            <a:off x="457200" y="2205038"/>
            <a:ext cx="8229600" cy="3921125"/>
          </a:xfrm>
        </p:spPr>
        <p:txBody>
          <a:bodyPr/>
          <a:lstStyle/>
          <a:p>
            <a:pPr eaLnBrk="1" hangingPunct="1">
              <a:buFontTx/>
              <a:buChar char="-"/>
            </a:pPr>
            <a:r>
              <a:rPr lang="en-US" smtClean="0"/>
              <a:t>Tabla de los números aleatorios</a:t>
            </a:r>
          </a:p>
          <a:p>
            <a:pPr eaLnBrk="1" hangingPunct="1">
              <a:buFontTx/>
              <a:buNone/>
            </a:pPr>
            <a:endParaRPr lang="en-US" smtClean="0"/>
          </a:p>
          <a:p>
            <a:pPr eaLnBrk="1" hangingPunct="1">
              <a:buFontTx/>
              <a:buChar char="-"/>
            </a:pPr>
            <a:r>
              <a:rPr lang="en-US" smtClean="0"/>
              <a:t>Software – calculadora (Ran #)</a:t>
            </a:r>
          </a:p>
          <a:p>
            <a:pPr eaLnBrk="1" hangingPunct="1">
              <a:buFontTx/>
              <a:buNone/>
            </a:pPr>
            <a:endParaRPr lang="en-US" smtClean="0"/>
          </a:p>
          <a:p>
            <a:pPr eaLnBrk="1" hangingPunct="1">
              <a:buFontTx/>
              <a:buChar char="-"/>
            </a:pPr>
            <a:r>
              <a:rPr lang="en-US" smtClean="0"/>
              <a:t>Caja de bolos</a:t>
            </a:r>
          </a:p>
          <a:p>
            <a:pPr eaLnBrk="1" hangingPunct="1">
              <a:buFontTx/>
              <a:buChar char="-"/>
            </a:pPr>
            <a:endParaRPr lang="es-ES" smtClean="0"/>
          </a:p>
        </p:txBody>
      </p:sp>
    </p:spTree>
    <p:extLst>
      <p:ext uri="{BB962C8B-B14F-4D97-AF65-F5344CB8AC3E}">
        <p14:creationId xmlns:p14="http://schemas.microsoft.com/office/powerpoint/2010/main" val="9870319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8039100"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18741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404813"/>
            <a:ext cx="8604250" cy="574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0802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
          <p:cNvSpPr txBox="1">
            <a:spLocks noChangeArrowheads="1"/>
          </p:cNvSpPr>
          <p:nvPr/>
        </p:nvSpPr>
        <p:spPr bwMode="auto">
          <a:xfrm>
            <a:off x="755650" y="1628775"/>
            <a:ext cx="2520950" cy="4503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Tx/>
              <a:buAutoNum type="arabicPeriod"/>
            </a:pPr>
            <a:r>
              <a:rPr lang="en-US" dirty="0"/>
              <a:t>Juan Perez</a:t>
            </a:r>
          </a:p>
          <a:p>
            <a:pPr eaLnBrk="1" hangingPunct="1">
              <a:spcBef>
                <a:spcPct val="50000"/>
              </a:spcBef>
              <a:buFontTx/>
              <a:buAutoNum type="arabicPeriod"/>
            </a:pPr>
            <a:r>
              <a:rPr lang="en-US" dirty="0"/>
              <a:t>Maria Fernandez</a:t>
            </a:r>
          </a:p>
          <a:p>
            <a:pPr eaLnBrk="1" hangingPunct="1">
              <a:spcBef>
                <a:spcPct val="50000"/>
              </a:spcBef>
              <a:buFontTx/>
              <a:buAutoNum type="arabicPeriod"/>
            </a:pPr>
            <a:r>
              <a:rPr lang="en-US" dirty="0"/>
              <a:t>Julio Rojas</a:t>
            </a:r>
          </a:p>
          <a:p>
            <a:pPr eaLnBrk="1" hangingPunct="1">
              <a:spcBef>
                <a:spcPct val="50000"/>
              </a:spcBef>
            </a:pPr>
            <a:r>
              <a:rPr lang="en-US" dirty="0"/>
              <a:t>.</a:t>
            </a:r>
          </a:p>
          <a:p>
            <a:pPr eaLnBrk="1" hangingPunct="1">
              <a:spcBef>
                <a:spcPct val="50000"/>
              </a:spcBef>
            </a:pPr>
            <a:r>
              <a:rPr lang="en-US" dirty="0"/>
              <a:t>.</a:t>
            </a:r>
          </a:p>
          <a:p>
            <a:pPr eaLnBrk="1" hangingPunct="1">
              <a:spcBef>
                <a:spcPct val="50000"/>
              </a:spcBef>
            </a:pPr>
            <a:r>
              <a:rPr lang="en-US" dirty="0"/>
              <a:t>.</a:t>
            </a:r>
          </a:p>
          <a:p>
            <a:pPr eaLnBrk="1" hangingPunct="1">
              <a:spcBef>
                <a:spcPct val="50000"/>
              </a:spcBef>
            </a:pPr>
            <a:r>
              <a:rPr lang="en-US" dirty="0"/>
              <a:t>.</a:t>
            </a:r>
          </a:p>
          <a:p>
            <a:pPr eaLnBrk="1" hangingPunct="1">
              <a:spcBef>
                <a:spcPct val="50000"/>
              </a:spcBef>
            </a:pPr>
            <a:r>
              <a:rPr lang="en-US" dirty="0"/>
              <a:t>.</a:t>
            </a:r>
          </a:p>
          <a:p>
            <a:pPr eaLnBrk="1" hangingPunct="1">
              <a:spcBef>
                <a:spcPct val="50000"/>
              </a:spcBef>
            </a:pPr>
            <a:r>
              <a:rPr lang="en-US" dirty="0"/>
              <a:t>.</a:t>
            </a:r>
          </a:p>
          <a:p>
            <a:pPr eaLnBrk="1" hangingPunct="1">
              <a:spcBef>
                <a:spcPct val="50000"/>
              </a:spcBef>
            </a:pPr>
            <a:r>
              <a:rPr lang="en-US" dirty="0"/>
              <a:t>.</a:t>
            </a:r>
          </a:p>
          <a:p>
            <a:pPr eaLnBrk="1" hangingPunct="1">
              <a:spcBef>
                <a:spcPct val="50000"/>
              </a:spcBef>
            </a:pPr>
            <a:r>
              <a:rPr lang="en-US" dirty="0" smtClean="0"/>
              <a:t>r=200</a:t>
            </a:r>
            <a:endParaRPr lang="es-ES" dirty="0"/>
          </a:p>
        </p:txBody>
      </p:sp>
      <p:sp>
        <p:nvSpPr>
          <p:cNvPr id="17411" name="Text Box 6"/>
          <p:cNvSpPr txBox="1">
            <a:spLocks noChangeArrowheads="1"/>
          </p:cNvSpPr>
          <p:nvPr/>
        </p:nvSpPr>
        <p:spPr bwMode="auto">
          <a:xfrm>
            <a:off x="684213" y="620713"/>
            <a:ext cx="2592387" cy="376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dirty="0" smtClean="0"/>
              <a:t>Total de replicas</a:t>
            </a:r>
            <a:endParaRPr lang="es-ES" dirty="0"/>
          </a:p>
        </p:txBody>
      </p:sp>
      <p:sp>
        <p:nvSpPr>
          <p:cNvPr id="17412" name="Oval 7"/>
          <p:cNvSpPr>
            <a:spLocks noChangeArrowheads="1"/>
          </p:cNvSpPr>
          <p:nvPr/>
        </p:nvSpPr>
        <p:spPr bwMode="auto">
          <a:xfrm>
            <a:off x="5940425" y="2636838"/>
            <a:ext cx="2232025" cy="23050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_tradnl"/>
          </a:p>
        </p:txBody>
      </p:sp>
      <p:sp>
        <p:nvSpPr>
          <p:cNvPr id="17413" name="Text Box 8"/>
          <p:cNvSpPr txBox="1">
            <a:spLocks noChangeArrowheads="1"/>
          </p:cNvSpPr>
          <p:nvPr/>
        </p:nvSpPr>
        <p:spPr bwMode="auto">
          <a:xfrm>
            <a:off x="6659563" y="3500438"/>
            <a:ext cx="790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dirty="0" smtClean="0"/>
              <a:t>r=60</a:t>
            </a:r>
            <a:endParaRPr lang="es-ES" dirty="0"/>
          </a:p>
        </p:txBody>
      </p:sp>
      <p:sp>
        <p:nvSpPr>
          <p:cNvPr id="17414" name="Line 9"/>
          <p:cNvSpPr>
            <a:spLocks noChangeShapeType="1"/>
          </p:cNvSpPr>
          <p:nvPr/>
        </p:nvSpPr>
        <p:spPr bwMode="auto">
          <a:xfrm>
            <a:off x="3132138" y="2276475"/>
            <a:ext cx="2735262" cy="936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PE"/>
          </a:p>
        </p:txBody>
      </p:sp>
      <p:sp>
        <p:nvSpPr>
          <p:cNvPr id="17415" name="Line 10"/>
          <p:cNvSpPr>
            <a:spLocks noChangeShapeType="1"/>
          </p:cNvSpPr>
          <p:nvPr/>
        </p:nvSpPr>
        <p:spPr bwMode="auto">
          <a:xfrm>
            <a:off x="3059113" y="2924175"/>
            <a:ext cx="2592387"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PE"/>
          </a:p>
        </p:txBody>
      </p:sp>
      <p:sp>
        <p:nvSpPr>
          <p:cNvPr id="17416" name="Line 11"/>
          <p:cNvSpPr>
            <a:spLocks noChangeShapeType="1"/>
          </p:cNvSpPr>
          <p:nvPr/>
        </p:nvSpPr>
        <p:spPr bwMode="auto">
          <a:xfrm>
            <a:off x="3059113" y="3500438"/>
            <a:ext cx="2520950" cy="4333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PE"/>
          </a:p>
        </p:txBody>
      </p:sp>
      <p:sp>
        <p:nvSpPr>
          <p:cNvPr id="17417" name="Line 12"/>
          <p:cNvSpPr>
            <a:spLocks noChangeShapeType="1"/>
          </p:cNvSpPr>
          <p:nvPr/>
        </p:nvSpPr>
        <p:spPr bwMode="auto">
          <a:xfrm>
            <a:off x="2987675" y="4221163"/>
            <a:ext cx="25923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PE"/>
          </a:p>
        </p:txBody>
      </p:sp>
      <p:sp>
        <p:nvSpPr>
          <p:cNvPr id="17418" name="Line 13"/>
          <p:cNvSpPr>
            <a:spLocks noChangeShapeType="1"/>
          </p:cNvSpPr>
          <p:nvPr/>
        </p:nvSpPr>
        <p:spPr bwMode="auto">
          <a:xfrm flipV="1">
            <a:off x="2987675" y="4508500"/>
            <a:ext cx="2663825"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PE"/>
          </a:p>
        </p:txBody>
      </p:sp>
      <p:sp>
        <p:nvSpPr>
          <p:cNvPr id="17419" name="Line 14"/>
          <p:cNvSpPr>
            <a:spLocks noChangeShapeType="1"/>
          </p:cNvSpPr>
          <p:nvPr/>
        </p:nvSpPr>
        <p:spPr bwMode="auto">
          <a:xfrm flipV="1">
            <a:off x="2987675" y="4797425"/>
            <a:ext cx="2879725" cy="7921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s-PE"/>
          </a:p>
        </p:txBody>
      </p:sp>
    </p:spTree>
    <p:extLst>
      <p:ext uri="{BB962C8B-B14F-4D97-AF65-F5344CB8AC3E}">
        <p14:creationId xmlns:p14="http://schemas.microsoft.com/office/powerpoint/2010/main" val="26680238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771800" y="404664"/>
            <a:ext cx="3171800" cy="5704835"/>
          </a:xfrm>
          <a:prstGeom prst="rect">
            <a:avLst/>
          </a:prstGeom>
        </p:spPr>
      </p:pic>
      <p:sp>
        <p:nvSpPr>
          <p:cNvPr id="3" name="Elipse 2"/>
          <p:cNvSpPr/>
          <p:nvPr/>
        </p:nvSpPr>
        <p:spPr>
          <a:xfrm>
            <a:off x="3563888" y="5373216"/>
            <a:ext cx="648072" cy="57606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s-PE"/>
          </a:p>
        </p:txBody>
      </p:sp>
      <p:cxnSp>
        <p:nvCxnSpPr>
          <p:cNvPr id="8" name="Conector recto de flecha 7"/>
          <p:cNvCxnSpPr>
            <a:stCxn id="3" idx="5"/>
          </p:cNvCxnSpPr>
          <p:nvPr/>
        </p:nvCxnSpPr>
        <p:spPr>
          <a:xfrm>
            <a:off x="4117052" y="5864917"/>
            <a:ext cx="2615188" cy="2283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CuadroTexto 8"/>
          <p:cNvSpPr txBox="1"/>
          <p:nvPr/>
        </p:nvSpPr>
        <p:spPr>
          <a:xfrm>
            <a:off x="6732240" y="5864917"/>
            <a:ext cx="1224136" cy="369332"/>
          </a:xfrm>
          <a:prstGeom prst="rect">
            <a:avLst/>
          </a:prstGeom>
          <a:noFill/>
        </p:spPr>
        <p:txBody>
          <a:bodyPr wrap="square" rtlCol="0">
            <a:spAutoFit/>
          </a:bodyPr>
          <a:lstStyle/>
          <a:p>
            <a:r>
              <a:rPr lang="es-PE" dirty="0" err="1" smtClean="0"/>
              <a:t>Ran</a:t>
            </a:r>
            <a:r>
              <a:rPr lang="es-PE" dirty="0" smtClean="0"/>
              <a:t> #</a:t>
            </a:r>
            <a:endParaRPr lang="es-PE" dirty="0"/>
          </a:p>
        </p:txBody>
      </p:sp>
    </p:spTree>
    <p:extLst>
      <p:ext uri="{BB962C8B-B14F-4D97-AF65-F5344CB8AC3E}">
        <p14:creationId xmlns:p14="http://schemas.microsoft.com/office/powerpoint/2010/main" val="18207603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554632" y="2492896"/>
            <a:ext cx="5589367" cy="4360168"/>
          </a:xfrm>
          <a:prstGeom prst="rect">
            <a:avLst/>
          </a:prstGeom>
        </p:spPr>
      </p:pic>
      <p:pic>
        <p:nvPicPr>
          <p:cNvPr id="5" name="Imagen 4"/>
          <p:cNvPicPr>
            <a:picLocks noChangeAspect="1"/>
          </p:cNvPicPr>
          <p:nvPr/>
        </p:nvPicPr>
        <p:blipFill>
          <a:blip r:embed="rId3"/>
          <a:stretch>
            <a:fillRect/>
          </a:stretch>
        </p:blipFill>
        <p:spPr>
          <a:xfrm>
            <a:off x="251520" y="188640"/>
            <a:ext cx="8505825" cy="2160240"/>
          </a:xfrm>
          <a:prstGeom prst="rect">
            <a:avLst/>
          </a:prstGeom>
        </p:spPr>
      </p:pic>
      <p:sp>
        <p:nvSpPr>
          <p:cNvPr id="6" name="CuadroTexto 5"/>
          <p:cNvSpPr txBox="1"/>
          <p:nvPr/>
        </p:nvSpPr>
        <p:spPr>
          <a:xfrm>
            <a:off x="395536" y="3068960"/>
            <a:ext cx="2592288" cy="3170099"/>
          </a:xfrm>
          <a:prstGeom prst="rect">
            <a:avLst/>
          </a:prstGeom>
          <a:noFill/>
        </p:spPr>
        <p:txBody>
          <a:bodyPr wrap="square" rtlCol="0">
            <a:spAutoFit/>
          </a:bodyPr>
          <a:lstStyle/>
          <a:p>
            <a:r>
              <a:rPr lang="es-PE" sz="4000" dirty="0" smtClean="0"/>
              <a:t>ANALISIS DE DATOS EN EXCEL</a:t>
            </a:r>
            <a:endParaRPr lang="es-PE" sz="4000" dirty="0"/>
          </a:p>
        </p:txBody>
      </p:sp>
    </p:spTree>
    <p:extLst>
      <p:ext uri="{BB962C8B-B14F-4D97-AF65-F5344CB8AC3E}">
        <p14:creationId xmlns:p14="http://schemas.microsoft.com/office/powerpoint/2010/main" val="18730512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Group 2"/>
          <p:cNvGraphicFramePr>
            <a:graphicFrameLocks noGrp="1"/>
          </p:cNvGraphicFramePr>
          <p:nvPr/>
        </p:nvGraphicFramePr>
        <p:xfrm>
          <a:off x="762000" y="1397000"/>
          <a:ext cx="7924800" cy="4064000"/>
        </p:xfrm>
        <a:graphic>
          <a:graphicData uri="http://schemas.openxmlformats.org/drawingml/2006/table">
            <a:tbl>
              <a:tblPr/>
              <a:tblGrid>
                <a:gridCol w="3962400"/>
                <a:gridCol w="3962400"/>
              </a:tblGrid>
              <a:tr h="1016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2"/>
                          </a:solidFill>
                          <a:effectLst>
                            <a:outerShdw blurRad="38100" dist="38100" dir="2700000" algn="tl">
                              <a:srgbClr val="000000"/>
                            </a:outerShdw>
                          </a:effectLst>
                          <a:latin typeface="Arial" charset="0"/>
                          <a:cs typeface="Times New Roman" pitchFamily="18" charset="0"/>
                        </a:rPr>
                        <a:t>CARACTERISTICAS DEL ESTUDIO</a:t>
                      </a:r>
                      <a:endParaRPr kumimoji="0" lang="es-ES" sz="2000" b="1" i="0" u="none" strike="noStrike" cap="none" normalizeH="0" baseline="0" smtClean="0">
                        <a:ln>
                          <a:noFill/>
                        </a:ln>
                        <a:solidFill>
                          <a:schemeClr val="tx2"/>
                        </a:solidFill>
                        <a:effectLst>
                          <a:outerShdw blurRad="38100" dist="38100" dir="2700000" algn="tl">
                            <a:srgbClr val="000000"/>
                          </a:outerShdw>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2"/>
                          </a:solidFill>
                          <a:effectLst>
                            <a:outerShdw blurRad="38100" dist="38100" dir="2700000" algn="tl">
                              <a:srgbClr val="000000"/>
                            </a:outerShdw>
                          </a:effectLst>
                          <a:latin typeface="Arial" charset="0"/>
                          <a:cs typeface="Times New Roman" pitchFamily="18" charset="0"/>
                        </a:rPr>
                        <a:t>NOMBRE  DEL ESTUDIO (*)</a:t>
                      </a:r>
                      <a:endParaRPr kumimoji="0" lang="es-ES" sz="2000" b="1" i="0" u="none" strike="noStrike" cap="none" normalizeH="0" baseline="0" smtClean="0">
                        <a:ln>
                          <a:noFill/>
                        </a:ln>
                        <a:solidFill>
                          <a:schemeClr val="tx2"/>
                        </a:solidFill>
                        <a:effectLst>
                          <a:outerShdw blurRad="38100" dist="38100" dir="2700000" algn="tl">
                            <a:srgbClr val="000000"/>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Retrospectivo -Transversal-Descriptivo -De observación</a:t>
                      </a: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Descriptivo retrospectivo.</a:t>
                      </a: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Prospectivo -Transversal-Descriptivo -De observación.</a:t>
                      </a: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Descriptivo prospectivo</a:t>
                      </a: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16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Retrospectivo -Transversal-Comparativo -De observación</a:t>
                      </a: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Comparativo retrospectivo.</a:t>
                      </a: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63" name="Text Box 19"/>
          <p:cNvSpPr txBox="1">
            <a:spLocks noChangeArrowheads="1"/>
          </p:cNvSpPr>
          <p:nvPr/>
        </p:nvSpPr>
        <p:spPr bwMode="auto">
          <a:xfrm>
            <a:off x="2438400" y="457200"/>
            <a:ext cx="4572000" cy="579438"/>
          </a:xfrm>
          <a:prstGeom prst="rect">
            <a:avLst/>
          </a:prstGeom>
          <a:solidFill>
            <a:schemeClr val="bg2"/>
          </a:solidFill>
          <a:ln w="9525">
            <a:miter lim="800000"/>
            <a:headEnd/>
            <a:tailEnd/>
          </a:ln>
          <a:scene3d>
            <a:camera prst="legacyPerspectiveTop"/>
            <a:lightRig rig="legacyFlat3" dir="b"/>
          </a:scene3d>
          <a:sp3d extrusionH="887400" prstMaterial="legacyMatte">
            <a:bevelT w="13500" h="13500" prst="angle"/>
            <a:bevelB w="13500" h="13500" prst="angle"/>
            <a:extrusionClr>
              <a:schemeClr val="bg2"/>
            </a:extrusionClr>
          </a:sp3d>
        </p:spPr>
        <p:txBody>
          <a:bodyPr>
            <a:spAutoFit/>
            <a:flatTx/>
          </a:bodyPr>
          <a:lstStyle/>
          <a:p>
            <a:pPr algn="ctr">
              <a:spcBef>
                <a:spcPct val="50000"/>
              </a:spcBef>
            </a:pPr>
            <a:r>
              <a:rPr lang="es-MX" sz="3200" b="1">
                <a:solidFill>
                  <a:schemeClr val="accent1"/>
                </a:solidFill>
                <a:cs typeface="Arial" charset="0"/>
              </a:rPr>
              <a:t>TIPOS DE ESTUDIOS</a:t>
            </a:r>
            <a:endParaRPr lang="es-ES" sz="3200" b="1">
              <a:solidFill>
                <a:schemeClr val="accent1"/>
              </a:solidFill>
              <a:cs typeface="Arial" charset="0"/>
            </a:endParaRPr>
          </a:p>
        </p:txBody>
      </p:sp>
    </p:spTree>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Group 2"/>
          <p:cNvGraphicFramePr>
            <a:graphicFrameLocks noGrp="1"/>
          </p:cNvGraphicFramePr>
          <p:nvPr/>
        </p:nvGraphicFramePr>
        <p:xfrm>
          <a:off x="609600" y="754063"/>
          <a:ext cx="8077200" cy="4791077"/>
        </p:xfrm>
        <a:graphic>
          <a:graphicData uri="http://schemas.openxmlformats.org/drawingml/2006/table">
            <a:tbl>
              <a:tblPr/>
              <a:tblGrid>
                <a:gridCol w="4038600"/>
                <a:gridCol w="4038600"/>
              </a:tblGrid>
              <a:tr h="998538">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2"/>
                          </a:solidFill>
                          <a:effectLst>
                            <a:outerShdw blurRad="38100" dist="38100" dir="2700000" algn="tl">
                              <a:srgbClr val="000000"/>
                            </a:outerShdw>
                          </a:effectLst>
                          <a:latin typeface="Arial" charset="0"/>
                          <a:cs typeface="Times New Roman" pitchFamily="18" charset="0"/>
                        </a:rPr>
                        <a:t>CARACTERISTICAS DEL ESTUDIO</a:t>
                      </a:r>
                      <a:endParaRPr kumimoji="0" lang="es-ES" sz="2000" b="1" i="0" u="none" strike="noStrike" cap="none" normalizeH="0" baseline="0" smtClean="0">
                        <a:ln>
                          <a:noFill/>
                        </a:ln>
                        <a:solidFill>
                          <a:schemeClr val="tx2"/>
                        </a:solidFill>
                        <a:effectLst>
                          <a:outerShdw blurRad="38100" dist="38100" dir="2700000" algn="tl">
                            <a:srgbClr val="000000"/>
                          </a:outerShdw>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2"/>
                          </a:solidFill>
                          <a:effectLst>
                            <a:outerShdw blurRad="38100" dist="38100" dir="2700000" algn="tl">
                              <a:srgbClr val="000000"/>
                            </a:outerShdw>
                          </a:effectLst>
                          <a:latin typeface="Arial" charset="0"/>
                          <a:cs typeface="Times New Roman" pitchFamily="18" charset="0"/>
                        </a:rPr>
                        <a:t>NOMBRE  DEL ESTUDIO (*)</a:t>
                      </a:r>
                      <a:endParaRPr kumimoji="0" lang="es-ES" sz="2000" b="1" i="0" u="none" strike="noStrike" cap="none" normalizeH="0" baseline="0" smtClean="0">
                        <a:ln>
                          <a:noFill/>
                        </a:ln>
                        <a:solidFill>
                          <a:schemeClr val="tx2"/>
                        </a:solidFill>
                        <a:effectLst>
                          <a:outerShdw blurRad="38100" dist="38100" dir="2700000" algn="tl">
                            <a:srgbClr val="000000"/>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Prospectivo - Transversal-Comparativo - De observación.</a:t>
                      </a: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Comparativo prospectivo</a:t>
                      </a: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4263">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Retrospectivo - Longitudinal-Descriptivo - De observación.</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
                      </a:r>
                      <a:b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b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De casos</a:t>
                      </a: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4138">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Retrospectivo - Longitudinal-  Comparativo de efecto a  causa - De observación</a:t>
                      </a: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De casos y controles.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
                      </a:r>
                      <a:b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b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86" name="Group 26"/>
          <p:cNvGraphicFramePr>
            <a:graphicFrameLocks noGrp="1"/>
          </p:cNvGraphicFramePr>
          <p:nvPr/>
        </p:nvGraphicFramePr>
        <p:xfrm>
          <a:off x="381000" y="762000"/>
          <a:ext cx="8458200" cy="4869816"/>
        </p:xfrm>
        <a:graphic>
          <a:graphicData uri="http://schemas.openxmlformats.org/drawingml/2006/table">
            <a:tbl>
              <a:tblPr/>
              <a:tblGrid>
                <a:gridCol w="4229100"/>
                <a:gridCol w="4229100"/>
              </a:tblGrid>
              <a:tr h="762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2"/>
                          </a:solidFill>
                          <a:effectLst>
                            <a:outerShdw blurRad="38100" dist="38100" dir="2700000" algn="tl">
                              <a:srgbClr val="000000"/>
                            </a:outerShdw>
                          </a:effectLst>
                          <a:latin typeface="Arial" charset="0"/>
                          <a:cs typeface="Times New Roman" pitchFamily="18" charset="0"/>
                        </a:rPr>
                        <a:t>CARACTERISTICAS DEL ESTUDIO</a:t>
                      </a:r>
                      <a:endParaRPr kumimoji="0" lang="es-ES" sz="2000" b="1" i="0" u="none" strike="noStrike" cap="none" normalizeH="0" baseline="0" smtClean="0">
                        <a:ln>
                          <a:noFill/>
                        </a:ln>
                        <a:solidFill>
                          <a:schemeClr val="tx2"/>
                        </a:solidFill>
                        <a:effectLst>
                          <a:outerShdw blurRad="38100" dist="38100" dir="2700000" algn="tl">
                            <a:srgbClr val="000000"/>
                          </a:outerShdw>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2"/>
                          </a:solidFill>
                          <a:effectLst>
                            <a:outerShdw blurRad="38100" dist="38100" dir="2700000" algn="tl">
                              <a:srgbClr val="000000"/>
                            </a:outerShdw>
                          </a:effectLst>
                          <a:latin typeface="Arial" charset="0"/>
                          <a:cs typeface="Times New Roman" pitchFamily="18" charset="0"/>
                        </a:rPr>
                        <a:t>NOMBRE  DEL ESTUDIO (*)</a:t>
                      </a:r>
                      <a:endParaRPr kumimoji="0" lang="es-ES" sz="2000" b="1" i="0" u="none" strike="noStrike" cap="none" normalizeH="0" baseline="0" smtClean="0">
                        <a:ln>
                          <a:noFill/>
                        </a:ln>
                        <a:solidFill>
                          <a:schemeClr val="tx2"/>
                        </a:solidFill>
                        <a:effectLst>
                          <a:outerShdw blurRad="38100" dist="38100" dir="2700000" algn="tl">
                            <a:srgbClr val="000000"/>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Retrospectivo - Longitudinal-Comparativo de causa a efecto</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
                      </a:r>
                      <a:b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b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 </a:t>
                      </a: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De observación. </a:t>
                      </a: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De cohorte retrospectivo.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
                      </a:r>
                      <a:b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b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3138">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Prospectivo - Longitudinal-Descriptivo - De observación.             </a:t>
                      </a: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De una cohorte.</a:t>
                      </a: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3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Prospectivo - Longitudinal-Comparativo de causa a                     efecto - De observación </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
                      </a:r>
                      <a:b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b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De cohortes.</a:t>
                      </a:r>
                      <a: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
                      </a:r>
                      <a:br>
                        <a:rPr kumimoji="0" lang="en-U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b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7238">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Prospectivo - Longitudinal-Comparativo - Experimental.               </a:t>
                      </a: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s-MX"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rPr>
                        <a:t>Experimento.</a:t>
                      </a:r>
                      <a:endParaRPr kumimoji="0" lang="es-ES" sz="2000" b="1" i="0" u="none" strike="noStrike" cap="none" normalizeH="0" baseline="0" smtClean="0">
                        <a:ln>
                          <a:noFill/>
                        </a:ln>
                        <a:solidFill>
                          <a:schemeClr val="tx1"/>
                        </a:solidFill>
                        <a:effectLst>
                          <a:outerShdw blurRad="38100" dist="38100" dir="2700000" algn="tl">
                            <a:srgbClr val="000000"/>
                          </a:outerShdw>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14" name="Text Box 22"/>
          <p:cNvSpPr txBox="1">
            <a:spLocks noChangeArrowheads="1"/>
          </p:cNvSpPr>
          <p:nvPr/>
        </p:nvSpPr>
        <p:spPr bwMode="auto">
          <a:xfrm>
            <a:off x="304800" y="5715000"/>
            <a:ext cx="8426450" cy="641350"/>
          </a:xfrm>
          <a:prstGeom prst="rect">
            <a:avLst/>
          </a:prstGeom>
          <a:noFill/>
          <a:ln w="9525">
            <a:noFill/>
            <a:miter lim="800000"/>
            <a:headEnd/>
            <a:tailEnd/>
          </a:ln>
        </p:spPr>
        <p:txBody>
          <a:bodyPr wrap="none">
            <a:spAutoFit/>
          </a:bodyPr>
          <a:lstStyle/>
          <a:p>
            <a:pPr algn="ctr"/>
            <a:r>
              <a:rPr lang="es-MX">
                <a:solidFill>
                  <a:schemeClr val="tx2"/>
                </a:solidFill>
                <a:latin typeface="Arial Black" pitchFamily="34" charset="0"/>
                <a:cs typeface="Times New Roman" pitchFamily="18" charset="0"/>
              </a:rPr>
              <a:t>(*)Algunos nombres se han elaborado en función de las </a:t>
            </a:r>
          </a:p>
          <a:p>
            <a:pPr algn="ctr"/>
            <a:r>
              <a:rPr lang="es-MX">
                <a:solidFill>
                  <a:schemeClr val="tx2"/>
                </a:solidFill>
                <a:latin typeface="Arial Black" pitchFamily="34" charset="0"/>
                <a:cs typeface="Times New Roman" pitchFamily="18" charset="0"/>
              </a:rPr>
              <a:t>características principales del estudio y no están muy difundidos.</a:t>
            </a:r>
            <a:endParaRPr lang="es-ES">
              <a:solidFill>
                <a:schemeClr val="tx2"/>
              </a:solidFill>
              <a:latin typeface="Arial Black" pitchFamily="34" charset="0"/>
              <a:cs typeface="Times New Roman" pitchFamily="18" charset="0"/>
            </a:endParaRPr>
          </a:p>
        </p:txBody>
      </p:sp>
      <p:sp>
        <p:nvSpPr>
          <p:cNvPr id="8215" name="Oval 23"/>
          <p:cNvSpPr>
            <a:spLocks noChangeArrowheads="1"/>
          </p:cNvSpPr>
          <p:nvPr/>
        </p:nvSpPr>
        <p:spPr bwMode="auto">
          <a:xfrm>
            <a:off x="468313" y="4797425"/>
            <a:ext cx="4465637" cy="936625"/>
          </a:xfrm>
          <a:prstGeom prst="ellipse">
            <a:avLst/>
          </a:prstGeom>
          <a:noFill/>
          <a:ln w="9525">
            <a:solidFill>
              <a:schemeClr val="tx1"/>
            </a:solidFill>
            <a:round/>
            <a:headEnd/>
            <a:tailEnd/>
          </a:ln>
        </p:spPr>
        <p:txBody>
          <a:bodyPr wrap="none" anchor="ctr"/>
          <a:lstStyle/>
          <a:p>
            <a:endParaRPr lang="es-ES_tradnl"/>
          </a:p>
        </p:txBody>
      </p:sp>
    </p:spTree>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600200" y="990600"/>
            <a:ext cx="6172200" cy="990600"/>
          </a:xfrm>
          <a:solidFill>
            <a:schemeClr val="accent1"/>
          </a:solidFill>
          <a:ln>
            <a:solidFill>
              <a:schemeClr val="tx1"/>
            </a:solidFill>
          </a:ln>
        </p:spPr>
        <p:txBody>
          <a:bodyPr anchor="b" anchorCtr="1"/>
          <a:lstStyle/>
          <a:p>
            <a:pPr eaLnBrk="1" hangingPunct="1">
              <a:defRPr/>
            </a:pPr>
            <a:r>
              <a:rPr lang="es-ES" sz="3200" dirty="0" smtClean="0"/>
              <a:t>EXPERIMENTALES</a:t>
            </a:r>
            <a:br>
              <a:rPr lang="es-ES" sz="3200" dirty="0" smtClean="0"/>
            </a:br>
            <a:r>
              <a:rPr lang="es-ES" sz="3200" dirty="0" smtClean="0"/>
              <a:t> </a:t>
            </a:r>
            <a:r>
              <a:rPr lang="en-US" sz="2400" i="1" dirty="0" smtClean="0"/>
              <a:t>(</a:t>
            </a:r>
            <a:r>
              <a:rPr lang="en-US" sz="2400" i="1" dirty="0" smtClean="0"/>
              <a:t>Hernández</a:t>
            </a:r>
            <a:r>
              <a:rPr lang="en-US" sz="2400" i="1" dirty="0" smtClean="0"/>
              <a:t>, </a:t>
            </a:r>
            <a:r>
              <a:rPr lang="en-US" sz="2400" i="1" dirty="0" smtClean="0"/>
              <a:t>2006)</a:t>
            </a:r>
            <a:endParaRPr lang="es-ES" sz="2400" i="1" dirty="0" smtClean="0"/>
          </a:p>
        </p:txBody>
      </p:sp>
      <p:sp>
        <p:nvSpPr>
          <p:cNvPr id="2052" name="Rectangle 4"/>
          <p:cNvSpPr>
            <a:spLocks noChangeArrowheads="1"/>
          </p:cNvSpPr>
          <p:nvPr/>
        </p:nvSpPr>
        <p:spPr bwMode="auto">
          <a:xfrm>
            <a:off x="304800" y="3124200"/>
            <a:ext cx="2590800" cy="685800"/>
          </a:xfrm>
          <a:prstGeom prst="rect">
            <a:avLst/>
          </a:prstGeom>
          <a:solidFill>
            <a:schemeClr val="accent1"/>
          </a:solidFill>
          <a:ln w="9525">
            <a:solidFill>
              <a:schemeClr val="tx1"/>
            </a:solidFill>
            <a:miter lim="800000"/>
            <a:headEnd/>
            <a:tailEnd/>
          </a:ln>
          <a:effectLst/>
        </p:spPr>
        <p:txBody>
          <a:bodyPr anchor="ctr"/>
          <a:lstStyle/>
          <a:p>
            <a:pPr algn="ctr">
              <a:defRPr/>
            </a:pPr>
            <a:r>
              <a:rPr lang="es-ES" sz="2000">
                <a:solidFill>
                  <a:schemeClr val="tx2"/>
                </a:solidFill>
                <a:effectLst>
                  <a:outerShdw blurRad="38100" dist="38100" dir="2700000" algn="tl">
                    <a:srgbClr val="000000"/>
                  </a:outerShdw>
                </a:effectLst>
                <a:cs typeface="Arial" charset="0"/>
              </a:rPr>
              <a:t>PRE EXPERIMENTO</a:t>
            </a:r>
          </a:p>
        </p:txBody>
      </p:sp>
      <p:sp>
        <p:nvSpPr>
          <p:cNvPr id="2053" name="Rectangle 5"/>
          <p:cNvSpPr>
            <a:spLocks noChangeArrowheads="1"/>
          </p:cNvSpPr>
          <p:nvPr/>
        </p:nvSpPr>
        <p:spPr bwMode="auto">
          <a:xfrm>
            <a:off x="3276600" y="3124200"/>
            <a:ext cx="2590800" cy="685800"/>
          </a:xfrm>
          <a:prstGeom prst="rect">
            <a:avLst/>
          </a:prstGeom>
          <a:solidFill>
            <a:schemeClr val="accent1"/>
          </a:solidFill>
          <a:ln w="9525">
            <a:solidFill>
              <a:schemeClr val="tx1"/>
            </a:solidFill>
            <a:miter lim="800000"/>
            <a:headEnd/>
            <a:tailEnd/>
          </a:ln>
          <a:effectLst/>
        </p:spPr>
        <p:txBody>
          <a:bodyPr anchor="ctr"/>
          <a:lstStyle/>
          <a:p>
            <a:pPr algn="ctr">
              <a:defRPr/>
            </a:pPr>
            <a:r>
              <a:rPr lang="es-ES" sz="2000">
                <a:solidFill>
                  <a:schemeClr val="tx2"/>
                </a:solidFill>
                <a:effectLst>
                  <a:outerShdw blurRad="38100" dist="38100" dir="2700000" algn="tl">
                    <a:srgbClr val="000000"/>
                  </a:outerShdw>
                </a:effectLst>
                <a:cs typeface="Arial" charset="0"/>
              </a:rPr>
              <a:t>CUASI</a:t>
            </a:r>
            <a:br>
              <a:rPr lang="es-ES" sz="2000">
                <a:solidFill>
                  <a:schemeClr val="tx2"/>
                </a:solidFill>
                <a:effectLst>
                  <a:outerShdw blurRad="38100" dist="38100" dir="2700000" algn="tl">
                    <a:srgbClr val="000000"/>
                  </a:outerShdw>
                </a:effectLst>
                <a:cs typeface="Arial" charset="0"/>
              </a:rPr>
            </a:br>
            <a:r>
              <a:rPr lang="es-ES" sz="2000">
                <a:solidFill>
                  <a:schemeClr val="tx2"/>
                </a:solidFill>
                <a:effectLst>
                  <a:outerShdw blurRad="38100" dist="38100" dir="2700000" algn="tl">
                    <a:srgbClr val="000000"/>
                  </a:outerShdw>
                </a:effectLst>
                <a:cs typeface="Arial" charset="0"/>
              </a:rPr>
              <a:t>EXPERIMENTO</a:t>
            </a:r>
          </a:p>
        </p:txBody>
      </p:sp>
      <p:sp>
        <p:nvSpPr>
          <p:cNvPr id="2054" name="Rectangle 6"/>
          <p:cNvSpPr>
            <a:spLocks noChangeArrowheads="1"/>
          </p:cNvSpPr>
          <p:nvPr/>
        </p:nvSpPr>
        <p:spPr bwMode="auto">
          <a:xfrm>
            <a:off x="6172200" y="3124200"/>
            <a:ext cx="2590800" cy="685800"/>
          </a:xfrm>
          <a:prstGeom prst="rect">
            <a:avLst/>
          </a:prstGeom>
          <a:solidFill>
            <a:schemeClr val="accent1"/>
          </a:solidFill>
          <a:ln w="9525">
            <a:solidFill>
              <a:schemeClr val="tx1"/>
            </a:solidFill>
            <a:miter lim="800000"/>
            <a:headEnd/>
            <a:tailEnd/>
          </a:ln>
          <a:effectLst/>
        </p:spPr>
        <p:txBody>
          <a:bodyPr anchor="ctr"/>
          <a:lstStyle/>
          <a:p>
            <a:pPr algn="ctr">
              <a:defRPr/>
            </a:pPr>
            <a:r>
              <a:rPr lang="es-ES" sz="2000">
                <a:solidFill>
                  <a:schemeClr val="tx2"/>
                </a:solidFill>
                <a:effectLst>
                  <a:outerShdw blurRad="38100" dist="38100" dir="2700000" algn="tl">
                    <a:srgbClr val="000000"/>
                  </a:outerShdw>
                </a:effectLst>
                <a:cs typeface="Arial" charset="0"/>
              </a:rPr>
              <a:t>EXPERIMENTO</a:t>
            </a:r>
            <a:br>
              <a:rPr lang="es-ES" sz="2000">
                <a:solidFill>
                  <a:schemeClr val="tx2"/>
                </a:solidFill>
                <a:effectLst>
                  <a:outerShdw blurRad="38100" dist="38100" dir="2700000" algn="tl">
                    <a:srgbClr val="000000"/>
                  </a:outerShdw>
                </a:effectLst>
                <a:cs typeface="Arial" charset="0"/>
              </a:rPr>
            </a:br>
            <a:r>
              <a:rPr lang="en-US" sz="2000">
                <a:solidFill>
                  <a:schemeClr val="tx2"/>
                </a:solidFill>
                <a:effectLst>
                  <a:outerShdw blurRad="38100" dist="38100" dir="2700000" algn="tl">
                    <a:srgbClr val="000000"/>
                  </a:outerShdw>
                </a:effectLst>
                <a:cs typeface="Arial" charset="0"/>
              </a:rPr>
              <a:t>PURO</a:t>
            </a:r>
            <a:endParaRPr lang="es-ES" sz="2000">
              <a:solidFill>
                <a:schemeClr val="tx2"/>
              </a:solidFill>
              <a:effectLst>
                <a:outerShdw blurRad="38100" dist="38100" dir="2700000" algn="tl">
                  <a:srgbClr val="000000"/>
                </a:outerShdw>
              </a:effectLst>
              <a:cs typeface="Arial" charset="0"/>
            </a:endParaRPr>
          </a:p>
        </p:txBody>
      </p:sp>
      <p:sp>
        <p:nvSpPr>
          <p:cNvPr id="9222" name="Line 7"/>
          <p:cNvSpPr>
            <a:spLocks noChangeShapeType="1"/>
          </p:cNvSpPr>
          <p:nvPr/>
        </p:nvSpPr>
        <p:spPr bwMode="auto">
          <a:xfrm>
            <a:off x="4572000" y="2133600"/>
            <a:ext cx="0" cy="914400"/>
          </a:xfrm>
          <a:prstGeom prst="line">
            <a:avLst/>
          </a:prstGeom>
          <a:noFill/>
          <a:ln w="9525">
            <a:solidFill>
              <a:schemeClr val="tx1"/>
            </a:solidFill>
            <a:round/>
            <a:headEnd/>
            <a:tailEnd type="triangle" w="med" len="med"/>
          </a:ln>
        </p:spPr>
        <p:txBody>
          <a:bodyPr/>
          <a:lstStyle/>
          <a:p>
            <a:endParaRPr lang="es-ES_tradnl"/>
          </a:p>
        </p:txBody>
      </p:sp>
      <p:sp>
        <p:nvSpPr>
          <p:cNvPr id="9223" name="Line 8"/>
          <p:cNvSpPr>
            <a:spLocks noChangeShapeType="1"/>
          </p:cNvSpPr>
          <p:nvPr/>
        </p:nvSpPr>
        <p:spPr bwMode="auto">
          <a:xfrm flipH="1">
            <a:off x="1752600" y="2209800"/>
            <a:ext cx="990600" cy="762000"/>
          </a:xfrm>
          <a:prstGeom prst="line">
            <a:avLst/>
          </a:prstGeom>
          <a:noFill/>
          <a:ln w="9525">
            <a:solidFill>
              <a:schemeClr val="tx1"/>
            </a:solidFill>
            <a:round/>
            <a:headEnd/>
            <a:tailEnd type="triangle" w="med" len="med"/>
          </a:ln>
        </p:spPr>
        <p:txBody>
          <a:bodyPr/>
          <a:lstStyle/>
          <a:p>
            <a:endParaRPr lang="es-ES_tradnl"/>
          </a:p>
        </p:txBody>
      </p:sp>
      <p:sp>
        <p:nvSpPr>
          <p:cNvPr id="9224" name="Line 9"/>
          <p:cNvSpPr>
            <a:spLocks noChangeShapeType="1"/>
          </p:cNvSpPr>
          <p:nvPr/>
        </p:nvSpPr>
        <p:spPr bwMode="auto">
          <a:xfrm>
            <a:off x="6629400" y="2133600"/>
            <a:ext cx="685800" cy="838200"/>
          </a:xfrm>
          <a:prstGeom prst="line">
            <a:avLst/>
          </a:prstGeom>
          <a:noFill/>
          <a:ln w="9525">
            <a:solidFill>
              <a:schemeClr val="tx1"/>
            </a:solidFill>
            <a:round/>
            <a:headEnd/>
            <a:tailEnd type="triangle" w="med" len="med"/>
          </a:ln>
        </p:spPr>
        <p:txBody>
          <a:bodyPr/>
          <a:lstStyle/>
          <a:p>
            <a:endParaRPr lang="es-ES_tradnl"/>
          </a:p>
        </p:txBody>
      </p:sp>
      <p:sp>
        <p:nvSpPr>
          <p:cNvPr id="9225" name="Oval 10"/>
          <p:cNvSpPr>
            <a:spLocks noChangeArrowheads="1"/>
          </p:cNvSpPr>
          <p:nvPr/>
        </p:nvSpPr>
        <p:spPr bwMode="auto">
          <a:xfrm>
            <a:off x="838200" y="4419600"/>
            <a:ext cx="1676400" cy="1447800"/>
          </a:xfrm>
          <a:prstGeom prst="ellipse">
            <a:avLst/>
          </a:prstGeom>
          <a:solidFill>
            <a:schemeClr val="accent1"/>
          </a:solidFill>
          <a:ln w="9525">
            <a:solidFill>
              <a:schemeClr val="tx1"/>
            </a:solidFill>
            <a:round/>
            <a:headEnd/>
            <a:tailEnd/>
          </a:ln>
        </p:spPr>
        <p:txBody>
          <a:bodyPr wrap="none" anchor="ctr"/>
          <a:lstStyle/>
          <a:p>
            <a:pPr algn="ctr"/>
            <a:r>
              <a:rPr lang="en-US" sz="1400">
                <a:cs typeface="Arial" charset="0"/>
              </a:rPr>
              <a:t>COMPARACION</a:t>
            </a:r>
          </a:p>
          <a:p>
            <a:pPr algn="ctr"/>
            <a:r>
              <a:rPr lang="en-US" sz="1400">
                <a:cs typeface="Arial" charset="0"/>
              </a:rPr>
              <a:t>CON UN</a:t>
            </a:r>
          </a:p>
          <a:p>
            <a:pPr algn="ctr"/>
            <a:r>
              <a:rPr lang="en-US" sz="1400">
                <a:cs typeface="Arial" charset="0"/>
              </a:rPr>
              <a:t>PARAMETRO</a:t>
            </a:r>
            <a:endParaRPr lang="es-ES" sz="1400">
              <a:cs typeface="Arial" charset="0"/>
            </a:endParaRPr>
          </a:p>
        </p:txBody>
      </p:sp>
      <p:sp>
        <p:nvSpPr>
          <p:cNvPr id="9226" name="Oval 11"/>
          <p:cNvSpPr>
            <a:spLocks noChangeArrowheads="1"/>
          </p:cNvSpPr>
          <p:nvPr/>
        </p:nvSpPr>
        <p:spPr bwMode="auto">
          <a:xfrm>
            <a:off x="3886200" y="4495800"/>
            <a:ext cx="1676400" cy="1447800"/>
          </a:xfrm>
          <a:prstGeom prst="ellipse">
            <a:avLst/>
          </a:prstGeom>
          <a:solidFill>
            <a:schemeClr val="accent1"/>
          </a:solidFill>
          <a:ln w="9525">
            <a:solidFill>
              <a:schemeClr val="tx1"/>
            </a:solidFill>
            <a:round/>
            <a:headEnd/>
            <a:tailEnd/>
          </a:ln>
        </p:spPr>
        <p:txBody>
          <a:bodyPr wrap="none" anchor="ctr"/>
          <a:lstStyle/>
          <a:p>
            <a:pPr algn="ctr"/>
            <a:r>
              <a:rPr lang="en-US" sz="1400">
                <a:cs typeface="Arial" charset="0"/>
              </a:rPr>
              <a:t>COMPARACION</a:t>
            </a:r>
          </a:p>
          <a:p>
            <a:pPr algn="ctr"/>
            <a:r>
              <a:rPr lang="en-US" sz="1400">
                <a:cs typeface="Arial" charset="0"/>
              </a:rPr>
              <a:t>RELACIONADA,</a:t>
            </a:r>
          </a:p>
          <a:p>
            <a:pPr algn="ctr"/>
            <a:r>
              <a:rPr lang="en-US" sz="1400">
                <a:cs typeface="Arial" charset="0"/>
              </a:rPr>
              <a:t>EMPAREJADA,</a:t>
            </a:r>
          </a:p>
          <a:p>
            <a:pPr algn="ctr"/>
            <a:r>
              <a:rPr lang="en-US" sz="1400">
                <a:cs typeface="Arial" charset="0"/>
              </a:rPr>
              <a:t>PAREADA</a:t>
            </a:r>
            <a:endParaRPr lang="es-ES" sz="1400">
              <a:cs typeface="Arial" charset="0"/>
            </a:endParaRPr>
          </a:p>
        </p:txBody>
      </p:sp>
      <p:sp>
        <p:nvSpPr>
          <p:cNvPr id="9227" name="Oval 12"/>
          <p:cNvSpPr>
            <a:spLocks noChangeArrowheads="1"/>
          </p:cNvSpPr>
          <p:nvPr/>
        </p:nvSpPr>
        <p:spPr bwMode="auto">
          <a:xfrm>
            <a:off x="6705600" y="4419600"/>
            <a:ext cx="1676400" cy="1524000"/>
          </a:xfrm>
          <a:prstGeom prst="ellipse">
            <a:avLst/>
          </a:prstGeom>
          <a:solidFill>
            <a:schemeClr val="accent1"/>
          </a:solidFill>
          <a:ln w="9525">
            <a:solidFill>
              <a:schemeClr val="tx1"/>
            </a:solidFill>
            <a:round/>
            <a:headEnd/>
            <a:tailEnd/>
          </a:ln>
        </p:spPr>
        <p:txBody>
          <a:bodyPr wrap="none" anchor="ctr"/>
          <a:lstStyle/>
          <a:p>
            <a:pPr algn="ctr"/>
            <a:r>
              <a:rPr lang="en-US" sz="1400">
                <a:cs typeface="Arial" charset="0"/>
              </a:rPr>
              <a:t>COMPARACION</a:t>
            </a:r>
          </a:p>
          <a:p>
            <a:pPr algn="ctr"/>
            <a:r>
              <a:rPr lang="en-US" sz="1400">
                <a:cs typeface="Arial" charset="0"/>
              </a:rPr>
              <a:t>DE MUESTRAS </a:t>
            </a:r>
          </a:p>
          <a:p>
            <a:pPr algn="ctr"/>
            <a:r>
              <a:rPr lang="en-US" sz="1400">
                <a:cs typeface="Arial" charset="0"/>
              </a:rPr>
              <a:t>INDEPENDIENTES</a:t>
            </a:r>
            <a:endParaRPr lang="es-ES" sz="1400">
              <a:cs typeface="Arial" charset="0"/>
            </a:endParaRPr>
          </a:p>
        </p:txBody>
      </p:sp>
      <p:sp>
        <p:nvSpPr>
          <p:cNvPr id="9228" name="Line 13"/>
          <p:cNvSpPr>
            <a:spLocks noChangeShapeType="1"/>
          </p:cNvSpPr>
          <p:nvPr/>
        </p:nvSpPr>
        <p:spPr bwMode="auto">
          <a:xfrm>
            <a:off x="1676400" y="3886200"/>
            <a:ext cx="0" cy="381000"/>
          </a:xfrm>
          <a:prstGeom prst="line">
            <a:avLst/>
          </a:prstGeom>
          <a:noFill/>
          <a:ln w="9525">
            <a:solidFill>
              <a:schemeClr val="tx1"/>
            </a:solidFill>
            <a:round/>
            <a:headEnd/>
            <a:tailEnd type="triangle" w="med" len="med"/>
          </a:ln>
        </p:spPr>
        <p:txBody>
          <a:bodyPr/>
          <a:lstStyle/>
          <a:p>
            <a:endParaRPr lang="es-ES_tradnl"/>
          </a:p>
        </p:txBody>
      </p:sp>
      <p:sp>
        <p:nvSpPr>
          <p:cNvPr id="9229" name="Line 14"/>
          <p:cNvSpPr>
            <a:spLocks noChangeShapeType="1"/>
          </p:cNvSpPr>
          <p:nvPr/>
        </p:nvSpPr>
        <p:spPr bwMode="auto">
          <a:xfrm>
            <a:off x="4648200" y="3886200"/>
            <a:ext cx="0" cy="457200"/>
          </a:xfrm>
          <a:prstGeom prst="line">
            <a:avLst/>
          </a:prstGeom>
          <a:noFill/>
          <a:ln w="9525">
            <a:solidFill>
              <a:schemeClr val="tx1"/>
            </a:solidFill>
            <a:round/>
            <a:headEnd/>
            <a:tailEnd type="triangle" w="med" len="med"/>
          </a:ln>
        </p:spPr>
        <p:txBody>
          <a:bodyPr/>
          <a:lstStyle/>
          <a:p>
            <a:endParaRPr lang="es-ES_tradnl"/>
          </a:p>
        </p:txBody>
      </p:sp>
      <p:sp>
        <p:nvSpPr>
          <p:cNvPr id="9230" name="Line 15"/>
          <p:cNvSpPr>
            <a:spLocks noChangeShapeType="1"/>
          </p:cNvSpPr>
          <p:nvPr/>
        </p:nvSpPr>
        <p:spPr bwMode="auto">
          <a:xfrm>
            <a:off x="7467600" y="3886200"/>
            <a:ext cx="0" cy="457200"/>
          </a:xfrm>
          <a:prstGeom prst="line">
            <a:avLst/>
          </a:prstGeom>
          <a:noFill/>
          <a:ln w="9525">
            <a:solidFill>
              <a:schemeClr val="tx1"/>
            </a:solidFill>
            <a:round/>
            <a:headEnd/>
            <a:tailEnd type="triangle" w="med" len="med"/>
          </a:ln>
        </p:spPr>
        <p:txBody>
          <a:bodyPr/>
          <a:lstStyle/>
          <a:p>
            <a:endParaRPr lang="es-ES_tradn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1600200" y="990600"/>
            <a:ext cx="6172200" cy="990600"/>
          </a:xfrm>
          <a:solidFill>
            <a:schemeClr val="accent1"/>
          </a:solidFill>
          <a:ln>
            <a:solidFill>
              <a:schemeClr val="tx1"/>
            </a:solidFill>
          </a:ln>
        </p:spPr>
        <p:txBody>
          <a:bodyPr anchor="b" anchorCtr="1"/>
          <a:lstStyle/>
          <a:p>
            <a:pPr eaLnBrk="1" hangingPunct="1">
              <a:defRPr/>
            </a:pPr>
            <a:r>
              <a:rPr lang="es-ES" sz="3200" dirty="0" smtClean="0"/>
              <a:t>EXPERIMENTALES</a:t>
            </a:r>
            <a:br>
              <a:rPr lang="es-ES" sz="3200" dirty="0" smtClean="0"/>
            </a:br>
            <a:r>
              <a:rPr lang="es-ES" sz="3200" dirty="0" smtClean="0"/>
              <a:t> </a:t>
            </a:r>
            <a:r>
              <a:rPr lang="en-US" sz="2400" i="1" dirty="0" smtClean="0"/>
              <a:t>(Hernandez, 2006)</a:t>
            </a:r>
            <a:endParaRPr lang="es-ES" sz="2400" i="1" dirty="0" smtClean="0"/>
          </a:p>
        </p:txBody>
      </p:sp>
      <p:sp>
        <p:nvSpPr>
          <p:cNvPr id="2052" name="Rectangle 4"/>
          <p:cNvSpPr>
            <a:spLocks noChangeArrowheads="1"/>
          </p:cNvSpPr>
          <p:nvPr/>
        </p:nvSpPr>
        <p:spPr bwMode="auto">
          <a:xfrm>
            <a:off x="304800" y="3124200"/>
            <a:ext cx="2590800" cy="685800"/>
          </a:xfrm>
          <a:prstGeom prst="rect">
            <a:avLst/>
          </a:prstGeom>
          <a:solidFill>
            <a:schemeClr val="accent1"/>
          </a:solidFill>
          <a:ln w="9525">
            <a:solidFill>
              <a:schemeClr val="tx1"/>
            </a:solidFill>
            <a:miter lim="800000"/>
            <a:headEnd/>
            <a:tailEnd/>
          </a:ln>
          <a:effectLst/>
        </p:spPr>
        <p:txBody>
          <a:bodyPr anchor="ctr"/>
          <a:lstStyle/>
          <a:p>
            <a:pPr algn="ctr">
              <a:defRPr/>
            </a:pPr>
            <a:r>
              <a:rPr lang="es-ES" sz="2000">
                <a:solidFill>
                  <a:schemeClr val="tx2"/>
                </a:solidFill>
                <a:effectLst>
                  <a:outerShdw blurRad="38100" dist="38100" dir="2700000" algn="tl">
                    <a:srgbClr val="000000"/>
                  </a:outerShdw>
                </a:effectLst>
                <a:cs typeface="Arial" charset="0"/>
              </a:rPr>
              <a:t>PRE EXPERIMENTO</a:t>
            </a:r>
          </a:p>
        </p:txBody>
      </p:sp>
      <p:sp>
        <p:nvSpPr>
          <p:cNvPr id="2053" name="Rectangle 5"/>
          <p:cNvSpPr>
            <a:spLocks noChangeArrowheads="1"/>
          </p:cNvSpPr>
          <p:nvPr/>
        </p:nvSpPr>
        <p:spPr bwMode="auto">
          <a:xfrm>
            <a:off x="3276600" y="3124200"/>
            <a:ext cx="2590800" cy="685800"/>
          </a:xfrm>
          <a:prstGeom prst="rect">
            <a:avLst/>
          </a:prstGeom>
          <a:solidFill>
            <a:schemeClr val="accent1"/>
          </a:solidFill>
          <a:ln w="9525">
            <a:solidFill>
              <a:schemeClr val="tx1"/>
            </a:solidFill>
            <a:miter lim="800000"/>
            <a:headEnd/>
            <a:tailEnd/>
          </a:ln>
          <a:effectLst/>
        </p:spPr>
        <p:txBody>
          <a:bodyPr anchor="ctr"/>
          <a:lstStyle/>
          <a:p>
            <a:pPr algn="ctr">
              <a:defRPr/>
            </a:pPr>
            <a:r>
              <a:rPr lang="es-ES" sz="2000">
                <a:solidFill>
                  <a:schemeClr val="tx2"/>
                </a:solidFill>
                <a:effectLst>
                  <a:outerShdw blurRad="38100" dist="38100" dir="2700000" algn="tl">
                    <a:srgbClr val="000000"/>
                  </a:outerShdw>
                </a:effectLst>
                <a:cs typeface="Arial" charset="0"/>
              </a:rPr>
              <a:t>CUASI</a:t>
            </a:r>
            <a:br>
              <a:rPr lang="es-ES" sz="2000">
                <a:solidFill>
                  <a:schemeClr val="tx2"/>
                </a:solidFill>
                <a:effectLst>
                  <a:outerShdw blurRad="38100" dist="38100" dir="2700000" algn="tl">
                    <a:srgbClr val="000000"/>
                  </a:outerShdw>
                </a:effectLst>
                <a:cs typeface="Arial" charset="0"/>
              </a:rPr>
            </a:br>
            <a:r>
              <a:rPr lang="es-ES" sz="2000">
                <a:solidFill>
                  <a:schemeClr val="tx2"/>
                </a:solidFill>
                <a:effectLst>
                  <a:outerShdw blurRad="38100" dist="38100" dir="2700000" algn="tl">
                    <a:srgbClr val="000000"/>
                  </a:outerShdw>
                </a:effectLst>
                <a:cs typeface="Arial" charset="0"/>
              </a:rPr>
              <a:t>EXPERIMENTO</a:t>
            </a:r>
          </a:p>
        </p:txBody>
      </p:sp>
      <p:sp>
        <p:nvSpPr>
          <p:cNvPr id="2054" name="Rectangle 6"/>
          <p:cNvSpPr>
            <a:spLocks noChangeArrowheads="1"/>
          </p:cNvSpPr>
          <p:nvPr/>
        </p:nvSpPr>
        <p:spPr bwMode="auto">
          <a:xfrm>
            <a:off x="6172200" y="3124200"/>
            <a:ext cx="2590800" cy="685800"/>
          </a:xfrm>
          <a:prstGeom prst="rect">
            <a:avLst/>
          </a:prstGeom>
          <a:solidFill>
            <a:schemeClr val="accent1"/>
          </a:solidFill>
          <a:ln w="9525">
            <a:solidFill>
              <a:schemeClr val="tx1"/>
            </a:solidFill>
            <a:miter lim="800000"/>
            <a:headEnd/>
            <a:tailEnd/>
          </a:ln>
          <a:effectLst/>
        </p:spPr>
        <p:txBody>
          <a:bodyPr anchor="ctr"/>
          <a:lstStyle/>
          <a:p>
            <a:pPr algn="ctr">
              <a:defRPr/>
            </a:pPr>
            <a:r>
              <a:rPr lang="es-ES" sz="2000">
                <a:solidFill>
                  <a:schemeClr val="tx2"/>
                </a:solidFill>
                <a:effectLst>
                  <a:outerShdw blurRad="38100" dist="38100" dir="2700000" algn="tl">
                    <a:srgbClr val="000000"/>
                  </a:outerShdw>
                </a:effectLst>
                <a:cs typeface="Arial" charset="0"/>
              </a:rPr>
              <a:t>EXPERIMENTO</a:t>
            </a:r>
            <a:br>
              <a:rPr lang="es-ES" sz="2000">
                <a:solidFill>
                  <a:schemeClr val="tx2"/>
                </a:solidFill>
                <a:effectLst>
                  <a:outerShdw blurRad="38100" dist="38100" dir="2700000" algn="tl">
                    <a:srgbClr val="000000"/>
                  </a:outerShdw>
                </a:effectLst>
                <a:cs typeface="Arial" charset="0"/>
              </a:rPr>
            </a:br>
            <a:r>
              <a:rPr lang="en-US" sz="2000">
                <a:solidFill>
                  <a:schemeClr val="tx2"/>
                </a:solidFill>
                <a:effectLst>
                  <a:outerShdw blurRad="38100" dist="38100" dir="2700000" algn="tl">
                    <a:srgbClr val="000000"/>
                  </a:outerShdw>
                </a:effectLst>
                <a:cs typeface="Arial" charset="0"/>
              </a:rPr>
              <a:t>PURO</a:t>
            </a:r>
            <a:endParaRPr lang="es-ES" sz="2000">
              <a:solidFill>
                <a:schemeClr val="tx2"/>
              </a:solidFill>
              <a:effectLst>
                <a:outerShdw blurRad="38100" dist="38100" dir="2700000" algn="tl">
                  <a:srgbClr val="000000"/>
                </a:outerShdw>
              </a:effectLst>
              <a:cs typeface="Arial" charset="0"/>
            </a:endParaRPr>
          </a:p>
        </p:txBody>
      </p:sp>
      <p:sp>
        <p:nvSpPr>
          <p:cNvPr id="10246" name="Line 7"/>
          <p:cNvSpPr>
            <a:spLocks noChangeShapeType="1"/>
          </p:cNvSpPr>
          <p:nvPr/>
        </p:nvSpPr>
        <p:spPr bwMode="auto">
          <a:xfrm>
            <a:off x="4572000" y="2133600"/>
            <a:ext cx="0" cy="914400"/>
          </a:xfrm>
          <a:prstGeom prst="line">
            <a:avLst/>
          </a:prstGeom>
          <a:noFill/>
          <a:ln w="9525">
            <a:solidFill>
              <a:schemeClr val="tx1"/>
            </a:solidFill>
            <a:round/>
            <a:headEnd/>
            <a:tailEnd type="triangle" w="med" len="med"/>
          </a:ln>
        </p:spPr>
        <p:txBody>
          <a:bodyPr/>
          <a:lstStyle/>
          <a:p>
            <a:endParaRPr lang="es-ES_tradnl"/>
          </a:p>
        </p:txBody>
      </p:sp>
      <p:sp>
        <p:nvSpPr>
          <p:cNvPr id="10247" name="Line 8"/>
          <p:cNvSpPr>
            <a:spLocks noChangeShapeType="1"/>
          </p:cNvSpPr>
          <p:nvPr/>
        </p:nvSpPr>
        <p:spPr bwMode="auto">
          <a:xfrm flipH="1">
            <a:off x="1752600" y="2209800"/>
            <a:ext cx="990600" cy="762000"/>
          </a:xfrm>
          <a:prstGeom prst="line">
            <a:avLst/>
          </a:prstGeom>
          <a:noFill/>
          <a:ln w="9525">
            <a:solidFill>
              <a:schemeClr val="tx1"/>
            </a:solidFill>
            <a:round/>
            <a:headEnd/>
            <a:tailEnd type="triangle" w="med" len="med"/>
          </a:ln>
        </p:spPr>
        <p:txBody>
          <a:bodyPr/>
          <a:lstStyle/>
          <a:p>
            <a:endParaRPr lang="es-ES_tradnl"/>
          </a:p>
        </p:txBody>
      </p:sp>
      <p:sp>
        <p:nvSpPr>
          <p:cNvPr id="10248" name="Line 9"/>
          <p:cNvSpPr>
            <a:spLocks noChangeShapeType="1"/>
          </p:cNvSpPr>
          <p:nvPr/>
        </p:nvSpPr>
        <p:spPr bwMode="auto">
          <a:xfrm>
            <a:off x="6629400" y="2133600"/>
            <a:ext cx="685800" cy="838200"/>
          </a:xfrm>
          <a:prstGeom prst="line">
            <a:avLst/>
          </a:prstGeom>
          <a:noFill/>
          <a:ln w="9525">
            <a:solidFill>
              <a:schemeClr val="tx1"/>
            </a:solidFill>
            <a:round/>
            <a:headEnd/>
            <a:tailEnd type="triangle" w="med" len="med"/>
          </a:ln>
        </p:spPr>
        <p:txBody>
          <a:bodyPr/>
          <a:lstStyle/>
          <a:p>
            <a:endParaRPr lang="es-ES_tradnl"/>
          </a:p>
        </p:txBody>
      </p:sp>
      <p:sp>
        <p:nvSpPr>
          <p:cNvPr id="10249" name="Oval 10"/>
          <p:cNvSpPr>
            <a:spLocks noChangeArrowheads="1"/>
          </p:cNvSpPr>
          <p:nvPr/>
        </p:nvSpPr>
        <p:spPr bwMode="auto">
          <a:xfrm>
            <a:off x="838200" y="4419600"/>
            <a:ext cx="1676400" cy="1447800"/>
          </a:xfrm>
          <a:prstGeom prst="ellipse">
            <a:avLst/>
          </a:prstGeom>
          <a:solidFill>
            <a:schemeClr val="accent1"/>
          </a:solidFill>
          <a:ln w="9525">
            <a:solidFill>
              <a:schemeClr val="tx1"/>
            </a:solidFill>
            <a:round/>
            <a:headEnd/>
            <a:tailEnd/>
          </a:ln>
        </p:spPr>
        <p:txBody>
          <a:bodyPr wrap="none" anchor="ctr"/>
          <a:lstStyle/>
          <a:p>
            <a:pPr algn="ctr"/>
            <a:r>
              <a:rPr lang="en-US" sz="1400">
                <a:cs typeface="Arial" charset="0"/>
              </a:rPr>
              <a:t>COMPARACION</a:t>
            </a:r>
          </a:p>
          <a:p>
            <a:pPr algn="ctr"/>
            <a:r>
              <a:rPr lang="en-US" sz="1400">
                <a:cs typeface="Arial" charset="0"/>
              </a:rPr>
              <a:t>CON UN</a:t>
            </a:r>
          </a:p>
          <a:p>
            <a:pPr algn="ctr"/>
            <a:r>
              <a:rPr lang="en-US" sz="1400">
                <a:cs typeface="Arial" charset="0"/>
              </a:rPr>
              <a:t>PARAMETRO</a:t>
            </a:r>
            <a:endParaRPr lang="es-ES" sz="1400">
              <a:cs typeface="Arial" charset="0"/>
            </a:endParaRPr>
          </a:p>
        </p:txBody>
      </p:sp>
      <p:sp>
        <p:nvSpPr>
          <p:cNvPr id="10250" name="Oval 11"/>
          <p:cNvSpPr>
            <a:spLocks noChangeArrowheads="1"/>
          </p:cNvSpPr>
          <p:nvPr/>
        </p:nvSpPr>
        <p:spPr bwMode="auto">
          <a:xfrm>
            <a:off x="3886200" y="4495800"/>
            <a:ext cx="1676400" cy="1447800"/>
          </a:xfrm>
          <a:prstGeom prst="ellipse">
            <a:avLst/>
          </a:prstGeom>
          <a:solidFill>
            <a:schemeClr val="accent1"/>
          </a:solidFill>
          <a:ln w="9525">
            <a:solidFill>
              <a:schemeClr val="tx1"/>
            </a:solidFill>
            <a:round/>
            <a:headEnd/>
            <a:tailEnd/>
          </a:ln>
        </p:spPr>
        <p:txBody>
          <a:bodyPr wrap="none" anchor="ctr"/>
          <a:lstStyle/>
          <a:p>
            <a:pPr algn="ctr"/>
            <a:r>
              <a:rPr lang="en-US" sz="1400">
                <a:cs typeface="Arial" charset="0"/>
              </a:rPr>
              <a:t>COMPARACION</a:t>
            </a:r>
          </a:p>
          <a:p>
            <a:pPr algn="ctr"/>
            <a:r>
              <a:rPr lang="en-US" sz="1400">
                <a:cs typeface="Arial" charset="0"/>
              </a:rPr>
              <a:t>RELACIONADA,</a:t>
            </a:r>
          </a:p>
          <a:p>
            <a:pPr algn="ctr"/>
            <a:r>
              <a:rPr lang="en-US" sz="1400">
                <a:cs typeface="Arial" charset="0"/>
              </a:rPr>
              <a:t>EMPAREJADA,</a:t>
            </a:r>
          </a:p>
          <a:p>
            <a:pPr algn="ctr"/>
            <a:r>
              <a:rPr lang="en-US" sz="1400">
                <a:cs typeface="Arial" charset="0"/>
              </a:rPr>
              <a:t>PAREADA</a:t>
            </a:r>
            <a:endParaRPr lang="es-ES" sz="1400">
              <a:cs typeface="Arial" charset="0"/>
            </a:endParaRPr>
          </a:p>
        </p:txBody>
      </p:sp>
      <p:sp>
        <p:nvSpPr>
          <p:cNvPr id="10251" name="Oval 12"/>
          <p:cNvSpPr>
            <a:spLocks noChangeArrowheads="1"/>
          </p:cNvSpPr>
          <p:nvPr/>
        </p:nvSpPr>
        <p:spPr bwMode="auto">
          <a:xfrm>
            <a:off x="6705600" y="4419600"/>
            <a:ext cx="1676400" cy="1524000"/>
          </a:xfrm>
          <a:prstGeom prst="ellipse">
            <a:avLst/>
          </a:prstGeom>
          <a:solidFill>
            <a:schemeClr val="accent1"/>
          </a:solidFill>
          <a:ln w="9525">
            <a:solidFill>
              <a:schemeClr val="tx1"/>
            </a:solidFill>
            <a:round/>
            <a:headEnd/>
            <a:tailEnd/>
          </a:ln>
        </p:spPr>
        <p:txBody>
          <a:bodyPr wrap="none" anchor="ctr"/>
          <a:lstStyle/>
          <a:p>
            <a:pPr algn="ctr"/>
            <a:r>
              <a:rPr lang="en-US" sz="1400">
                <a:cs typeface="Arial" charset="0"/>
              </a:rPr>
              <a:t>COMPARACION</a:t>
            </a:r>
          </a:p>
          <a:p>
            <a:pPr algn="ctr"/>
            <a:r>
              <a:rPr lang="en-US" sz="1400">
                <a:cs typeface="Arial" charset="0"/>
              </a:rPr>
              <a:t>DE MUESTRAS </a:t>
            </a:r>
          </a:p>
          <a:p>
            <a:pPr algn="ctr"/>
            <a:r>
              <a:rPr lang="en-US" sz="1400">
                <a:cs typeface="Arial" charset="0"/>
              </a:rPr>
              <a:t>INDEPENDIENTES</a:t>
            </a:r>
            <a:endParaRPr lang="es-ES" sz="1400">
              <a:cs typeface="Arial" charset="0"/>
            </a:endParaRPr>
          </a:p>
        </p:txBody>
      </p:sp>
      <p:sp>
        <p:nvSpPr>
          <p:cNvPr id="10252" name="Line 13"/>
          <p:cNvSpPr>
            <a:spLocks noChangeShapeType="1"/>
          </p:cNvSpPr>
          <p:nvPr/>
        </p:nvSpPr>
        <p:spPr bwMode="auto">
          <a:xfrm>
            <a:off x="1676400" y="3886200"/>
            <a:ext cx="0" cy="381000"/>
          </a:xfrm>
          <a:prstGeom prst="line">
            <a:avLst/>
          </a:prstGeom>
          <a:noFill/>
          <a:ln w="9525">
            <a:solidFill>
              <a:schemeClr val="tx1"/>
            </a:solidFill>
            <a:round/>
            <a:headEnd/>
            <a:tailEnd type="triangle" w="med" len="med"/>
          </a:ln>
        </p:spPr>
        <p:txBody>
          <a:bodyPr/>
          <a:lstStyle/>
          <a:p>
            <a:endParaRPr lang="es-ES_tradnl"/>
          </a:p>
        </p:txBody>
      </p:sp>
      <p:sp>
        <p:nvSpPr>
          <p:cNvPr id="10253" name="Line 14"/>
          <p:cNvSpPr>
            <a:spLocks noChangeShapeType="1"/>
          </p:cNvSpPr>
          <p:nvPr/>
        </p:nvSpPr>
        <p:spPr bwMode="auto">
          <a:xfrm>
            <a:off x="4648200" y="3886200"/>
            <a:ext cx="0" cy="457200"/>
          </a:xfrm>
          <a:prstGeom prst="line">
            <a:avLst/>
          </a:prstGeom>
          <a:noFill/>
          <a:ln w="9525">
            <a:solidFill>
              <a:schemeClr val="tx1"/>
            </a:solidFill>
            <a:round/>
            <a:headEnd/>
            <a:tailEnd type="triangle" w="med" len="med"/>
          </a:ln>
        </p:spPr>
        <p:txBody>
          <a:bodyPr/>
          <a:lstStyle/>
          <a:p>
            <a:endParaRPr lang="es-ES_tradnl"/>
          </a:p>
        </p:txBody>
      </p:sp>
      <p:sp>
        <p:nvSpPr>
          <p:cNvPr id="10254" name="Line 15"/>
          <p:cNvSpPr>
            <a:spLocks noChangeShapeType="1"/>
          </p:cNvSpPr>
          <p:nvPr/>
        </p:nvSpPr>
        <p:spPr bwMode="auto">
          <a:xfrm>
            <a:off x="7467600" y="3886200"/>
            <a:ext cx="0" cy="457200"/>
          </a:xfrm>
          <a:prstGeom prst="line">
            <a:avLst/>
          </a:prstGeom>
          <a:noFill/>
          <a:ln w="9525">
            <a:solidFill>
              <a:schemeClr val="tx1"/>
            </a:solidFill>
            <a:round/>
            <a:headEnd/>
            <a:tailEnd type="triangle" w="med" len="med"/>
          </a:ln>
        </p:spPr>
        <p:txBody>
          <a:bodyPr/>
          <a:lstStyle/>
          <a:p>
            <a:endParaRPr lang="es-ES_tradnl"/>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867400" y="1600200"/>
            <a:ext cx="1905000" cy="519113"/>
          </a:xfrm>
          <a:prstGeom prst="rect">
            <a:avLst/>
          </a:prstGeom>
          <a:noFill/>
          <a:ln w="9525">
            <a:noFill/>
            <a:miter lim="800000"/>
            <a:headEnd/>
            <a:tailEnd/>
          </a:ln>
        </p:spPr>
        <p:txBody>
          <a:bodyPr>
            <a:spAutoFit/>
          </a:bodyPr>
          <a:lstStyle/>
          <a:p>
            <a:pPr>
              <a:spcBef>
                <a:spcPct val="50000"/>
              </a:spcBef>
            </a:pPr>
            <a:r>
              <a:rPr lang="en-US" sz="2800" b="1">
                <a:cs typeface="Arial" charset="0"/>
              </a:rPr>
              <a:t>DESPUES</a:t>
            </a:r>
            <a:endParaRPr lang="es-ES" sz="2800" b="1">
              <a:cs typeface="Arial" charset="0"/>
            </a:endParaRPr>
          </a:p>
        </p:txBody>
      </p:sp>
      <p:sp>
        <p:nvSpPr>
          <p:cNvPr id="11267" name="AutoShape 3"/>
          <p:cNvSpPr>
            <a:spLocks noChangeArrowheads="1"/>
          </p:cNvSpPr>
          <p:nvPr/>
        </p:nvSpPr>
        <p:spPr bwMode="auto">
          <a:xfrm>
            <a:off x="3810000" y="4495800"/>
            <a:ext cx="1219200" cy="609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s-ES_tradnl">
              <a:latin typeface="Tahoma" pitchFamily="34" charset="0"/>
              <a:cs typeface="Arial" charset="0"/>
            </a:endParaRPr>
          </a:p>
        </p:txBody>
      </p:sp>
      <p:sp>
        <p:nvSpPr>
          <p:cNvPr id="19460" name="Rectangle 4"/>
          <p:cNvSpPr>
            <a:spLocks noGrp="1" noChangeArrowheads="1"/>
          </p:cNvSpPr>
          <p:nvPr>
            <p:ph type="title" idx="4294967295"/>
          </p:nvPr>
        </p:nvSpPr>
        <p:spPr/>
        <p:txBody>
          <a:bodyPr/>
          <a:lstStyle/>
          <a:p>
            <a:pPr eaLnBrk="1" hangingPunct="1">
              <a:defRPr/>
            </a:pPr>
            <a:r>
              <a:rPr lang="en-US" sz="4000" b="1" smtClean="0"/>
              <a:t>PRE EXPERIMENTOS</a:t>
            </a:r>
            <a:endParaRPr lang="es-ES" sz="4000" b="1" smtClean="0"/>
          </a:p>
        </p:txBody>
      </p:sp>
      <p:sp>
        <p:nvSpPr>
          <p:cNvPr id="11269" name="Oval 5"/>
          <p:cNvSpPr>
            <a:spLocks noChangeArrowheads="1"/>
          </p:cNvSpPr>
          <p:nvPr/>
        </p:nvSpPr>
        <p:spPr bwMode="auto">
          <a:xfrm>
            <a:off x="6019800" y="2362200"/>
            <a:ext cx="1752600" cy="1752600"/>
          </a:xfrm>
          <a:prstGeom prst="ellipse">
            <a:avLst/>
          </a:prstGeom>
          <a:solidFill>
            <a:schemeClr val="accent1"/>
          </a:solidFill>
          <a:ln w="9525">
            <a:solidFill>
              <a:schemeClr val="tx1"/>
            </a:solidFill>
            <a:round/>
            <a:headEnd/>
            <a:tailEnd/>
          </a:ln>
        </p:spPr>
        <p:txBody>
          <a:bodyPr wrap="none" anchor="ctr"/>
          <a:lstStyle/>
          <a:p>
            <a:pPr algn="ctr"/>
            <a:r>
              <a:rPr lang="en-US" sz="1400">
                <a:cs typeface="Arial" charset="0"/>
              </a:rPr>
              <a:t>1</a:t>
            </a:r>
          </a:p>
          <a:p>
            <a:pPr algn="ctr"/>
            <a:r>
              <a:rPr lang="en-US" sz="1400">
                <a:cs typeface="Arial" charset="0"/>
              </a:rPr>
              <a:t>2</a:t>
            </a:r>
          </a:p>
          <a:p>
            <a:pPr algn="ctr"/>
            <a:r>
              <a:rPr lang="en-US" sz="1400">
                <a:cs typeface="Arial" charset="0"/>
              </a:rPr>
              <a:t>3</a:t>
            </a:r>
          </a:p>
          <a:p>
            <a:pPr algn="ctr"/>
            <a:r>
              <a:rPr lang="en-US" sz="1400">
                <a:cs typeface="Arial" charset="0"/>
              </a:rPr>
              <a:t>.</a:t>
            </a:r>
          </a:p>
          <a:p>
            <a:pPr algn="ctr"/>
            <a:r>
              <a:rPr lang="en-US" sz="1400">
                <a:cs typeface="Arial" charset="0"/>
              </a:rPr>
              <a:t>.</a:t>
            </a:r>
          </a:p>
          <a:p>
            <a:pPr algn="ctr"/>
            <a:r>
              <a:rPr lang="en-US" sz="1400">
                <a:cs typeface="Arial" charset="0"/>
              </a:rPr>
              <a:t>.</a:t>
            </a:r>
          </a:p>
          <a:p>
            <a:pPr algn="ctr"/>
            <a:r>
              <a:rPr lang="en-US" sz="1400">
                <a:cs typeface="Arial" charset="0"/>
              </a:rPr>
              <a:t>n</a:t>
            </a:r>
            <a:endParaRPr lang="es-ES" sz="1400">
              <a:cs typeface="Arial" charset="0"/>
            </a:endParaRPr>
          </a:p>
        </p:txBody>
      </p:sp>
      <p:sp>
        <p:nvSpPr>
          <p:cNvPr id="11270" name="Line 6"/>
          <p:cNvSpPr>
            <a:spLocks noChangeShapeType="1"/>
          </p:cNvSpPr>
          <p:nvPr/>
        </p:nvSpPr>
        <p:spPr bwMode="auto">
          <a:xfrm>
            <a:off x="2286000" y="2590800"/>
            <a:ext cx="4495800" cy="0"/>
          </a:xfrm>
          <a:prstGeom prst="line">
            <a:avLst/>
          </a:prstGeom>
          <a:noFill/>
          <a:ln w="9525">
            <a:solidFill>
              <a:schemeClr val="tx1"/>
            </a:solidFill>
            <a:round/>
            <a:headEnd/>
            <a:tailEnd type="triangle" w="med" len="med"/>
          </a:ln>
        </p:spPr>
        <p:txBody>
          <a:bodyPr/>
          <a:lstStyle/>
          <a:p>
            <a:endParaRPr lang="es-ES_tradnl"/>
          </a:p>
        </p:txBody>
      </p:sp>
      <p:sp>
        <p:nvSpPr>
          <p:cNvPr id="11271" name="Line 7"/>
          <p:cNvSpPr>
            <a:spLocks noChangeShapeType="1"/>
          </p:cNvSpPr>
          <p:nvPr/>
        </p:nvSpPr>
        <p:spPr bwMode="auto">
          <a:xfrm>
            <a:off x="2286000" y="2819400"/>
            <a:ext cx="4495800" cy="0"/>
          </a:xfrm>
          <a:prstGeom prst="line">
            <a:avLst/>
          </a:prstGeom>
          <a:noFill/>
          <a:ln w="9525">
            <a:solidFill>
              <a:schemeClr val="tx1"/>
            </a:solidFill>
            <a:round/>
            <a:headEnd/>
            <a:tailEnd type="triangle" w="med" len="med"/>
          </a:ln>
        </p:spPr>
        <p:txBody>
          <a:bodyPr/>
          <a:lstStyle/>
          <a:p>
            <a:endParaRPr lang="es-ES_tradnl"/>
          </a:p>
        </p:txBody>
      </p:sp>
      <p:sp>
        <p:nvSpPr>
          <p:cNvPr id="11272" name="Line 8"/>
          <p:cNvSpPr>
            <a:spLocks noChangeShapeType="1"/>
          </p:cNvSpPr>
          <p:nvPr/>
        </p:nvSpPr>
        <p:spPr bwMode="auto">
          <a:xfrm>
            <a:off x="2286000" y="3048000"/>
            <a:ext cx="4495800" cy="0"/>
          </a:xfrm>
          <a:prstGeom prst="line">
            <a:avLst/>
          </a:prstGeom>
          <a:noFill/>
          <a:ln w="9525">
            <a:solidFill>
              <a:schemeClr val="tx1"/>
            </a:solidFill>
            <a:round/>
            <a:headEnd/>
            <a:tailEnd type="triangle" w="med" len="med"/>
          </a:ln>
        </p:spPr>
        <p:txBody>
          <a:bodyPr/>
          <a:lstStyle/>
          <a:p>
            <a:endParaRPr lang="es-ES_tradnl"/>
          </a:p>
        </p:txBody>
      </p:sp>
      <p:sp>
        <p:nvSpPr>
          <p:cNvPr id="11273" name="Line 9"/>
          <p:cNvSpPr>
            <a:spLocks noChangeShapeType="1"/>
          </p:cNvSpPr>
          <p:nvPr/>
        </p:nvSpPr>
        <p:spPr bwMode="auto">
          <a:xfrm>
            <a:off x="2286000" y="3886200"/>
            <a:ext cx="4495800" cy="0"/>
          </a:xfrm>
          <a:prstGeom prst="line">
            <a:avLst/>
          </a:prstGeom>
          <a:noFill/>
          <a:ln w="9525">
            <a:solidFill>
              <a:schemeClr val="tx1"/>
            </a:solidFill>
            <a:round/>
            <a:headEnd/>
            <a:tailEnd type="triangle" w="med" len="med"/>
          </a:ln>
        </p:spPr>
        <p:txBody>
          <a:bodyPr/>
          <a:lstStyle/>
          <a:p>
            <a:endParaRPr lang="es-ES_tradnl"/>
          </a:p>
        </p:txBody>
      </p:sp>
      <p:sp>
        <p:nvSpPr>
          <p:cNvPr id="11274" name="AutoShape 10"/>
          <p:cNvSpPr>
            <a:spLocks noChangeArrowheads="1"/>
          </p:cNvSpPr>
          <p:nvPr/>
        </p:nvSpPr>
        <p:spPr bwMode="auto">
          <a:xfrm>
            <a:off x="3733800" y="1295400"/>
            <a:ext cx="1447800" cy="1219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dirty="0">
                <a:cs typeface="Arial" charset="0"/>
              </a:rPr>
              <a:t>Factor</a:t>
            </a:r>
          </a:p>
          <a:p>
            <a:pPr algn="ctr"/>
            <a:r>
              <a:rPr lang="en-US" dirty="0" err="1" smtClean="0">
                <a:cs typeface="Arial" charset="0"/>
              </a:rPr>
              <a:t>intervención</a:t>
            </a:r>
            <a:endParaRPr lang="en-US" dirty="0">
              <a:cs typeface="Arial" charset="0"/>
            </a:endParaRPr>
          </a:p>
          <a:p>
            <a:pPr algn="ctr"/>
            <a:endParaRPr lang="en-US" dirty="0">
              <a:cs typeface="Arial" charset="0"/>
            </a:endParaRPr>
          </a:p>
        </p:txBody>
      </p:sp>
      <p:sp>
        <p:nvSpPr>
          <p:cNvPr id="11275" name="Text Box 11"/>
          <p:cNvSpPr txBox="1">
            <a:spLocks noChangeArrowheads="1"/>
          </p:cNvSpPr>
          <p:nvPr/>
        </p:nvSpPr>
        <p:spPr bwMode="auto">
          <a:xfrm>
            <a:off x="5943600" y="4572000"/>
            <a:ext cx="1905000" cy="366713"/>
          </a:xfrm>
          <a:prstGeom prst="rect">
            <a:avLst/>
          </a:prstGeom>
          <a:noFill/>
          <a:ln w="9525">
            <a:noFill/>
            <a:miter lim="800000"/>
            <a:headEnd/>
            <a:tailEnd/>
          </a:ln>
        </p:spPr>
        <p:txBody>
          <a:bodyPr>
            <a:spAutoFit/>
          </a:bodyPr>
          <a:lstStyle/>
          <a:p>
            <a:pPr>
              <a:spcBef>
                <a:spcPct val="50000"/>
              </a:spcBef>
            </a:pPr>
            <a:r>
              <a:rPr lang="en-US" b="1">
                <a:cs typeface="Arial" charset="0"/>
              </a:rPr>
              <a:t>V. Dependiente</a:t>
            </a:r>
            <a:endParaRPr lang="es-ES" b="1">
              <a:cs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val 2"/>
          <p:cNvSpPr>
            <a:spLocks noChangeArrowheads="1"/>
          </p:cNvSpPr>
          <p:nvPr/>
        </p:nvSpPr>
        <p:spPr bwMode="auto">
          <a:xfrm>
            <a:off x="1295400" y="2362200"/>
            <a:ext cx="1752600" cy="1752600"/>
          </a:xfrm>
          <a:prstGeom prst="ellipse">
            <a:avLst/>
          </a:prstGeom>
          <a:solidFill>
            <a:schemeClr val="accent1"/>
          </a:solidFill>
          <a:ln w="9525">
            <a:solidFill>
              <a:schemeClr val="tx1"/>
            </a:solidFill>
            <a:round/>
            <a:headEnd/>
            <a:tailEnd/>
          </a:ln>
        </p:spPr>
        <p:txBody>
          <a:bodyPr wrap="none" anchor="ctr"/>
          <a:lstStyle/>
          <a:p>
            <a:pPr algn="ctr"/>
            <a:r>
              <a:rPr lang="en-US" sz="1400">
                <a:cs typeface="Arial" charset="0"/>
              </a:rPr>
              <a:t>1</a:t>
            </a:r>
          </a:p>
          <a:p>
            <a:pPr algn="ctr"/>
            <a:r>
              <a:rPr lang="en-US" sz="1400">
                <a:cs typeface="Arial" charset="0"/>
              </a:rPr>
              <a:t>2</a:t>
            </a:r>
          </a:p>
          <a:p>
            <a:pPr algn="ctr"/>
            <a:r>
              <a:rPr lang="en-US" sz="1400">
                <a:cs typeface="Arial" charset="0"/>
              </a:rPr>
              <a:t>3</a:t>
            </a:r>
          </a:p>
          <a:p>
            <a:pPr algn="ctr"/>
            <a:r>
              <a:rPr lang="en-US" sz="1400">
                <a:cs typeface="Arial" charset="0"/>
              </a:rPr>
              <a:t>.</a:t>
            </a:r>
          </a:p>
          <a:p>
            <a:pPr algn="ctr"/>
            <a:r>
              <a:rPr lang="en-US" sz="1400">
                <a:cs typeface="Arial" charset="0"/>
              </a:rPr>
              <a:t>.</a:t>
            </a:r>
          </a:p>
          <a:p>
            <a:pPr algn="ctr"/>
            <a:r>
              <a:rPr lang="en-US" sz="1400">
                <a:cs typeface="Arial" charset="0"/>
              </a:rPr>
              <a:t>.</a:t>
            </a:r>
          </a:p>
          <a:p>
            <a:pPr algn="ctr"/>
            <a:r>
              <a:rPr lang="en-US" sz="1400">
                <a:cs typeface="Arial" charset="0"/>
              </a:rPr>
              <a:t>n</a:t>
            </a:r>
            <a:endParaRPr lang="es-ES" sz="1400">
              <a:cs typeface="Arial" charset="0"/>
            </a:endParaRPr>
          </a:p>
        </p:txBody>
      </p:sp>
      <p:sp>
        <p:nvSpPr>
          <p:cNvPr id="12291" name="Text Box 3"/>
          <p:cNvSpPr txBox="1">
            <a:spLocks noChangeArrowheads="1"/>
          </p:cNvSpPr>
          <p:nvPr/>
        </p:nvSpPr>
        <p:spPr bwMode="auto">
          <a:xfrm>
            <a:off x="5867400" y="1600200"/>
            <a:ext cx="1905000" cy="519113"/>
          </a:xfrm>
          <a:prstGeom prst="rect">
            <a:avLst/>
          </a:prstGeom>
          <a:noFill/>
          <a:ln w="9525">
            <a:noFill/>
            <a:miter lim="800000"/>
            <a:headEnd/>
            <a:tailEnd/>
          </a:ln>
        </p:spPr>
        <p:txBody>
          <a:bodyPr>
            <a:spAutoFit/>
          </a:bodyPr>
          <a:lstStyle/>
          <a:p>
            <a:pPr>
              <a:spcBef>
                <a:spcPct val="50000"/>
              </a:spcBef>
            </a:pPr>
            <a:r>
              <a:rPr lang="en-US" sz="2800" b="1">
                <a:cs typeface="Arial" charset="0"/>
              </a:rPr>
              <a:t>DESPUES</a:t>
            </a:r>
            <a:endParaRPr lang="es-ES" sz="2800" b="1">
              <a:cs typeface="Arial" charset="0"/>
            </a:endParaRPr>
          </a:p>
        </p:txBody>
      </p:sp>
      <p:sp>
        <p:nvSpPr>
          <p:cNvPr id="12292" name="AutoShape 4"/>
          <p:cNvSpPr>
            <a:spLocks noChangeArrowheads="1"/>
          </p:cNvSpPr>
          <p:nvPr/>
        </p:nvSpPr>
        <p:spPr bwMode="auto">
          <a:xfrm>
            <a:off x="3810000" y="4495800"/>
            <a:ext cx="1219200" cy="609600"/>
          </a:xfrm>
          <a:prstGeom prst="rightArrow">
            <a:avLst>
              <a:gd name="adj1" fmla="val 50000"/>
              <a:gd name="adj2" fmla="val 50000"/>
            </a:avLst>
          </a:prstGeom>
          <a:solidFill>
            <a:schemeClr val="accent1"/>
          </a:solidFill>
          <a:ln w="9525">
            <a:solidFill>
              <a:schemeClr val="tx1"/>
            </a:solidFill>
            <a:miter lim="800000"/>
            <a:headEnd/>
            <a:tailEnd/>
          </a:ln>
        </p:spPr>
        <p:txBody>
          <a:bodyPr wrap="none" anchor="ctr"/>
          <a:lstStyle/>
          <a:p>
            <a:endParaRPr lang="es-ES_tradnl">
              <a:latin typeface="Tahoma" pitchFamily="34" charset="0"/>
              <a:cs typeface="Arial" charset="0"/>
            </a:endParaRPr>
          </a:p>
        </p:txBody>
      </p:sp>
      <p:sp>
        <p:nvSpPr>
          <p:cNvPr id="21509" name="Rectangle 5"/>
          <p:cNvSpPr>
            <a:spLocks noGrp="1" noChangeArrowheads="1"/>
          </p:cNvSpPr>
          <p:nvPr>
            <p:ph type="title" idx="4294967295"/>
          </p:nvPr>
        </p:nvSpPr>
        <p:spPr/>
        <p:txBody>
          <a:bodyPr/>
          <a:lstStyle/>
          <a:p>
            <a:pPr eaLnBrk="1" hangingPunct="1">
              <a:defRPr/>
            </a:pPr>
            <a:r>
              <a:rPr lang="en-US" sz="4000" b="1" smtClean="0"/>
              <a:t>CUASIEXPERIMENTO</a:t>
            </a:r>
            <a:endParaRPr lang="es-ES" sz="4000" b="1" smtClean="0"/>
          </a:p>
        </p:txBody>
      </p:sp>
      <p:sp>
        <p:nvSpPr>
          <p:cNvPr id="12294" name="Text Box 6"/>
          <p:cNvSpPr txBox="1">
            <a:spLocks noChangeArrowheads="1"/>
          </p:cNvSpPr>
          <p:nvPr/>
        </p:nvSpPr>
        <p:spPr bwMode="auto">
          <a:xfrm>
            <a:off x="1371600" y="4572000"/>
            <a:ext cx="1905000" cy="366713"/>
          </a:xfrm>
          <a:prstGeom prst="rect">
            <a:avLst/>
          </a:prstGeom>
          <a:noFill/>
          <a:ln w="9525">
            <a:noFill/>
            <a:miter lim="800000"/>
            <a:headEnd/>
            <a:tailEnd/>
          </a:ln>
        </p:spPr>
        <p:txBody>
          <a:bodyPr>
            <a:spAutoFit/>
          </a:bodyPr>
          <a:lstStyle/>
          <a:p>
            <a:pPr>
              <a:spcBef>
                <a:spcPct val="50000"/>
              </a:spcBef>
            </a:pPr>
            <a:r>
              <a:rPr lang="en-US" b="1">
                <a:cs typeface="Arial" charset="0"/>
              </a:rPr>
              <a:t>V. Dependiente</a:t>
            </a:r>
            <a:endParaRPr lang="es-ES" b="1">
              <a:cs typeface="Arial" charset="0"/>
            </a:endParaRPr>
          </a:p>
        </p:txBody>
      </p:sp>
      <p:sp>
        <p:nvSpPr>
          <p:cNvPr id="12295" name="Text Box 7"/>
          <p:cNvSpPr txBox="1">
            <a:spLocks noChangeArrowheads="1"/>
          </p:cNvSpPr>
          <p:nvPr/>
        </p:nvSpPr>
        <p:spPr bwMode="auto">
          <a:xfrm>
            <a:off x="1447800" y="1600200"/>
            <a:ext cx="1905000" cy="519113"/>
          </a:xfrm>
          <a:prstGeom prst="rect">
            <a:avLst/>
          </a:prstGeom>
          <a:noFill/>
          <a:ln w="9525">
            <a:noFill/>
            <a:miter lim="800000"/>
            <a:headEnd/>
            <a:tailEnd/>
          </a:ln>
        </p:spPr>
        <p:txBody>
          <a:bodyPr>
            <a:spAutoFit/>
          </a:bodyPr>
          <a:lstStyle/>
          <a:p>
            <a:pPr>
              <a:spcBef>
                <a:spcPct val="50000"/>
              </a:spcBef>
            </a:pPr>
            <a:r>
              <a:rPr lang="en-US" sz="2800" b="1">
                <a:cs typeface="Arial" charset="0"/>
              </a:rPr>
              <a:t>ANTES</a:t>
            </a:r>
            <a:endParaRPr lang="es-ES" sz="2800" b="1">
              <a:cs typeface="Arial" charset="0"/>
            </a:endParaRPr>
          </a:p>
        </p:txBody>
      </p:sp>
      <p:sp>
        <p:nvSpPr>
          <p:cNvPr id="12296" name="Oval 8"/>
          <p:cNvSpPr>
            <a:spLocks noChangeArrowheads="1"/>
          </p:cNvSpPr>
          <p:nvPr/>
        </p:nvSpPr>
        <p:spPr bwMode="auto">
          <a:xfrm>
            <a:off x="6019800" y="2362200"/>
            <a:ext cx="1752600" cy="1752600"/>
          </a:xfrm>
          <a:prstGeom prst="ellipse">
            <a:avLst/>
          </a:prstGeom>
          <a:solidFill>
            <a:schemeClr val="accent1"/>
          </a:solidFill>
          <a:ln w="9525">
            <a:solidFill>
              <a:schemeClr val="tx1"/>
            </a:solidFill>
            <a:round/>
            <a:headEnd/>
            <a:tailEnd/>
          </a:ln>
        </p:spPr>
        <p:txBody>
          <a:bodyPr wrap="none" anchor="ctr"/>
          <a:lstStyle/>
          <a:p>
            <a:pPr algn="ctr"/>
            <a:r>
              <a:rPr lang="en-US" sz="1400">
                <a:cs typeface="Arial" charset="0"/>
              </a:rPr>
              <a:t>1</a:t>
            </a:r>
          </a:p>
          <a:p>
            <a:pPr algn="ctr"/>
            <a:r>
              <a:rPr lang="en-US" sz="1400">
                <a:cs typeface="Arial" charset="0"/>
              </a:rPr>
              <a:t>2</a:t>
            </a:r>
          </a:p>
          <a:p>
            <a:pPr algn="ctr"/>
            <a:r>
              <a:rPr lang="en-US" sz="1400">
                <a:cs typeface="Arial" charset="0"/>
              </a:rPr>
              <a:t>3</a:t>
            </a:r>
          </a:p>
          <a:p>
            <a:pPr algn="ctr"/>
            <a:r>
              <a:rPr lang="en-US" sz="1400">
                <a:cs typeface="Arial" charset="0"/>
              </a:rPr>
              <a:t>.</a:t>
            </a:r>
          </a:p>
          <a:p>
            <a:pPr algn="ctr"/>
            <a:r>
              <a:rPr lang="en-US" sz="1400">
                <a:cs typeface="Arial" charset="0"/>
              </a:rPr>
              <a:t>.</a:t>
            </a:r>
          </a:p>
          <a:p>
            <a:pPr algn="ctr"/>
            <a:r>
              <a:rPr lang="en-US" sz="1400">
                <a:cs typeface="Arial" charset="0"/>
              </a:rPr>
              <a:t>.</a:t>
            </a:r>
          </a:p>
          <a:p>
            <a:pPr algn="ctr"/>
            <a:r>
              <a:rPr lang="en-US" sz="1400">
                <a:cs typeface="Arial" charset="0"/>
              </a:rPr>
              <a:t>n</a:t>
            </a:r>
            <a:endParaRPr lang="es-ES" sz="1400">
              <a:cs typeface="Arial" charset="0"/>
            </a:endParaRPr>
          </a:p>
        </p:txBody>
      </p:sp>
      <p:sp>
        <p:nvSpPr>
          <p:cNvPr id="12297" name="Line 9"/>
          <p:cNvSpPr>
            <a:spLocks noChangeShapeType="1"/>
          </p:cNvSpPr>
          <p:nvPr/>
        </p:nvSpPr>
        <p:spPr bwMode="auto">
          <a:xfrm>
            <a:off x="2286000" y="2590800"/>
            <a:ext cx="4495800" cy="0"/>
          </a:xfrm>
          <a:prstGeom prst="line">
            <a:avLst/>
          </a:prstGeom>
          <a:noFill/>
          <a:ln w="9525">
            <a:solidFill>
              <a:schemeClr val="tx1"/>
            </a:solidFill>
            <a:round/>
            <a:headEnd/>
            <a:tailEnd type="triangle" w="med" len="med"/>
          </a:ln>
        </p:spPr>
        <p:txBody>
          <a:bodyPr/>
          <a:lstStyle/>
          <a:p>
            <a:endParaRPr lang="es-ES_tradnl"/>
          </a:p>
        </p:txBody>
      </p:sp>
      <p:sp>
        <p:nvSpPr>
          <p:cNvPr id="12298" name="Line 10"/>
          <p:cNvSpPr>
            <a:spLocks noChangeShapeType="1"/>
          </p:cNvSpPr>
          <p:nvPr/>
        </p:nvSpPr>
        <p:spPr bwMode="auto">
          <a:xfrm>
            <a:off x="2286000" y="2819400"/>
            <a:ext cx="4495800" cy="0"/>
          </a:xfrm>
          <a:prstGeom prst="line">
            <a:avLst/>
          </a:prstGeom>
          <a:noFill/>
          <a:ln w="9525">
            <a:solidFill>
              <a:schemeClr val="tx1"/>
            </a:solidFill>
            <a:round/>
            <a:headEnd/>
            <a:tailEnd type="triangle" w="med" len="med"/>
          </a:ln>
        </p:spPr>
        <p:txBody>
          <a:bodyPr/>
          <a:lstStyle/>
          <a:p>
            <a:endParaRPr lang="es-ES_tradnl"/>
          </a:p>
        </p:txBody>
      </p:sp>
      <p:sp>
        <p:nvSpPr>
          <p:cNvPr id="12299" name="Line 11"/>
          <p:cNvSpPr>
            <a:spLocks noChangeShapeType="1"/>
          </p:cNvSpPr>
          <p:nvPr/>
        </p:nvSpPr>
        <p:spPr bwMode="auto">
          <a:xfrm>
            <a:off x="2286000" y="3048000"/>
            <a:ext cx="4495800" cy="0"/>
          </a:xfrm>
          <a:prstGeom prst="line">
            <a:avLst/>
          </a:prstGeom>
          <a:noFill/>
          <a:ln w="9525">
            <a:solidFill>
              <a:schemeClr val="tx1"/>
            </a:solidFill>
            <a:round/>
            <a:headEnd/>
            <a:tailEnd type="triangle" w="med" len="med"/>
          </a:ln>
        </p:spPr>
        <p:txBody>
          <a:bodyPr/>
          <a:lstStyle/>
          <a:p>
            <a:endParaRPr lang="es-ES_tradnl"/>
          </a:p>
        </p:txBody>
      </p:sp>
      <p:sp>
        <p:nvSpPr>
          <p:cNvPr id="12300" name="Line 12"/>
          <p:cNvSpPr>
            <a:spLocks noChangeShapeType="1"/>
          </p:cNvSpPr>
          <p:nvPr/>
        </p:nvSpPr>
        <p:spPr bwMode="auto">
          <a:xfrm>
            <a:off x="2286000" y="3886200"/>
            <a:ext cx="4495800" cy="0"/>
          </a:xfrm>
          <a:prstGeom prst="line">
            <a:avLst/>
          </a:prstGeom>
          <a:noFill/>
          <a:ln w="9525">
            <a:solidFill>
              <a:schemeClr val="tx1"/>
            </a:solidFill>
            <a:round/>
            <a:headEnd/>
            <a:tailEnd type="triangle" w="med" len="med"/>
          </a:ln>
        </p:spPr>
        <p:txBody>
          <a:bodyPr/>
          <a:lstStyle/>
          <a:p>
            <a:endParaRPr lang="es-ES_tradnl"/>
          </a:p>
        </p:txBody>
      </p:sp>
      <p:sp>
        <p:nvSpPr>
          <p:cNvPr id="12301" name="AutoShape 13"/>
          <p:cNvSpPr>
            <a:spLocks noChangeArrowheads="1"/>
          </p:cNvSpPr>
          <p:nvPr/>
        </p:nvSpPr>
        <p:spPr bwMode="auto">
          <a:xfrm>
            <a:off x="3733800" y="1295400"/>
            <a:ext cx="1447800" cy="1219200"/>
          </a:xfrm>
          <a:prstGeom prst="downArrow">
            <a:avLst>
              <a:gd name="adj1" fmla="val 50000"/>
              <a:gd name="adj2" fmla="val 25000"/>
            </a:avLst>
          </a:prstGeom>
          <a:solidFill>
            <a:schemeClr val="accent1"/>
          </a:solidFill>
          <a:ln w="9525">
            <a:solidFill>
              <a:schemeClr val="tx1"/>
            </a:solidFill>
            <a:miter lim="800000"/>
            <a:headEnd/>
            <a:tailEnd/>
          </a:ln>
        </p:spPr>
        <p:txBody>
          <a:bodyPr wrap="none" anchor="ctr"/>
          <a:lstStyle/>
          <a:p>
            <a:pPr algn="ctr"/>
            <a:r>
              <a:rPr lang="en-US">
                <a:cs typeface="Arial" charset="0"/>
              </a:rPr>
              <a:t>Factor</a:t>
            </a:r>
          </a:p>
          <a:p>
            <a:pPr algn="ctr"/>
            <a:r>
              <a:rPr lang="en-US">
                <a:cs typeface="Arial" charset="0"/>
              </a:rPr>
              <a:t>Causa</a:t>
            </a:r>
          </a:p>
          <a:p>
            <a:pPr algn="ctr"/>
            <a:endParaRPr lang="en-US">
              <a:cs typeface="Arial" charset="0"/>
            </a:endParaRPr>
          </a:p>
        </p:txBody>
      </p:sp>
      <p:sp>
        <p:nvSpPr>
          <p:cNvPr id="12302" name="Text Box 14"/>
          <p:cNvSpPr txBox="1">
            <a:spLocks noChangeArrowheads="1"/>
          </p:cNvSpPr>
          <p:nvPr/>
        </p:nvSpPr>
        <p:spPr bwMode="auto">
          <a:xfrm>
            <a:off x="5943600" y="4572000"/>
            <a:ext cx="1905000" cy="366713"/>
          </a:xfrm>
          <a:prstGeom prst="rect">
            <a:avLst/>
          </a:prstGeom>
          <a:noFill/>
          <a:ln w="9525">
            <a:noFill/>
            <a:miter lim="800000"/>
            <a:headEnd/>
            <a:tailEnd/>
          </a:ln>
        </p:spPr>
        <p:txBody>
          <a:bodyPr>
            <a:spAutoFit/>
          </a:bodyPr>
          <a:lstStyle/>
          <a:p>
            <a:pPr>
              <a:spcBef>
                <a:spcPct val="50000"/>
              </a:spcBef>
            </a:pPr>
            <a:r>
              <a:rPr lang="en-US" b="1">
                <a:cs typeface="Arial" charset="0"/>
              </a:rPr>
              <a:t>V. Dependiente</a:t>
            </a:r>
            <a:endParaRPr lang="es-ES" b="1">
              <a:cs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ubes">
  <a:themeElements>
    <a:clrScheme name="Nube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Nub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ube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Nube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Nube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Nube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Nube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Nube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Nube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Nube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Nube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Clouds</Template>
  <TotalTime>286</TotalTime>
  <Words>506</Words>
  <Application>Microsoft Office PowerPoint</Application>
  <PresentationFormat>Presentación en pantalla (4:3)</PresentationFormat>
  <Paragraphs>200</Paragraphs>
  <Slides>25</Slides>
  <Notes>6</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25</vt:i4>
      </vt:variant>
    </vt:vector>
  </HeadingPairs>
  <TitlesOfParts>
    <vt:vector size="33" baseType="lpstr">
      <vt:lpstr>Arial</vt:lpstr>
      <vt:lpstr>Arial Black</vt:lpstr>
      <vt:lpstr>Symbol</vt:lpstr>
      <vt:lpstr>Tahoma</vt:lpstr>
      <vt:lpstr>Times New Roman</vt:lpstr>
      <vt:lpstr>Wingdings</vt:lpstr>
      <vt:lpstr>Nubes</vt:lpstr>
      <vt:lpstr>Microsoft Editor de ecuaciones 3.0</vt:lpstr>
      <vt:lpstr>ESCUELA DE BIOLOGIA</vt:lpstr>
      <vt:lpstr>CRITERIOS DE CLASICACION</vt:lpstr>
      <vt:lpstr>Presentación de PowerPoint</vt:lpstr>
      <vt:lpstr>Presentación de PowerPoint</vt:lpstr>
      <vt:lpstr>Presentación de PowerPoint</vt:lpstr>
      <vt:lpstr>EXPERIMENTALES  (Hernández, 2006)</vt:lpstr>
      <vt:lpstr>EXPERIMENTALES  (Hernandez, 2006)</vt:lpstr>
      <vt:lpstr>PRE EXPERIMENTOS</vt:lpstr>
      <vt:lpstr>CUASIEXPERIMENTO</vt:lpstr>
      <vt:lpstr>EXPERIMENTO PURO</vt:lpstr>
      <vt:lpstr>PLANIFICACION</vt:lpstr>
      <vt:lpstr>Experimento</vt:lpstr>
      <vt:lpstr>Unidad experimental</vt:lpstr>
      <vt:lpstr>Error experimental</vt:lpstr>
      <vt:lpstr>Otros errores experimentales</vt:lpstr>
      <vt:lpstr>Tratamientos</vt:lpstr>
      <vt:lpstr>Control - Placebo</vt:lpstr>
      <vt:lpstr>NUMERO DE REPLICAS</vt:lpstr>
      <vt:lpstr>APLICACION</vt:lpstr>
      <vt:lpstr>Selección de las unidades experimentales</vt:lpstr>
      <vt:lpstr>Presentación de PowerPoint</vt:lpstr>
      <vt:lpstr>Presentación de PowerPoint</vt:lpstr>
      <vt:lpstr>Presentación de PowerPoint</vt:lpstr>
      <vt:lpstr>Presentación de PowerPoint</vt:lpstr>
      <vt:lpstr>Presentación de PowerPoint</vt:lpstr>
    </vt:vector>
  </TitlesOfParts>
  <Company>Casa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CATOLICA SANTA MARIA</dc:title>
  <dc:creator>Alberto</dc:creator>
  <cp:lastModifiedBy>ALBERTO</cp:lastModifiedBy>
  <cp:revision>26</cp:revision>
  <dcterms:created xsi:type="dcterms:W3CDTF">2010-04-30T18:43:33Z</dcterms:created>
  <dcterms:modified xsi:type="dcterms:W3CDTF">2017-08-17T10:15:13Z</dcterms:modified>
</cp:coreProperties>
</file>