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0" r:id="rId4"/>
    <p:sldId id="259" r:id="rId5"/>
    <p:sldId id="257" r:id="rId6"/>
    <p:sldId id="258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P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23873-045D-4CE9-886F-F633F8B179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554B0-A8AD-49F3-9671-BA14FE8CC89D}" type="datetimeFigureOut">
              <a:rPr lang="es-ES" smtClean="0"/>
              <a:t>29/06/2017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6B9A-4829-438F-9B34-A0D085E3E8A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611188" y="692150"/>
            <a:ext cx="7632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4000" b="1">
                <a:latin typeface="Times New Roman" pitchFamily="18" charset="0"/>
              </a:rPr>
              <a:t>DISEÑO DE COMPARACION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539750" y="1700213"/>
            <a:ext cx="81359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Se </a:t>
            </a:r>
            <a:r>
              <a:rPr lang="en-US" sz="2000" dirty="0" err="1"/>
              <a:t>pretende</a:t>
            </a:r>
            <a:r>
              <a:rPr lang="en-US" sz="2000" dirty="0"/>
              <a:t> </a:t>
            </a:r>
            <a:r>
              <a:rPr lang="en-US" sz="2000" dirty="0" err="1"/>
              <a:t>comparar</a:t>
            </a:r>
            <a:r>
              <a:rPr lang="en-US" sz="2000" dirty="0"/>
              <a:t> </a:t>
            </a:r>
            <a:r>
              <a:rPr lang="en-US" sz="2000" dirty="0" err="1" smtClean="0"/>
              <a:t>elRendimiento</a:t>
            </a:r>
            <a:r>
              <a:rPr lang="en-US" sz="2000" dirty="0" smtClean="0"/>
              <a:t> </a:t>
            </a:r>
            <a:r>
              <a:rPr lang="en-US" sz="2000" dirty="0" err="1" smtClean="0"/>
              <a:t>académico</a:t>
            </a:r>
            <a:r>
              <a:rPr lang="en-US" sz="2000" dirty="0" smtClean="0"/>
              <a:t> </a:t>
            </a:r>
            <a:r>
              <a:rPr lang="en-US" sz="2000" dirty="0"/>
              <a:t>en dos </a:t>
            </a:r>
            <a:r>
              <a:rPr lang="en-US" sz="2000" dirty="0" err="1"/>
              <a:t>colegios</a:t>
            </a:r>
            <a:r>
              <a:rPr lang="en-US" sz="2000" dirty="0"/>
              <a:t> de la ciudad de Arequipa.</a:t>
            </a:r>
          </a:p>
          <a:p>
            <a:pPr>
              <a:spcBef>
                <a:spcPct val="50000"/>
              </a:spcBef>
            </a:pPr>
            <a:endParaRPr lang="en-US" sz="2000" dirty="0"/>
          </a:p>
          <a:p>
            <a:pPr>
              <a:spcBef>
                <a:spcPct val="50000"/>
              </a:spcBef>
            </a:pPr>
            <a:r>
              <a:rPr lang="en-US" sz="2000" dirty="0" err="1"/>
              <a:t>Presentación</a:t>
            </a:r>
            <a:r>
              <a:rPr lang="en-US" sz="2000" dirty="0"/>
              <a:t> de la </a:t>
            </a:r>
            <a:r>
              <a:rPr lang="en-US" sz="2000" dirty="0" err="1"/>
              <a:t>tabla</a:t>
            </a:r>
            <a:r>
              <a:rPr lang="en-US" sz="2000" dirty="0"/>
              <a:t>:</a:t>
            </a:r>
            <a:endParaRPr lang="es-ES" dirty="0"/>
          </a:p>
        </p:txBody>
      </p:sp>
      <p:sp>
        <p:nvSpPr>
          <p:cNvPr id="9220" name="Line 50"/>
          <p:cNvSpPr>
            <a:spLocks noChangeShapeType="1"/>
          </p:cNvSpPr>
          <p:nvPr/>
        </p:nvSpPr>
        <p:spPr bwMode="auto">
          <a:xfrm>
            <a:off x="4359275" y="2782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9221" name="Line 154"/>
          <p:cNvSpPr>
            <a:spLocks noChangeShapeType="1"/>
          </p:cNvSpPr>
          <p:nvPr/>
        </p:nvSpPr>
        <p:spPr bwMode="auto">
          <a:xfrm>
            <a:off x="4359275" y="278288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9222" name="Line 254"/>
          <p:cNvSpPr>
            <a:spLocks noChangeShapeType="1"/>
          </p:cNvSpPr>
          <p:nvPr/>
        </p:nvSpPr>
        <p:spPr bwMode="auto">
          <a:xfrm>
            <a:off x="2179638" y="278288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9223" name="Rectangle 310"/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PE"/>
          </a:p>
        </p:txBody>
      </p:sp>
      <p:sp>
        <p:nvSpPr>
          <p:cNvPr id="9224" name="Line 355"/>
          <p:cNvSpPr>
            <a:spLocks noChangeShapeType="1"/>
          </p:cNvSpPr>
          <p:nvPr/>
        </p:nvSpPr>
        <p:spPr bwMode="auto">
          <a:xfrm>
            <a:off x="1541463" y="2781300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9225" name="Line 457"/>
          <p:cNvSpPr>
            <a:spLocks noChangeShapeType="1"/>
          </p:cNvSpPr>
          <p:nvPr/>
        </p:nvSpPr>
        <p:spPr bwMode="auto">
          <a:xfrm>
            <a:off x="1541463" y="2781300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9226" name="Text Box 615"/>
          <p:cNvSpPr txBox="1">
            <a:spLocks noChangeArrowheads="1"/>
          </p:cNvSpPr>
          <p:nvPr/>
        </p:nvSpPr>
        <p:spPr bwMode="auto">
          <a:xfrm>
            <a:off x="2987675" y="5805488"/>
            <a:ext cx="3673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2</a:t>
            </a:r>
            <a:r>
              <a:rPr lang="en-US"/>
              <a:t>=3.281	P&gt;0.05</a:t>
            </a:r>
            <a:endParaRPr lang="es-ES"/>
          </a:p>
        </p:txBody>
      </p:sp>
      <p:graphicFrame>
        <p:nvGraphicFramePr>
          <p:cNvPr id="10048" name="Group 832"/>
          <p:cNvGraphicFramePr>
            <a:graphicFrameLocks noGrp="1"/>
          </p:cNvGraphicFramePr>
          <p:nvPr/>
        </p:nvGraphicFramePr>
        <p:xfrm>
          <a:off x="1476375" y="3429000"/>
          <a:ext cx="6191250" cy="2301240"/>
        </p:xfrm>
        <a:graphic>
          <a:graphicData uri="http://schemas.openxmlformats.org/drawingml/2006/table">
            <a:tbl>
              <a:tblPr/>
              <a:tblGrid>
                <a:gridCol w="2041525"/>
                <a:gridCol w="676275"/>
                <a:gridCol w="1079500"/>
                <a:gridCol w="1196975"/>
                <a:gridCol w="1196975"/>
              </a:tblGrid>
              <a:tr h="4191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RENDIMIENTO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ACADEMICO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PRIVADO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4191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Nº.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Nº.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Bueno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Regular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Malo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33600" y="2133600"/>
          <a:ext cx="4724400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cuación" r:id="rId3" imgW="1854000" imgH="482400" progId="Equation.3">
                  <p:embed/>
                </p:oleObj>
              </mc:Choice>
              <mc:Fallback>
                <p:oleObj name="Ecuación" r:id="rId3" imgW="185400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133600"/>
                        <a:ext cx="4724400" cy="1220788"/>
                      </a:xfrm>
                      <a:prstGeom prst="rect">
                        <a:avLst/>
                      </a:prstGeom>
                      <a:solidFill>
                        <a:srgbClr val="66FFFF"/>
                      </a:solidFill>
                      <a:ln w="952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209800" y="1066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400" b="1">
                <a:latin typeface="Times New Roman" pitchFamily="18" charset="0"/>
              </a:rPr>
              <a:t>ESTADÍSTICO DE PRUEBA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5288" y="3810000"/>
            <a:ext cx="83534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2400" b="1">
                <a:latin typeface="Times New Roman" pitchFamily="18" charset="0"/>
              </a:rPr>
              <a:t>Prueba de homogeneidad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b="1">
                <a:latin typeface="Times New Roman" pitchFamily="18" charset="0"/>
              </a:rPr>
              <a:t>Hipótesis</a:t>
            </a:r>
          </a:p>
          <a:p>
            <a:pPr eaLnBrk="0" hangingPunct="0">
              <a:spcBef>
                <a:spcPct val="50000"/>
              </a:spcBef>
            </a:pPr>
            <a:endParaRPr lang="es-ES_tradnl" sz="2400" b="1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s-ES_tradnl" b="1">
                <a:latin typeface="Times New Roman" pitchFamily="18" charset="0"/>
              </a:rPr>
              <a:t>Estadística</a:t>
            </a:r>
            <a:r>
              <a:rPr lang="es-ES_tradnl" sz="2400" b="1">
                <a:latin typeface="Times New Roman" pitchFamily="18" charset="0"/>
              </a:rPr>
              <a:t>      Ho= Las poblaciones son homogéneas (P&gt;0.05)</a:t>
            </a:r>
          </a:p>
          <a:p>
            <a:pPr eaLnBrk="0" hangingPunct="0">
              <a:spcBef>
                <a:spcPct val="50000"/>
              </a:spcBef>
            </a:pPr>
            <a:r>
              <a:rPr lang="es-ES_tradnl" b="1">
                <a:latin typeface="Times New Roman" pitchFamily="18" charset="0"/>
              </a:rPr>
              <a:t>Investigación    </a:t>
            </a:r>
            <a:r>
              <a:rPr lang="es-ES_tradnl" sz="2400" b="1">
                <a:latin typeface="Times New Roman" pitchFamily="18" charset="0"/>
              </a:rPr>
              <a:t>H</a:t>
            </a:r>
            <a:r>
              <a:rPr lang="es-ES_tradnl" sz="2400" b="1" baseline="-25000">
                <a:latin typeface="Times New Roman" pitchFamily="18" charset="0"/>
              </a:rPr>
              <a:t>1</a:t>
            </a:r>
            <a:r>
              <a:rPr lang="es-ES_tradnl" sz="2400" b="1">
                <a:latin typeface="Times New Roman" pitchFamily="18" charset="0"/>
              </a:rPr>
              <a:t>= Las poblaciones no son homogéneas (P&lt;0.05)</a:t>
            </a:r>
          </a:p>
        </p:txBody>
      </p:sp>
      <p:sp>
        <p:nvSpPr>
          <p:cNvPr id="1029" name="AutoShape 6"/>
          <p:cNvSpPr>
            <a:spLocks noChangeArrowheads="1"/>
          </p:cNvSpPr>
          <p:nvPr/>
        </p:nvSpPr>
        <p:spPr bwMode="auto">
          <a:xfrm>
            <a:off x="971550" y="4797425"/>
            <a:ext cx="215900" cy="719138"/>
          </a:xfrm>
          <a:prstGeom prst="downArrow">
            <a:avLst>
              <a:gd name="adj1" fmla="val 50000"/>
              <a:gd name="adj2" fmla="val 8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506376" y="260648"/>
            <a:ext cx="8229600" cy="41805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CALCULOS</a:t>
            </a:r>
            <a:endParaRPr lang="es-ES" dirty="0" smtClean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4213" y="4724400"/>
            <a:ext cx="6408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0000FF"/>
                </a:solidFill>
              </a:rPr>
              <a:t>Calculo del esperado 16x30/70 = 6.90</a:t>
            </a:r>
          </a:p>
        </p:txBody>
      </p:sp>
      <p:sp>
        <p:nvSpPr>
          <p:cNvPr id="2053" name="Rectangle 22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PE"/>
          </a:p>
        </p:txBody>
      </p:sp>
      <p:graphicFrame>
        <p:nvGraphicFramePr>
          <p:cNvPr id="2050" name="Object 226"/>
          <p:cNvGraphicFramePr>
            <a:graphicFrameLocks noChangeAspect="1"/>
          </p:cNvGraphicFramePr>
          <p:nvPr/>
        </p:nvGraphicFramePr>
        <p:xfrm>
          <a:off x="1042988" y="5445125"/>
          <a:ext cx="73453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cuación" r:id="rId3" imgW="5372100" imgH="381000" progId="Equation.3">
                  <p:embed/>
                </p:oleObj>
              </mc:Choice>
              <mc:Fallback>
                <p:oleObj name="Ecuación" r:id="rId3" imgW="5372100" imgH="381000" progId="Equation.3">
                  <p:embed/>
                  <p:pic>
                    <p:nvPicPr>
                      <p:cNvPr id="0" name="Object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445125"/>
                        <a:ext cx="7345362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08" name="Group 34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962809"/>
              </p:ext>
            </p:extLst>
          </p:nvPr>
        </p:nvGraphicFramePr>
        <p:xfrm>
          <a:off x="468313" y="1628775"/>
          <a:ext cx="8229600" cy="2908301"/>
        </p:xfrm>
        <a:graphic>
          <a:graphicData uri="http://schemas.openxmlformats.org/drawingml/2006/table">
            <a:tbl>
              <a:tblPr/>
              <a:tblGrid>
                <a:gridCol w="2073275"/>
                <a:gridCol w="1230312"/>
                <a:gridCol w="1231900"/>
                <a:gridCol w="1231900"/>
                <a:gridCol w="1230313"/>
                <a:gridCol w="1231900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TIPO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UNIVERSIDAD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P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RENDIMIENTO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PUBLICO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PRIVADO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TOTAL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ACADEMICO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Bueno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6.9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Regular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22.9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Malo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70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97" name="Line 347"/>
          <p:cNvSpPr>
            <a:spLocks noChangeShapeType="1"/>
          </p:cNvSpPr>
          <p:nvPr/>
        </p:nvSpPr>
        <p:spPr bwMode="auto">
          <a:xfrm>
            <a:off x="7235825" y="1628775"/>
            <a:ext cx="1512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" name="CuadroTexto 1"/>
          <p:cNvSpPr txBox="1"/>
          <p:nvPr/>
        </p:nvSpPr>
        <p:spPr>
          <a:xfrm>
            <a:off x="467544" y="955676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Ho: El rendimiento académico en ambas Universidades es similar.</a:t>
            </a:r>
          </a:p>
          <a:p>
            <a:r>
              <a:rPr lang="es-PE" dirty="0" smtClean="0"/>
              <a:t>H1: </a:t>
            </a:r>
            <a:r>
              <a:rPr lang="es-PE" dirty="0"/>
              <a:t>El rendimiento académico en ambas Universidades es </a:t>
            </a:r>
            <a:r>
              <a:rPr lang="es-PE" dirty="0" smtClean="0"/>
              <a:t>diferente.</a:t>
            </a: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CALCULO EN EL EXCEL</a:t>
            </a:r>
            <a:endParaRPr lang="es-ES" smtClean="0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268413"/>
            <a:ext cx="74882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Decisión estadística</a:t>
            </a:r>
            <a:endParaRPr lang="es-ES" smtClean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557338"/>
            <a:ext cx="4391025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39750" y="5876925"/>
            <a:ext cx="3455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Gl=(f-1)x(c-1)=(2-1)x(3-1)=2</a:t>
            </a:r>
            <a:endParaRPr lang="es-ES"/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779838" y="3573463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5.99</a:t>
            </a:r>
            <a:endParaRPr lang="es-ES"/>
          </a:p>
        </p:txBody>
      </p:sp>
      <p:sp>
        <p:nvSpPr>
          <p:cNvPr id="11270" name="AutoShape 9"/>
          <p:cNvSpPr>
            <a:spLocks noChangeArrowheads="1"/>
          </p:cNvSpPr>
          <p:nvPr/>
        </p:nvSpPr>
        <p:spPr bwMode="auto">
          <a:xfrm>
            <a:off x="3851275" y="3933825"/>
            <a:ext cx="431800" cy="719138"/>
          </a:xfrm>
          <a:prstGeom prst="downArrow">
            <a:avLst>
              <a:gd name="adj1" fmla="val 50000"/>
              <a:gd name="adj2" fmla="val 416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PE"/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3419475" y="4797425"/>
            <a:ext cx="1871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2</a:t>
            </a:r>
            <a:r>
              <a:rPr lang="en-US"/>
              <a:t>=tabulado</a:t>
            </a:r>
            <a:endParaRPr lang="es-ES"/>
          </a:p>
        </p:txBody>
      </p:sp>
      <p:sp>
        <p:nvSpPr>
          <p:cNvPr id="11272" name="Text Box 11"/>
          <p:cNvSpPr txBox="1">
            <a:spLocks noChangeArrowheads="1"/>
          </p:cNvSpPr>
          <p:nvPr/>
        </p:nvSpPr>
        <p:spPr bwMode="auto">
          <a:xfrm>
            <a:off x="3995738" y="170021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P=0.05</a:t>
            </a:r>
            <a:endParaRPr lang="es-ES"/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V="1">
            <a:off x="4140200" y="19891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4643438" y="249237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P&lt;0.05</a:t>
            </a:r>
            <a:endParaRPr lang="es-ES"/>
          </a:p>
        </p:txBody>
      </p:sp>
      <p:sp>
        <p:nvSpPr>
          <p:cNvPr id="11275" name="Text Box 15"/>
          <p:cNvSpPr txBox="1">
            <a:spLocks noChangeArrowheads="1"/>
          </p:cNvSpPr>
          <p:nvPr/>
        </p:nvSpPr>
        <p:spPr bwMode="auto">
          <a:xfrm>
            <a:off x="2843213" y="1125538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P&gt;0.05</a:t>
            </a:r>
            <a:endParaRPr lang="es-ES"/>
          </a:p>
        </p:txBody>
      </p:sp>
      <p:sp>
        <p:nvSpPr>
          <p:cNvPr id="11276" name="AutoShape 16"/>
          <p:cNvSpPr>
            <a:spLocks noChangeArrowheads="1"/>
          </p:cNvSpPr>
          <p:nvPr/>
        </p:nvSpPr>
        <p:spPr bwMode="auto">
          <a:xfrm>
            <a:off x="5508625" y="1268413"/>
            <a:ext cx="3167063" cy="1728787"/>
          </a:xfrm>
          <a:prstGeom prst="leftArrow">
            <a:avLst>
              <a:gd name="adj1" fmla="val 50000"/>
              <a:gd name="adj2" fmla="val 457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SOFTWARE ESTADISTICO</a:t>
            </a:r>
            <a:endParaRPr lang="es-ES"/>
          </a:p>
        </p:txBody>
      </p:sp>
      <p:sp>
        <p:nvSpPr>
          <p:cNvPr id="11277" name="Text Box 18"/>
          <p:cNvSpPr txBox="1">
            <a:spLocks noChangeArrowheads="1"/>
          </p:cNvSpPr>
          <p:nvPr/>
        </p:nvSpPr>
        <p:spPr bwMode="auto">
          <a:xfrm>
            <a:off x="2627313" y="3860800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3.821</a:t>
            </a:r>
            <a:endParaRPr lang="es-ES"/>
          </a:p>
        </p:txBody>
      </p:sp>
      <p:sp>
        <p:nvSpPr>
          <p:cNvPr id="11278" name="Line 19"/>
          <p:cNvSpPr>
            <a:spLocks noChangeShapeType="1"/>
          </p:cNvSpPr>
          <p:nvPr/>
        </p:nvSpPr>
        <p:spPr bwMode="auto">
          <a:xfrm flipV="1">
            <a:off x="3132138" y="3429000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79" name="Text Box 20"/>
          <p:cNvSpPr txBox="1">
            <a:spLocks noChangeArrowheads="1"/>
          </p:cNvSpPr>
          <p:nvPr/>
        </p:nvSpPr>
        <p:spPr bwMode="auto">
          <a:xfrm>
            <a:off x="2771775" y="1484313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P=0.194</a:t>
            </a:r>
            <a:endParaRPr lang="es-ES">
              <a:solidFill>
                <a:srgbClr val="FF0000"/>
              </a:solidFill>
            </a:endParaRPr>
          </a:p>
        </p:txBody>
      </p:sp>
      <p:sp>
        <p:nvSpPr>
          <p:cNvPr id="11280" name="Line 23"/>
          <p:cNvSpPr>
            <a:spLocks noChangeShapeType="1"/>
          </p:cNvSpPr>
          <p:nvPr/>
        </p:nvSpPr>
        <p:spPr bwMode="auto">
          <a:xfrm flipV="1">
            <a:off x="3563938" y="1916113"/>
            <a:ext cx="0" cy="14414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81" name="Text Box 24"/>
          <p:cNvSpPr txBox="1">
            <a:spLocks noChangeArrowheads="1"/>
          </p:cNvSpPr>
          <p:nvPr/>
        </p:nvSpPr>
        <p:spPr bwMode="auto">
          <a:xfrm>
            <a:off x="4284663" y="2781300"/>
            <a:ext cx="215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Rechazo Ho</a:t>
            </a:r>
            <a:endParaRPr lang="es-ES"/>
          </a:p>
        </p:txBody>
      </p:sp>
      <p:sp>
        <p:nvSpPr>
          <p:cNvPr id="11282" name="Text Box 25"/>
          <p:cNvSpPr txBox="1">
            <a:spLocks noChangeArrowheads="1"/>
          </p:cNvSpPr>
          <p:nvPr/>
        </p:nvSpPr>
        <p:spPr bwMode="auto">
          <a:xfrm>
            <a:off x="2268538" y="2636838"/>
            <a:ext cx="1800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 Rechazo Ho</a:t>
            </a:r>
            <a:endParaRPr lang="es-ES"/>
          </a:p>
        </p:txBody>
      </p:sp>
      <p:sp>
        <p:nvSpPr>
          <p:cNvPr id="2" name="CuadroTexto 1"/>
          <p:cNvSpPr txBox="1"/>
          <p:nvPr/>
        </p:nvSpPr>
        <p:spPr>
          <a:xfrm>
            <a:off x="3995738" y="5301208"/>
            <a:ext cx="41046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No se rechaza Ho; es decir, el rendimiento académico en ambas Universidades es similar.</a:t>
            </a: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549275"/>
            <a:ext cx="7920038" cy="561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189</Words>
  <Application>Microsoft Office PowerPoint</Application>
  <PresentationFormat>Presentación en pantalla (4:3)</PresentationFormat>
  <Paragraphs>93</Paragraphs>
  <Slides>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Tema de Office</vt:lpstr>
      <vt:lpstr>Ecuación</vt:lpstr>
      <vt:lpstr>Presentación de PowerPoint</vt:lpstr>
      <vt:lpstr>Presentación de PowerPoint</vt:lpstr>
      <vt:lpstr>CALCULOS</vt:lpstr>
      <vt:lpstr>CALCULO EN EL EXCEL</vt:lpstr>
      <vt:lpstr>Decisión estadística</vt:lpstr>
      <vt:lpstr>Presentación de PowerPoint</vt:lpstr>
    </vt:vector>
  </TitlesOfParts>
  <Company>WindowsWolf.com.ar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Wolf</dc:creator>
  <cp:lastModifiedBy>Usuario</cp:lastModifiedBy>
  <cp:revision>2</cp:revision>
  <dcterms:created xsi:type="dcterms:W3CDTF">2016-06-13T22:10:12Z</dcterms:created>
  <dcterms:modified xsi:type="dcterms:W3CDTF">2017-06-30T00:19:16Z</dcterms:modified>
</cp:coreProperties>
</file>