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92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14209-F6A7-46EC-9FE0-14823A7ECA19}" type="datetimeFigureOut">
              <a:rPr lang="es-ES" smtClean="0"/>
              <a:pPr/>
              <a:t>16/05/2016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E125C-9AA8-413E-AC7D-08A8BD4EAD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Dr. Alberto </a:t>
            </a:r>
            <a:r>
              <a:rPr lang="en-US" sz="2000" dirty="0" err="1" smtClean="0">
                <a:solidFill>
                  <a:schemeClr val="tx1"/>
                </a:solidFill>
              </a:rPr>
              <a:t>Cáceres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Huambo</a:t>
            </a:r>
            <a:endParaRPr lang="en-US" sz="2000" dirty="0" smtClean="0">
              <a:solidFill>
                <a:schemeClr val="tx1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err="1" smtClean="0">
                <a:solidFill>
                  <a:schemeClr val="tx1"/>
                </a:solidFill>
              </a:rPr>
              <a:t>Estadístico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para</a:t>
            </a:r>
            <a:r>
              <a:rPr lang="en-US" sz="2000" dirty="0" smtClean="0">
                <a:solidFill>
                  <a:schemeClr val="tx1"/>
                </a:solidFill>
              </a:rPr>
              <a:t> la </a:t>
            </a:r>
            <a:r>
              <a:rPr lang="en-US" sz="2000" dirty="0" err="1" smtClean="0">
                <a:solidFill>
                  <a:schemeClr val="tx1"/>
                </a:solidFill>
              </a:rPr>
              <a:t>Investigación</a:t>
            </a:r>
            <a:endParaRPr lang="en-US" sz="2000" dirty="0" smtClean="0">
              <a:solidFill>
                <a:schemeClr val="tx1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UNSA-UNMSM-UPCH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albertocaceresh@gmail.com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959644237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s-ES" sz="1000" dirty="0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19200" y="2743200"/>
            <a:ext cx="693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" charset="0"/>
                <a:cs typeface="Arial" charset="0"/>
              </a:rPr>
              <a:t>PROBABILIDADES</a:t>
            </a:r>
            <a:endParaRPr lang="es-ES" sz="3200" b="1" dirty="0">
              <a:latin typeface="Arial" charset="0"/>
              <a:cs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381000"/>
            <a:ext cx="1295400" cy="1295400"/>
            <a:chOff x="4495" y="1237"/>
            <a:chExt cx="6223" cy="7380"/>
          </a:xfrm>
        </p:grpSpPr>
        <p:pic>
          <p:nvPicPr>
            <p:cNvPr id="15368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95" y="1237"/>
              <a:ext cx="6223" cy="73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1536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7101" y="6457"/>
              <a:ext cx="720" cy="36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12500"/>
                </a:avLst>
              </a:prstTxWarp>
            </a:bodyPr>
            <a:lstStyle/>
            <a:p>
              <a:pPr algn="ctr"/>
              <a:r>
                <a:rPr lang="es-ES" sz="3600" kern="10">
                  <a:ln w="9525">
                    <a:solidFill>
                      <a:srgbClr val="F0D182"/>
                    </a:solidFill>
                    <a:round/>
                    <a:headEnd/>
                    <a:tailEnd/>
                  </a:ln>
                  <a:solidFill>
                    <a:srgbClr val="F0D182"/>
                  </a:solidFill>
                  <a:latin typeface="Century Gothic"/>
                </a:rPr>
                <a:t>1961</a:t>
              </a:r>
            </a:p>
          </p:txBody>
        </p:sp>
      </p:grpSp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381000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1752600" y="533400"/>
            <a:ext cx="5715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latin typeface="Tahoma" pitchFamily="34" charset="0"/>
                <a:cs typeface="Arial" charset="0"/>
              </a:rPr>
              <a:t>UNIVERSIDAD CATOLICA SANTA MARIA</a:t>
            </a:r>
          </a:p>
          <a:p>
            <a:pPr algn="ctr">
              <a:spcBef>
                <a:spcPct val="50000"/>
              </a:spcBef>
            </a:pPr>
            <a:r>
              <a:rPr lang="en-US" sz="2000" b="1" dirty="0">
                <a:latin typeface="Tahoma" pitchFamily="34" charset="0"/>
                <a:cs typeface="Arial" charset="0"/>
              </a:rPr>
              <a:t>ESCUELA DE </a:t>
            </a:r>
            <a:r>
              <a:rPr lang="en-US" sz="2000" b="1" dirty="0" smtClean="0">
                <a:latin typeface="Tahoma" pitchFamily="34" charset="0"/>
                <a:cs typeface="Arial" charset="0"/>
              </a:rPr>
              <a:t>CIENCIA POLITICA</a:t>
            </a:r>
            <a:endParaRPr lang="es-ES" sz="2000" b="1" dirty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371600"/>
          </a:xfrm>
        </p:spPr>
        <p:txBody>
          <a:bodyPr/>
          <a:lstStyle/>
          <a:p>
            <a:pPr eaLnBrk="1" hangingPunct="1"/>
            <a:r>
              <a:rPr lang="es-PE" sz="4000" b="1" smtClean="0"/>
              <a:t>PROBABILIDAD</a:t>
            </a:r>
            <a:r>
              <a:rPr lang="es-ES" sz="4000" smtClean="0"/>
              <a:t> </a:t>
            </a:r>
            <a:r>
              <a:rPr lang="es-PE" sz="4000" b="1" smtClean="0"/>
              <a:t>DE FRECUENCIA RELATIVA</a:t>
            </a:r>
            <a:r>
              <a:rPr lang="es-PE" sz="4000" smtClean="0"/>
              <a:t> </a:t>
            </a:r>
            <a:endParaRPr lang="es-ES" sz="4000" smtClean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946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93513" name="Group 329"/>
          <p:cNvGraphicFramePr>
            <a:graphicFrameLocks noGrp="1"/>
          </p:cNvGraphicFramePr>
          <p:nvPr/>
        </p:nvGraphicFramePr>
        <p:xfrm>
          <a:off x="1600200" y="2438400"/>
          <a:ext cx="6248400" cy="3095625"/>
        </p:xfrm>
        <a:graphic>
          <a:graphicData uri="http://schemas.openxmlformats.org/drawingml/2006/table">
            <a:tbl>
              <a:tblPr/>
              <a:tblGrid>
                <a:gridCol w="2936875"/>
                <a:gridCol w="1655763"/>
                <a:gridCol w="1655762"/>
              </a:tblGrid>
              <a:tr h="5652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ESTRUCTURA</a:t>
                      </a:r>
                      <a:endParaRPr kumimoji="0" lang="es-E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Nº.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0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Regular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Bueno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Excelente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kumimoji="0" lang="es-E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kumimoji="0" lang="es-E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s-E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579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PROBABILIDAD CONDICIONAL</a:t>
            </a:r>
            <a:endParaRPr lang="es-ES" sz="2800" b="1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6156" name="Text Box 15"/>
          <p:cNvSpPr txBox="1">
            <a:spLocks noChangeArrowheads="1"/>
          </p:cNvSpPr>
          <p:nvPr/>
        </p:nvSpPr>
        <p:spPr bwMode="auto">
          <a:xfrm>
            <a:off x="685800" y="1143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6157" name="Text Box 24"/>
          <p:cNvSpPr txBox="1">
            <a:spLocks noChangeArrowheads="1"/>
          </p:cNvSpPr>
          <p:nvPr/>
        </p:nvSpPr>
        <p:spPr bwMode="auto">
          <a:xfrm>
            <a:off x="685800" y="1447800"/>
            <a:ext cx="79248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/>
              <a:t>Pretendemos determinar la probabilidad de que ocurra un evento o suceso  A “condicionado por” el hecho de que algún otro evento haya ocurrido ya.</a:t>
            </a:r>
          </a:p>
          <a:p>
            <a:r>
              <a:rPr lang="es-ES_tradnl"/>
              <a:t>Notación, utilizaremos la notación  para designar la probabilidad del evento A condicionada por el hecho de que haya sucedido previamente B. </a:t>
            </a:r>
          </a:p>
          <a:p>
            <a:r>
              <a:rPr lang="es-ES_tradnl"/>
              <a:t>El primer suceso o evento  A es aquel que no sabemos si ocurrirá o no; la barra se lee “dado que”; el segundo evento, B, es el suceso que se supone que ha ocurrido ya.</a:t>
            </a:r>
            <a:endParaRPr lang="es-PE" b="1"/>
          </a:p>
          <a:p>
            <a:r>
              <a:rPr lang="es-PE" b="1"/>
              <a:t>Definición</a:t>
            </a:r>
            <a:r>
              <a:rPr lang="es-PE"/>
              <a:t>: P</a:t>
            </a:r>
            <a:r>
              <a:rPr lang="es-PE" b="1"/>
              <a:t>robabilidad condicional</a:t>
            </a:r>
            <a:r>
              <a:rPr lang="es-PE"/>
              <a:t>. Sean A y B dos eventos tales que P(A) </a:t>
            </a:r>
            <a:r>
              <a:rPr lang="es-PE">
                <a:sym typeface="Symbol" pitchFamily="18" charset="2"/>
              </a:rPr>
              <a:t></a:t>
            </a:r>
            <a:r>
              <a:rPr lang="es-PE"/>
              <a:t> 0. La probabilidad condicional de A dado B, se define por</a:t>
            </a:r>
            <a:r>
              <a:rPr lang="en-US"/>
              <a:t>:</a:t>
            </a:r>
            <a:endParaRPr lang="es-ES"/>
          </a:p>
        </p:txBody>
      </p:sp>
      <p:graphicFrame>
        <p:nvGraphicFramePr>
          <p:cNvPr id="6146" name="Object 25"/>
          <p:cNvGraphicFramePr>
            <a:graphicFrameLocks noChangeAspect="1"/>
          </p:cNvGraphicFramePr>
          <p:nvPr/>
        </p:nvGraphicFramePr>
        <p:xfrm>
          <a:off x="2590800" y="5245100"/>
          <a:ext cx="3886200" cy="774700"/>
        </p:xfrm>
        <a:graphic>
          <a:graphicData uri="http://schemas.openxmlformats.org/presentationml/2006/ole">
            <p:oleObj spid="_x0000_s6146" name="Ecuación" r:id="rId3" imgW="22479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579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PROBABILIDAD CONDICIONAL</a:t>
            </a:r>
            <a:endParaRPr lang="es-ES" sz="2800" b="1" smtClean="0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80" name="Text Box 11"/>
          <p:cNvSpPr txBox="1">
            <a:spLocks noChangeArrowheads="1"/>
          </p:cNvSpPr>
          <p:nvPr/>
        </p:nvSpPr>
        <p:spPr bwMode="auto">
          <a:xfrm>
            <a:off x="685800" y="1143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7181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82" name="Rectangle 1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83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84" name="Rectangle 1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7185" name="Text Box 16"/>
          <p:cNvSpPr txBox="1">
            <a:spLocks noChangeArrowheads="1"/>
          </p:cNvSpPr>
          <p:nvPr/>
        </p:nvSpPr>
        <p:spPr bwMode="auto">
          <a:xfrm>
            <a:off x="685800" y="1447800"/>
            <a:ext cx="79248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/>
              <a:t>Pretendemos determinar la probabilidad de que ocurra un evento o suceso  A “condicionado por” el hecho de que algún otro evento haya ocurrido ya.</a:t>
            </a:r>
          </a:p>
          <a:p>
            <a:r>
              <a:rPr lang="es-ES_tradnl"/>
              <a:t>Notación, utilizaremos la notación  para designar la probabilidad del evento A condicionada por el hecho de que haya sucedido previamente B. </a:t>
            </a:r>
          </a:p>
          <a:p>
            <a:r>
              <a:rPr lang="es-ES_tradnl"/>
              <a:t>El primer suceso o evento  A es aquel que no sabemos si ocurrirá o no; la barra se lee “dado que”; el segundo evento, B, es el suceso que se supone que ha ocurrido ya.</a:t>
            </a:r>
            <a:endParaRPr lang="es-PE" b="1"/>
          </a:p>
          <a:p>
            <a:r>
              <a:rPr lang="es-PE" b="1"/>
              <a:t>Definición</a:t>
            </a:r>
            <a:r>
              <a:rPr lang="es-PE"/>
              <a:t>: P</a:t>
            </a:r>
            <a:r>
              <a:rPr lang="es-PE" b="1"/>
              <a:t>robabilidad condicional</a:t>
            </a:r>
            <a:r>
              <a:rPr lang="es-PE"/>
              <a:t>. Sean A y B dos eventos tales que P(A) </a:t>
            </a:r>
            <a:r>
              <a:rPr lang="es-PE">
                <a:sym typeface="Symbol" pitchFamily="18" charset="2"/>
              </a:rPr>
              <a:t></a:t>
            </a:r>
            <a:r>
              <a:rPr lang="es-PE"/>
              <a:t> 0. La probabilidad condicional de A dado B, se define por</a:t>
            </a:r>
            <a:r>
              <a:rPr lang="en-US"/>
              <a:t>:</a:t>
            </a:r>
            <a:endParaRPr lang="es-ES"/>
          </a:p>
        </p:txBody>
      </p:sp>
      <p:graphicFrame>
        <p:nvGraphicFramePr>
          <p:cNvPr id="7170" name="Object 18"/>
          <p:cNvGraphicFramePr>
            <a:graphicFrameLocks noChangeAspect="1"/>
          </p:cNvGraphicFramePr>
          <p:nvPr/>
        </p:nvGraphicFramePr>
        <p:xfrm>
          <a:off x="2590800" y="5245100"/>
          <a:ext cx="3886200" cy="774700"/>
        </p:xfrm>
        <a:graphic>
          <a:graphicData uri="http://schemas.openxmlformats.org/presentationml/2006/ole">
            <p:oleObj spid="_x0000_s7170" name="Ecuación" r:id="rId3" imgW="22479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579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PROBABILIDAD CONDICIONAL</a:t>
            </a:r>
            <a:endParaRPr lang="es-ES" sz="2800" b="1" smtClean="0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4" name="Text Box 11"/>
          <p:cNvSpPr txBox="1">
            <a:spLocks noChangeArrowheads="1"/>
          </p:cNvSpPr>
          <p:nvPr/>
        </p:nvSpPr>
        <p:spPr bwMode="auto">
          <a:xfrm>
            <a:off x="685800" y="1143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8205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6" name="Rectangle 1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7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8" name="Rectangle 1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09" name="Text Box 16"/>
          <p:cNvSpPr txBox="1">
            <a:spLocks noChangeArrowheads="1"/>
          </p:cNvSpPr>
          <p:nvPr/>
        </p:nvSpPr>
        <p:spPr bwMode="auto">
          <a:xfrm>
            <a:off x="685800" y="1447800"/>
            <a:ext cx="79248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s-ES_tradnl" dirty="0"/>
              <a:t>Se estima que el 15% de los alumnos desaprueban el curso de matemáticas, pero que el 75% de todos los alumnos creen haber aprobado este curso. Se estima también que el 6% de los alumnos están desaprobados pero piensan haber aprobado el curso. </a:t>
            </a:r>
          </a:p>
          <a:p>
            <a:pPr marL="342900" indent="-342900"/>
            <a:r>
              <a:rPr lang="es-ES_tradnl" dirty="0"/>
              <a:t>Si un alumnos opina estar aprobado, ¿Cuál es la probabilidad de que este desaprobado?</a:t>
            </a:r>
            <a:endParaRPr lang="es-ES_tradnl" b="1" dirty="0"/>
          </a:p>
          <a:p>
            <a:pPr marL="342900" indent="-342900"/>
            <a:r>
              <a:rPr lang="es-ES_tradnl" b="1" dirty="0"/>
              <a:t>Solución:</a:t>
            </a:r>
            <a:endParaRPr lang="es-ES_tradnl" dirty="0"/>
          </a:p>
          <a:p>
            <a:pPr marL="342900" indent="-342900"/>
            <a:r>
              <a:rPr lang="es-ES_tradnl" dirty="0"/>
              <a:t>Sea  A: el suceso “el alumnos cree estar aprobado en el curso” y </a:t>
            </a:r>
          </a:p>
          <a:p>
            <a:pPr marL="342900" indent="-342900"/>
            <a:r>
              <a:rPr lang="es-ES_tradnl" dirty="0"/>
              <a:t>        B: el suceso “el alumno esta desaprobado” </a:t>
            </a:r>
          </a:p>
          <a:p>
            <a:pPr marL="342900" indent="-342900"/>
            <a:r>
              <a:rPr lang="es-ES_tradnl" dirty="0"/>
              <a:t> Luego la P(A) = 0.75,  P(B) = 0.15  y  P(A y B) = 0.06. Queremos hallar P(B/A) </a:t>
            </a:r>
          </a:p>
          <a:p>
            <a:pPr marL="342900" indent="-342900"/>
            <a:r>
              <a:rPr lang="es-ES_tradnl" dirty="0"/>
              <a:t> </a:t>
            </a:r>
          </a:p>
          <a:p>
            <a:pPr marL="342900" indent="-342900"/>
            <a:r>
              <a:rPr lang="es-ES_tradnl" dirty="0"/>
              <a:t>Por definición condicional se tiene:</a:t>
            </a:r>
            <a:endParaRPr lang="es-ES" dirty="0"/>
          </a:p>
        </p:txBody>
      </p:sp>
      <p:sp>
        <p:nvSpPr>
          <p:cNvPr id="8210" name="Rectangle 1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8211" name="Rectangle 2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8194" name="Object 19"/>
          <p:cNvGraphicFramePr>
            <a:graphicFrameLocks noChangeAspect="1"/>
          </p:cNvGraphicFramePr>
          <p:nvPr/>
        </p:nvGraphicFramePr>
        <p:xfrm>
          <a:off x="2514600" y="5334000"/>
          <a:ext cx="4038600" cy="727075"/>
        </p:xfrm>
        <a:graphic>
          <a:graphicData uri="http://schemas.openxmlformats.org/presentationml/2006/ole">
            <p:oleObj spid="_x0000_s8194" name="Ecuación" r:id="rId3" imgW="24892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500043"/>
            <a:ext cx="8229600" cy="307183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ES" b="1" dirty="0" smtClean="0"/>
              <a:t>Ejemplo:</a:t>
            </a:r>
            <a:r>
              <a:rPr lang="es-ES" dirty="0" smtClean="0"/>
              <a:t> 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A</a:t>
            </a:r>
            <a:r>
              <a:rPr lang="es-ES" dirty="0" smtClean="0"/>
              <a:t>: “La </a:t>
            </a:r>
            <a:r>
              <a:rPr lang="es-ES" dirty="0" smtClean="0"/>
              <a:t>bolsa de Nueva York está en alza''. 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B: “Llueve </a:t>
            </a:r>
            <a:r>
              <a:rPr lang="es-ES" dirty="0" smtClean="0"/>
              <a:t>en París''.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	</a:t>
            </a:r>
            <a:r>
              <a:rPr lang="es-ES" dirty="0" smtClean="0"/>
              <a:t>Decir </a:t>
            </a:r>
            <a:r>
              <a:rPr lang="es-ES" dirty="0" smtClean="0"/>
              <a:t>que  y  son independientes, es decir que la bolsa de Nueva York está en alza tan frecuentemente cuando llueve en París que cuando no llueve. En términos de frecuencias, escribiremos:</a:t>
            </a:r>
            <a:endParaRPr lang="es-ES" dirty="0"/>
          </a:p>
        </p:txBody>
      </p:sp>
      <p:sp>
        <p:nvSpPr>
          <p:cNvPr id="26626" name="AutoShape 2" descr="$\displaystyle \frac{\mathbb {P}[A\cap B]}{\mathbb {P}[B]}=\mathbb {P}[A]&#10;\;.&#10;$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5" name="4 Imagen" descr="$\displaystyle \frac{\mathbb {P}[A\cap B]}{\mathbb {P}[B]}=\mathbb {P}[A]&#10;\;.&#10;$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643314"/>
            <a:ext cx="242889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928662" y="5000636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 Luego la P(A) = </a:t>
            </a:r>
            <a:r>
              <a:rPr lang="es-ES_tradnl" dirty="0" smtClean="0"/>
              <a:t>0.87,  </a:t>
            </a:r>
            <a:r>
              <a:rPr lang="es-ES_tradnl" dirty="0" smtClean="0"/>
              <a:t>P(B) = </a:t>
            </a:r>
            <a:r>
              <a:rPr lang="es-ES_tradnl" dirty="0" smtClean="0"/>
              <a:t>0.25  </a:t>
            </a:r>
            <a:r>
              <a:rPr lang="es-ES_tradnl" dirty="0" smtClean="0"/>
              <a:t>y  P(A y B) = </a:t>
            </a:r>
            <a:r>
              <a:rPr lang="es-ES_tradnl" dirty="0" smtClean="0"/>
              <a:t>0.08. </a:t>
            </a:r>
            <a:r>
              <a:rPr lang="es-ES_tradnl" dirty="0" smtClean="0"/>
              <a:t>Queremos hallar </a:t>
            </a:r>
            <a:r>
              <a:rPr lang="es-ES_tradnl" dirty="0" smtClean="0"/>
              <a:t>P(A/B) </a:t>
            </a:r>
            <a:endParaRPr lang="es-ES_tradnl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MARGEN DE ERROR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 fontAlgn="base">
              <a:buNone/>
            </a:pPr>
            <a:r>
              <a:rPr lang="es-ES" dirty="0" smtClean="0"/>
              <a:t>	Por </a:t>
            </a:r>
            <a:r>
              <a:rPr lang="es-ES" dirty="0" smtClean="0"/>
              <a:t>ejemplo, supón que una encuesta de 800 californianos muestra que el 35% de las personas que respondieron están a favor de una proposición, el 45% está en contra y el 20% está indeciso. Entonces utilizamos p=0,45 y n=800. Por lo tanto, el margen de error para un intervalo de confianza del 95% es:</a:t>
            </a:r>
          </a:p>
          <a:p>
            <a:pPr fontAlgn="base">
              <a:buNone/>
            </a:pPr>
            <a:r>
              <a:rPr lang="es-ES" dirty="0" smtClean="0"/>
              <a:t>	(</a:t>
            </a:r>
            <a:r>
              <a:rPr lang="es-ES" dirty="0" smtClean="0"/>
              <a:t>1,96)</a:t>
            </a:r>
            <a:r>
              <a:rPr lang="es-ES" dirty="0" err="1" smtClean="0"/>
              <a:t>sqrt</a:t>
            </a:r>
            <a:r>
              <a:rPr lang="es-ES" dirty="0" smtClean="0"/>
              <a:t>[(0,45)(0,55)/(800)] = 0,0345,</a:t>
            </a:r>
          </a:p>
          <a:p>
            <a:pPr fontAlgn="base">
              <a:buNone/>
            </a:pPr>
            <a:r>
              <a:rPr lang="es-ES" dirty="0" smtClean="0"/>
              <a:t>	o </a:t>
            </a:r>
            <a:r>
              <a:rPr lang="es-ES" dirty="0" smtClean="0"/>
              <a:t>aproximadamente el 3,5%.</a:t>
            </a:r>
          </a:p>
          <a:p>
            <a:pPr algn="just" fontAlgn="base">
              <a:buNone/>
            </a:pPr>
            <a:r>
              <a:rPr lang="es-ES" smtClean="0"/>
              <a:t>	Esto </a:t>
            </a:r>
            <a:r>
              <a:rPr lang="es-ES" dirty="0" smtClean="0"/>
              <a:t>significa que podemos estar 95% seguros de que una encuesta repetida daría resultados que sólo difieren aproximadamente en el 3,5% en cualquier dirección.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772400" cy="4343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s-ES_tradnl" sz="2400" dirty="0" smtClean="0">
                <a:latin typeface="Times New Roman" pitchFamily="18" charset="0"/>
              </a:rPr>
              <a:t>El concepto de probabilidad no es ajeno a las ciencias políticas, por ejemplo, se puede escuchar a un político decir que oportunidad tiene de ser elegido para una función publica. 50-50.</a:t>
            </a:r>
            <a:br>
              <a:rPr lang="es-ES_tradnl" sz="2400" dirty="0" smtClean="0">
                <a:latin typeface="Times New Roman" pitchFamily="18" charset="0"/>
              </a:rPr>
            </a:br>
            <a:r>
              <a:rPr lang="es-ES_tradnl" sz="2400" dirty="0" smtClean="0">
                <a:latin typeface="Times New Roman" pitchFamily="18" charset="0"/>
              </a:rPr>
              <a:t/>
            </a:r>
            <a:br>
              <a:rPr lang="es-ES_tradnl" sz="2400" dirty="0" smtClean="0">
                <a:latin typeface="Times New Roman" pitchFamily="18" charset="0"/>
              </a:rPr>
            </a:br>
            <a:r>
              <a:rPr lang="es-ES_tradnl" sz="2400" dirty="0" smtClean="0">
                <a:latin typeface="Times New Roman" pitchFamily="18" charset="0"/>
              </a:rPr>
              <a:t/>
            </a:r>
            <a:br>
              <a:rPr lang="es-ES_tradnl" sz="2400" dirty="0" smtClean="0">
                <a:latin typeface="Times New Roman" pitchFamily="18" charset="0"/>
              </a:rPr>
            </a:br>
            <a:r>
              <a:rPr lang="es-ES_tradnl" sz="2400" dirty="0" smtClean="0">
                <a:latin typeface="Times New Roman" pitchFamily="18" charset="0"/>
              </a:rPr>
              <a:t>Otro político puede decir que está 80 % seguro de que ganar las elecciones.</a:t>
            </a:r>
            <a:br>
              <a:rPr lang="es-ES_tradnl" sz="2400" dirty="0" smtClean="0">
                <a:latin typeface="Times New Roman" pitchFamily="18" charset="0"/>
              </a:rPr>
            </a:br>
            <a:r>
              <a:rPr lang="es-ES_tradnl" sz="2400" dirty="0" smtClean="0">
                <a:latin typeface="Times New Roman" pitchFamily="18" charset="0"/>
              </a:rPr>
              <a:t/>
            </a:r>
            <a:br>
              <a:rPr lang="es-ES_tradnl" sz="2400" dirty="0" smtClean="0">
                <a:latin typeface="Times New Roman" pitchFamily="18" charset="0"/>
              </a:rPr>
            </a:br>
            <a:r>
              <a:rPr lang="es-ES_tradnl" sz="2400" dirty="0" smtClean="0">
                <a:latin typeface="Times New Roman" pitchFamily="18" charset="0"/>
              </a:rPr>
              <a:t>Una  encuestadora puede decir que 9 de cada 10 ciudadanos están a favor de un candidatos.</a:t>
            </a:r>
            <a:r>
              <a:rPr lang="es-ES" dirty="0" smtClean="0"/>
              <a:t>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000" y="6096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PROBABILIDADES</a:t>
            </a:r>
            <a:endParaRPr lang="es-ES" sz="2800" b="1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Experimento, Experimento Determínistico y No Determinístico</a:t>
            </a:r>
            <a:endParaRPr lang="es-ES" sz="2800" b="1" smtClean="0"/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685800" y="1905000"/>
            <a:ext cx="77724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_tradnl" sz="2400" b="1">
                <a:latin typeface="Times New Roman" pitchFamily="18" charset="0"/>
              </a:rPr>
              <a:t>Definición 1</a:t>
            </a:r>
            <a:r>
              <a:rPr lang="es-ES_tradnl" sz="2400">
                <a:latin typeface="Times New Roman" pitchFamily="18" charset="0"/>
              </a:rPr>
              <a:t>: Un experimento es un proceso mediante el cual se obtiene el resultado de una observación. Un experimento puede ser </a:t>
            </a:r>
            <a:r>
              <a:rPr lang="es-ES_tradnl" sz="2400" i="1">
                <a:latin typeface="Times New Roman" pitchFamily="18" charset="0"/>
              </a:rPr>
              <a:t>determinístico</a:t>
            </a:r>
            <a:r>
              <a:rPr lang="es-ES_tradnl" sz="2400">
                <a:latin typeface="Times New Roman" pitchFamily="18" charset="0"/>
              </a:rPr>
              <a:t> y </a:t>
            </a:r>
            <a:r>
              <a:rPr lang="es-ES_tradnl" sz="2400" i="1">
                <a:latin typeface="Times New Roman" pitchFamily="18" charset="0"/>
              </a:rPr>
              <a:t>no determinístico</a:t>
            </a:r>
            <a:r>
              <a:rPr lang="es-ES_tradnl" sz="2400">
                <a:latin typeface="Times New Roman" pitchFamily="18" charset="0"/>
              </a:rPr>
              <a:t>.</a:t>
            </a:r>
          </a:p>
          <a:p>
            <a:pPr algn="just"/>
            <a:endParaRPr lang="es-ES_tradnl" sz="2400" b="1">
              <a:latin typeface="Times New Roman" pitchFamily="18" charset="0"/>
            </a:endParaRPr>
          </a:p>
          <a:p>
            <a:pPr algn="just"/>
            <a:r>
              <a:rPr lang="es-ES_tradnl" sz="2400" b="1">
                <a:latin typeface="Times New Roman" pitchFamily="18" charset="0"/>
              </a:rPr>
              <a:t>Definición 2: </a:t>
            </a:r>
            <a:r>
              <a:rPr lang="es-ES_tradnl" sz="2400">
                <a:latin typeface="Times New Roman" pitchFamily="18" charset="0"/>
              </a:rPr>
              <a:t>Un experimento es </a:t>
            </a:r>
            <a:r>
              <a:rPr lang="es-ES_tradnl" sz="2400" i="1">
                <a:latin typeface="Times New Roman" pitchFamily="18" charset="0"/>
              </a:rPr>
              <a:t>determínistico</a:t>
            </a:r>
            <a:r>
              <a:rPr lang="es-ES_tradnl" sz="2400">
                <a:latin typeface="Times New Roman" pitchFamily="18" charset="0"/>
              </a:rPr>
              <a:t>, cuando el resultado de la observación es determinado en forma precisa por las condiciones bajo las cuales se realiza dicho experimento.</a:t>
            </a:r>
          </a:p>
          <a:p>
            <a:pPr algn="just"/>
            <a:endParaRPr lang="es-ES_tradnl" sz="2400" b="1">
              <a:latin typeface="Times New Roman" pitchFamily="18" charset="0"/>
            </a:endParaRPr>
          </a:p>
          <a:p>
            <a:pPr algn="just"/>
            <a:r>
              <a:rPr lang="es-ES_tradnl" sz="2400" b="1">
                <a:latin typeface="Times New Roman" pitchFamily="18" charset="0"/>
              </a:rPr>
              <a:t>Definición 3: </a:t>
            </a:r>
            <a:r>
              <a:rPr lang="es-ES_tradnl" sz="2400">
                <a:latin typeface="Times New Roman" pitchFamily="18" charset="0"/>
              </a:rPr>
              <a:t>Un experimento es aleatorio o </a:t>
            </a:r>
            <a:r>
              <a:rPr lang="es-ES_tradnl" sz="2400" i="1">
                <a:latin typeface="Times New Roman" pitchFamily="18" charset="0"/>
              </a:rPr>
              <a:t>no determinístico</a:t>
            </a:r>
            <a:r>
              <a:rPr lang="es-ES_tradnl" sz="2400">
                <a:latin typeface="Times New Roman" pitchFamily="18" charset="0"/>
              </a:rPr>
              <a:t>, cuando los resultados de la observación no se puede predecir con exactitud antes de realizar el experimento.</a:t>
            </a:r>
            <a:endParaRPr lang="es-E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Experimento, Experimento Determínistico y No Determinístico</a:t>
            </a:r>
            <a:endParaRPr lang="es-ES" sz="2800" b="1" smtClean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8153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es-ES_tradnl" sz="2400" b="1" dirty="0">
                <a:latin typeface="Times New Roman" pitchFamily="18" charset="0"/>
              </a:rPr>
              <a:t>Ejemplo 1:</a:t>
            </a:r>
            <a:r>
              <a:rPr lang="es-ES_tradnl" sz="2400" dirty="0">
                <a:latin typeface="Times New Roman" pitchFamily="18" charset="0"/>
              </a:rPr>
              <a:t> Son ejemplos de experimentos </a:t>
            </a:r>
            <a:r>
              <a:rPr lang="es-ES_tradnl" sz="2400" dirty="0" err="1">
                <a:latin typeface="Times New Roman" pitchFamily="18" charset="0"/>
              </a:rPr>
              <a:t>determinísticos</a:t>
            </a:r>
            <a:r>
              <a:rPr lang="es-ES_tradnl" sz="2400" dirty="0">
                <a:latin typeface="Times New Roman" pitchFamily="18" charset="0"/>
              </a:rPr>
              <a:t> los siguientes  procesos:</a:t>
            </a:r>
          </a:p>
          <a:p>
            <a:pPr marL="342900" indent="-342900" algn="just">
              <a:buFontTx/>
              <a:buChar char="•"/>
            </a:pPr>
            <a:r>
              <a:rPr lang="es-ES_tradnl" sz="2400" dirty="0">
                <a:latin typeface="Times New Roman" pitchFamily="18" charset="0"/>
              </a:rPr>
              <a:t>Observar  la suma de dos números naturales pares.</a:t>
            </a:r>
          </a:p>
          <a:p>
            <a:pPr marL="342900" indent="-342900" algn="just">
              <a:buFontTx/>
              <a:buChar char="•"/>
            </a:pPr>
            <a:r>
              <a:rPr lang="es-ES_tradnl" sz="2400" dirty="0">
                <a:latin typeface="Times New Roman" pitchFamily="18" charset="0"/>
              </a:rPr>
              <a:t>Observar el color de una bola extraída de una urna que contiene sólo bolas negras.</a:t>
            </a:r>
            <a:endParaRPr lang="es-ES_tradnl" sz="2400" b="1" dirty="0">
              <a:latin typeface="Times New Roman" pitchFamily="18" charset="0"/>
            </a:endParaRPr>
          </a:p>
          <a:p>
            <a:pPr marL="342900" indent="-342900" algn="just"/>
            <a:r>
              <a:rPr lang="es-ES_tradnl" sz="2400" b="1" dirty="0">
                <a:latin typeface="Times New Roman" pitchFamily="18" charset="0"/>
              </a:rPr>
              <a:t>Ejemplo 2: </a:t>
            </a:r>
            <a:r>
              <a:rPr lang="es-ES_tradnl" sz="2400" dirty="0">
                <a:latin typeface="Times New Roman" pitchFamily="18" charset="0"/>
              </a:rPr>
              <a:t>Son ejemplos de experimentos aleatorios o no </a:t>
            </a:r>
            <a:r>
              <a:rPr lang="es-ES_tradnl" sz="2400" dirty="0" err="1">
                <a:latin typeface="Times New Roman" pitchFamily="18" charset="0"/>
              </a:rPr>
              <a:t>determinístico</a:t>
            </a:r>
            <a:r>
              <a:rPr lang="es-ES_tradnl" sz="2400" dirty="0">
                <a:latin typeface="Times New Roman" pitchFamily="18" charset="0"/>
              </a:rPr>
              <a:t> los siguientes procesos:</a:t>
            </a:r>
          </a:p>
          <a:p>
            <a:pPr marL="342900" indent="-342900" algn="just">
              <a:buFontTx/>
              <a:buChar char="•"/>
            </a:pPr>
            <a:r>
              <a:rPr lang="es-ES_tradnl" sz="2400" dirty="0">
                <a:latin typeface="Times New Roman" pitchFamily="18" charset="0"/>
              </a:rPr>
              <a:t>Lanzar una moneda 8 veces y observar la sucesión de caras y sellos.</a:t>
            </a:r>
          </a:p>
          <a:p>
            <a:pPr marL="342900" indent="-342900" algn="just">
              <a:buFontTx/>
              <a:buChar char="•"/>
            </a:pPr>
            <a:r>
              <a:rPr lang="es-ES_tradnl" sz="2400" dirty="0">
                <a:latin typeface="Times New Roman" pitchFamily="18" charset="0"/>
              </a:rPr>
              <a:t>Lanzar un dado y observar el número que aparece en la cara superior.</a:t>
            </a:r>
          </a:p>
          <a:p>
            <a:pPr marL="342900" indent="-342900" algn="just">
              <a:buFontTx/>
              <a:buChar char="•"/>
            </a:pPr>
            <a:r>
              <a:rPr lang="es-ES_tradnl" sz="2400" dirty="0">
                <a:latin typeface="Times New Roman" pitchFamily="18" charset="0"/>
              </a:rPr>
              <a:t>Contar el número de desaprobados en un examen de </a:t>
            </a:r>
            <a:r>
              <a:rPr lang="es-ES_tradnl" sz="2400" dirty="0" smtClean="0">
                <a:latin typeface="Times New Roman" pitchFamily="18" charset="0"/>
              </a:rPr>
              <a:t>estadística.</a:t>
            </a:r>
            <a:endParaRPr lang="es-ES_tradnl" sz="2400" dirty="0">
              <a:latin typeface="Times New Roman" pitchFamily="18" charset="0"/>
            </a:endParaRPr>
          </a:p>
          <a:p>
            <a:pPr marL="342900" indent="-342900" algn="just">
              <a:buFontTx/>
              <a:buChar char="•"/>
            </a:pPr>
            <a:r>
              <a:rPr lang="es-ES_tradnl" sz="2400" dirty="0">
                <a:latin typeface="Times New Roman" pitchFamily="18" charset="0"/>
              </a:rPr>
              <a:t>Observar el tiempo de vida de una computadora.</a:t>
            </a:r>
            <a:endParaRPr lang="es-ES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2800" b="1" smtClean="0"/>
              <a:t>Experimento, Experimento Determínistico y No Determinístico</a:t>
            </a:r>
            <a:endParaRPr lang="es-ES" sz="2800" b="1" smtClean="0"/>
          </a:p>
        </p:txBody>
      </p:sp>
      <p:graphicFrame>
        <p:nvGraphicFramePr>
          <p:cNvPr id="1026" name="Object 16"/>
          <p:cNvGraphicFramePr>
            <a:graphicFrameLocks noChangeAspect="1"/>
          </p:cNvGraphicFramePr>
          <p:nvPr>
            <p:ph sz="half" idx="1"/>
          </p:nvPr>
        </p:nvGraphicFramePr>
        <p:xfrm>
          <a:off x="3060700" y="5143512"/>
          <a:ext cx="139700" cy="215900"/>
        </p:xfrm>
        <a:graphic>
          <a:graphicData uri="http://schemas.openxmlformats.org/presentationml/2006/ole">
            <p:oleObj spid="_x0000_s1026" name="Ecuación" r:id="rId3" imgW="139579" imgH="215713" progId="Equation.3">
              <p:embed/>
            </p:oleObj>
          </a:graphicData>
        </a:graphic>
      </p:graphicFrame>
      <p:sp>
        <p:nvSpPr>
          <p:cNvPr id="1031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815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s-ES_tradnl" b="1"/>
              <a:t>ESPACIO MUESTRAL</a:t>
            </a:r>
          </a:p>
          <a:p>
            <a:pPr marL="342900" indent="-342900"/>
            <a:r>
              <a:rPr lang="es-ES_tradnl"/>
              <a:t>Un espacio muestral denotado por  , es un conjunto de puntos correspondientes a todos los posibles resultados de un experimento aleatorio.</a:t>
            </a:r>
            <a:r>
              <a:rPr lang="es-ES"/>
              <a:t> </a:t>
            </a:r>
          </a:p>
        </p:txBody>
      </p:sp>
      <p:sp>
        <p:nvSpPr>
          <p:cNvPr id="10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1022350" y="2819400"/>
          <a:ext cx="1612900" cy="520700"/>
        </p:xfrm>
        <a:graphic>
          <a:graphicData uri="http://schemas.openxmlformats.org/presentationml/2006/ole">
            <p:oleObj spid="_x0000_s1027" name="Ecuación" r:id="rId4" imgW="685502" imgH="215806" progId="Equation.3">
              <p:embed/>
            </p:oleObj>
          </a:graphicData>
        </a:graphic>
      </p:graphicFrame>
      <p:sp>
        <p:nvSpPr>
          <p:cNvPr id="1033" name="Rectangle 6"/>
          <p:cNvSpPr>
            <a:spLocks noChangeArrowheads="1"/>
          </p:cNvSpPr>
          <p:nvPr/>
        </p:nvSpPr>
        <p:spPr bwMode="auto">
          <a:xfrm>
            <a:off x="2514600" y="2895600"/>
            <a:ext cx="37657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s-ES_tradnl" dirty="0"/>
              <a:t>,  donde  A: </a:t>
            </a:r>
            <a:r>
              <a:rPr lang="es-ES_tradnl" dirty="0" smtClean="0"/>
              <a:t>elegido   </a:t>
            </a:r>
            <a:r>
              <a:rPr lang="es-ES_tradnl" dirty="0"/>
              <a:t>y  d</a:t>
            </a:r>
            <a:r>
              <a:rPr lang="es-ES_tradnl" dirty="0" smtClean="0"/>
              <a:t>: no elegido.</a:t>
            </a:r>
            <a:endParaRPr lang="es-ES_tradnl" dirty="0"/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762000" y="3886200"/>
            <a:ext cx="7924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b="1" dirty="0"/>
              <a:t>EVENTOS</a:t>
            </a:r>
          </a:p>
          <a:p>
            <a:r>
              <a:rPr lang="es-ES_tradnl" dirty="0"/>
              <a:t>Un evento es un conjunto de posibles resultados de un experimento; en términos de conjuntos, es un subconjunto del espacio </a:t>
            </a:r>
            <a:r>
              <a:rPr lang="es-ES_tradnl" dirty="0" err="1"/>
              <a:t>muestral</a:t>
            </a:r>
            <a:r>
              <a:rPr lang="es-ES_tradnl" dirty="0"/>
              <a:t> .</a:t>
            </a:r>
          </a:p>
          <a:p>
            <a:r>
              <a:rPr lang="es-ES_tradnl" dirty="0"/>
              <a:t>En particular    y    son eventos. Al espacio </a:t>
            </a:r>
            <a:r>
              <a:rPr lang="es-ES_tradnl" dirty="0" err="1"/>
              <a:t>muestral</a:t>
            </a:r>
            <a:r>
              <a:rPr lang="es-ES_tradnl" dirty="0"/>
              <a:t>  se le llama </a:t>
            </a:r>
            <a:r>
              <a:rPr lang="es-ES_tradnl" i="1" dirty="0"/>
              <a:t>evento seguro</a:t>
            </a:r>
            <a:r>
              <a:rPr lang="es-ES_tradnl" dirty="0"/>
              <a:t> y a     </a:t>
            </a:r>
            <a:r>
              <a:rPr lang="es-ES_tradnl" i="1" dirty="0"/>
              <a:t>evento imposible</a:t>
            </a:r>
            <a:r>
              <a:rPr lang="es-ES_tradnl" dirty="0"/>
              <a:t>.</a:t>
            </a:r>
            <a:endParaRPr lang="es-ES" dirty="0"/>
          </a:p>
        </p:txBody>
      </p:sp>
      <p:sp>
        <p:nvSpPr>
          <p:cNvPr id="103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028" name="Object 8"/>
          <p:cNvGraphicFramePr>
            <a:graphicFrameLocks noChangeAspect="1"/>
          </p:cNvGraphicFramePr>
          <p:nvPr/>
        </p:nvGraphicFramePr>
        <p:xfrm>
          <a:off x="2409825" y="5029200"/>
          <a:ext cx="257175" cy="230188"/>
        </p:xfrm>
        <a:graphic>
          <a:graphicData uri="http://schemas.openxmlformats.org/presentationml/2006/ole">
            <p:oleObj spid="_x0000_s1028" name="Ecuación" r:id="rId5" imgW="177492" imgH="164814" progId="Equation.3">
              <p:embed/>
            </p:oleObj>
          </a:graphicData>
        </a:graphic>
      </p:graphicFrame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029" name="Object 10"/>
          <p:cNvGraphicFramePr>
            <a:graphicFrameLocks noChangeAspect="1"/>
          </p:cNvGraphicFramePr>
          <p:nvPr/>
        </p:nvGraphicFramePr>
        <p:xfrm>
          <a:off x="6572265" y="3000372"/>
          <a:ext cx="142875" cy="219075"/>
        </p:xfrm>
        <a:graphic>
          <a:graphicData uri="http://schemas.openxmlformats.org/presentationml/2006/ole">
            <p:oleObj spid="_x0000_s1029" name="Ecuación" r:id="rId6" imgW="139579" imgH="2157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579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Operación con eventos</a:t>
            </a:r>
            <a:endParaRPr lang="es-ES" sz="2800" b="1" smtClean="0"/>
          </a:p>
        </p:txBody>
      </p:sp>
      <p:sp>
        <p:nvSpPr>
          <p:cNvPr id="2056" name="Text Box 3"/>
          <p:cNvSpPr txBox="1">
            <a:spLocks noChangeArrowheads="1"/>
          </p:cNvSpPr>
          <p:nvPr/>
        </p:nvSpPr>
        <p:spPr bwMode="auto">
          <a:xfrm>
            <a:off x="533400" y="1304925"/>
            <a:ext cx="8153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s-ES_tradnl" b="1" dirty="0"/>
              <a:t>1. Unión de Eventos </a:t>
            </a:r>
            <a:r>
              <a:rPr lang="es-ES_tradnl" dirty="0"/>
              <a:t>La unión de dos eventos, A y B, es otro conjunto y consta de todos los elementos que pertenecen a </a:t>
            </a:r>
            <a:r>
              <a:rPr lang="es-ES_tradnl" dirty="0" err="1"/>
              <a:t>A</a:t>
            </a:r>
            <a:r>
              <a:rPr lang="es-ES_tradnl" dirty="0"/>
              <a:t> o a B, o tanto a </a:t>
            </a:r>
            <a:r>
              <a:rPr lang="es-ES_tradnl" dirty="0" err="1"/>
              <a:t>A</a:t>
            </a:r>
            <a:r>
              <a:rPr lang="es-ES_tradnl" dirty="0"/>
              <a:t> como a B. Se utilizará el símbolo   para designar la unión de dos eventos.</a:t>
            </a:r>
            <a:endParaRPr lang="es-ES_tradnl" b="1" dirty="0"/>
          </a:p>
          <a:p>
            <a:pPr marL="342900" indent="-342900"/>
            <a:r>
              <a:rPr lang="es-ES_tradnl" b="1" dirty="0"/>
              <a:t>Ejemplo: </a:t>
            </a:r>
            <a:r>
              <a:rPr lang="es-ES_tradnl" dirty="0"/>
              <a:t>supongamos que en </a:t>
            </a:r>
            <a:r>
              <a:rPr lang="es-ES_tradnl" dirty="0" smtClean="0"/>
              <a:t>la escuela de ciencia política, </a:t>
            </a:r>
            <a:r>
              <a:rPr lang="es-ES_tradnl" dirty="0"/>
              <a:t>los casos asignados a </a:t>
            </a:r>
            <a:r>
              <a:rPr lang="es-ES_tradnl" dirty="0" smtClean="0"/>
              <a:t>un estudiantes constan </a:t>
            </a:r>
            <a:r>
              <a:rPr lang="es-ES_tradnl" dirty="0"/>
              <a:t>de los </a:t>
            </a:r>
            <a:r>
              <a:rPr lang="es-ES_tradnl" dirty="0" smtClean="0"/>
              <a:t>estudiantes </a:t>
            </a:r>
            <a:r>
              <a:rPr lang="es-ES_tradnl" dirty="0"/>
              <a:t>A, donde</a:t>
            </a:r>
            <a:endParaRPr lang="es-ES_tradnl" b="1" dirty="0"/>
          </a:p>
          <a:p>
            <a:pPr marL="342900" indent="-342900"/>
            <a:r>
              <a:rPr lang="es-ES_tradnl" b="1" dirty="0"/>
              <a:t>A</a:t>
            </a:r>
            <a:r>
              <a:rPr lang="es-ES_tradnl" dirty="0"/>
              <a:t>: Todos los </a:t>
            </a:r>
            <a:r>
              <a:rPr lang="es-ES_tradnl" dirty="0" smtClean="0"/>
              <a:t>estudiantes </a:t>
            </a:r>
            <a:r>
              <a:rPr lang="es-ES_tradnl" dirty="0"/>
              <a:t>asignados que estén </a:t>
            </a:r>
            <a:r>
              <a:rPr lang="es-ES_tradnl" dirty="0" smtClean="0"/>
              <a:t>recibieron </a:t>
            </a:r>
            <a:r>
              <a:rPr lang="es-ES_tradnl" dirty="0" smtClean="0"/>
              <a:t>el curso de estadística</a:t>
            </a:r>
            <a:r>
              <a:rPr lang="es-ES_tradnl" dirty="0" smtClean="0"/>
              <a:t>.                       </a:t>
            </a:r>
            <a:r>
              <a:rPr lang="es-ES_tradnl" dirty="0" smtClean="0"/>
              <a:t>y    </a:t>
            </a:r>
            <a:endParaRPr lang="es-ES_tradnl" b="1" dirty="0"/>
          </a:p>
          <a:p>
            <a:pPr marL="342900" indent="-342900"/>
            <a:endParaRPr lang="es-ES_tradnl" b="1" dirty="0" smtClean="0"/>
          </a:p>
          <a:p>
            <a:pPr marL="342900" indent="-342900"/>
            <a:r>
              <a:rPr lang="es-ES_tradnl" b="1" dirty="0" smtClean="0"/>
              <a:t>B</a:t>
            </a:r>
            <a:r>
              <a:rPr lang="es-ES_tradnl" dirty="0"/>
              <a:t>: Todos </a:t>
            </a:r>
            <a:r>
              <a:rPr lang="es-ES_tradnl" dirty="0" smtClean="0"/>
              <a:t>los estudiantes que  están </a:t>
            </a:r>
            <a:r>
              <a:rPr lang="es-ES_tradnl" dirty="0"/>
              <a:t>recibiendo </a:t>
            </a:r>
            <a:r>
              <a:rPr lang="es-ES_tradnl" dirty="0" smtClean="0"/>
              <a:t>doctrina social.</a:t>
            </a:r>
            <a:endParaRPr lang="es-ES_tradnl" dirty="0"/>
          </a:p>
          <a:p>
            <a:pPr marL="342900" indent="-342900"/>
            <a:endParaRPr lang="es-ES_tradnl" dirty="0"/>
          </a:p>
          <a:p>
            <a:pPr marL="342900" indent="-342900"/>
            <a:r>
              <a:rPr lang="es-ES_tradnl" dirty="0" smtClean="0"/>
              <a:t>	La </a:t>
            </a:r>
            <a:r>
              <a:rPr lang="es-ES_tradnl" dirty="0"/>
              <a:t>unión de estos dos conjuntos pueden escribirse como:  Todos los </a:t>
            </a:r>
            <a:r>
              <a:rPr lang="es-ES_tradnl" dirty="0" smtClean="0"/>
              <a:t>estudiantes </a:t>
            </a:r>
            <a:r>
              <a:rPr lang="es-ES_tradnl" dirty="0"/>
              <a:t>asignados que están recibiendo </a:t>
            </a:r>
            <a:r>
              <a:rPr lang="es-ES_tradnl" dirty="0" smtClean="0"/>
              <a:t>estadística y doctrina social  </a:t>
            </a:r>
            <a:r>
              <a:rPr lang="es-ES_tradnl" dirty="0"/>
              <a:t>o ambas.</a:t>
            </a:r>
            <a:endParaRPr lang="es-ES_tradnl" b="1" dirty="0"/>
          </a:p>
          <a:p>
            <a:pPr marL="342900" indent="-342900"/>
            <a:endParaRPr lang="es-ES_tradnl" b="1" dirty="0" smtClean="0"/>
          </a:p>
          <a:p>
            <a:pPr marL="342900" indent="-342900"/>
            <a:r>
              <a:rPr lang="es-ES_tradnl" b="1" dirty="0" smtClean="0"/>
              <a:t>A      </a:t>
            </a:r>
            <a:r>
              <a:rPr lang="es-ES_tradnl" b="1" dirty="0" smtClean="0"/>
              <a:t>B </a:t>
            </a:r>
            <a:r>
              <a:rPr lang="es-ES_tradnl" b="1" dirty="0"/>
              <a:t>=</a:t>
            </a:r>
            <a:r>
              <a:rPr lang="es-ES_tradnl" dirty="0"/>
              <a:t> </a:t>
            </a:r>
            <a:endParaRPr lang="es-ES" dirty="0"/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500166" y="4929198"/>
          <a:ext cx="2209800" cy="320675"/>
        </p:xfrm>
        <a:graphic>
          <a:graphicData uri="http://schemas.openxmlformats.org/presentationml/2006/ole">
            <p:oleObj spid="_x0000_s2050" name="Ecuación" r:id="rId3" imgW="1511300" imgH="215900" progId="Equation.3">
              <p:embed/>
            </p:oleObj>
          </a:graphicData>
        </a:graphic>
      </p:graphicFrame>
      <p:sp>
        <p:nvSpPr>
          <p:cNvPr id="205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838200" y="5000637"/>
          <a:ext cx="161925" cy="142875"/>
        </p:xfrm>
        <a:graphic>
          <a:graphicData uri="http://schemas.openxmlformats.org/presentationml/2006/ole">
            <p:oleObj spid="_x0000_s2051" name="Ecuación" r:id="rId4" imgW="164957" imgH="139579" progId="Equation.3">
              <p:embed/>
            </p:oleObj>
          </a:graphicData>
        </a:graphic>
      </p:graphicFrame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5791200" y="1981200"/>
          <a:ext cx="161925" cy="142875"/>
        </p:xfrm>
        <a:graphic>
          <a:graphicData uri="http://schemas.openxmlformats.org/presentationml/2006/ole">
            <p:oleObj spid="_x0000_s2052" name="Ecuación" r:id="rId5" imgW="164957" imgH="139579" progId="Equation.3">
              <p:embed/>
            </p:oleObj>
          </a:graphicData>
        </a:graphic>
      </p:graphicFrame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053" name="Object 10"/>
          <p:cNvGraphicFramePr>
            <a:graphicFrameLocks noChangeAspect="1"/>
          </p:cNvGraphicFramePr>
          <p:nvPr/>
        </p:nvGraphicFramePr>
        <p:xfrm>
          <a:off x="1714480" y="3143248"/>
          <a:ext cx="1371600" cy="271463"/>
        </p:xfrm>
        <a:graphic>
          <a:graphicData uri="http://schemas.openxmlformats.org/presentationml/2006/ole">
            <p:oleObj spid="_x0000_s2053" name="Ecuación" r:id="rId6" imgW="1104421" imgH="215806" progId="Equation.3">
              <p:embed/>
            </p:oleObj>
          </a:graphicData>
        </a:graphic>
      </p:graphicFrame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2054" name="Object 12"/>
          <p:cNvGraphicFramePr>
            <a:graphicFrameLocks noChangeAspect="1"/>
          </p:cNvGraphicFramePr>
          <p:nvPr/>
        </p:nvGraphicFramePr>
        <p:xfrm>
          <a:off x="6572264" y="3643314"/>
          <a:ext cx="1819275" cy="292100"/>
        </p:xfrm>
        <a:graphic>
          <a:graphicData uri="http://schemas.openxmlformats.org/presentationml/2006/ole">
            <p:oleObj spid="_x0000_s2054" name="Ecuación" r:id="rId7" imgW="1358310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579438"/>
          </a:xfrm>
        </p:spPr>
        <p:txBody>
          <a:bodyPr/>
          <a:lstStyle/>
          <a:p>
            <a:pPr eaLnBrk="1" hangingPunct="1"/>
            <a:r>
              <a:rPr lang="es-ES_tradnl" sz="2800" b="1" smtClean="0"/>
              <a:t>Operación con eventos</a:t>
            </a:r>
            <a:endParaRPr lang="es-ES" sz="2800" b="1" smtClean="0"/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08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08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083" name="Text Box 28"/>
          <p:cNvSpPr txBox="1">
            <a:spLocks noChangeArrowheads="1"/>
          </p:cNvSpPr>
          <p:nvPr/>
        </p:nvSpPr>
        <p:spPr bwMode="auto">
          <a:xfrm>
            <a:off x="762000" y="1447800"/>
            <a:ext cx="7620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b="1" dirty="0"/>
              <a:t>2. Intersección de Eventos </a:t>
            </a:r>
            <a:r>
              <a:rPr lang="es-ES_tradnl" dirty="0"/>
              <a:t>La intersección de dos eventos, </a:t>
            </a:r>
            <a:r>
              <a:rPr lang="es-ES_tradnl" b="1" dirty="0"/>
              <a:t>A</a:t>
            </a:r>
            <a:r>
              <a:rPr lang="es-ES_tradnl" dirty="0"/>
              <a:t> y  </a:t>
            </a:r>
            <a:r>
              <a:rPr lang="es-ES_tradnl" b="1" dirty="0"/>
              <a:t>B</a:t>
            </a:r>
            <a:r>
              <a:rPr lang="es-ES_tradnl" dirty="0"/>
              <a:t>, es otro evento, y consta de todos los elementos que están tanto en A como en B.</a:t>
            </a:r>
            <a:r>
              <a:rPr lang="es-ES_tradnl" b="1" dirty="0"/>
              <a:t> </a:t>
            </a:r>
            <a:r>
              <a:rPr lang="es-ES_tradnl" dirty="0"/>
              <a:t>Se utilizará el símbolo</a:t>
            </a:r>
            <a:r>
              <a:rPr lang="es-ES_tradnl" b="1" dirty="0"/>
              <a:t>   </a:t>
            </a:r>
            <a:r>
              <a:rPr lang="es-ES_tradnl" b="1" dirty="0" smtClean="0"/>
              <a:t>  </a:t>
            </a:r>
            <a:r>
              <a:rPr lang="es-ES_tradnl" dirty="0" smtClean="0"/>
              <a:t>para </a:t>
            </a:r>
            <a:r>
              <a:rPr lang="es-ES_tradnl" dirty="0"/>
              <a:t>designar a la intersección de dos eventos.</a:t>
            </a:r>
          </a:p>
          <a:p>
            <a:r>
              <a:rPr lang="es-ES_tradnl" dirty="0"/>
              <a:t>Del ejemplo </a:t>
            </a:r>
            <a:r>
              <a:rPr lang="es-ES_tradnl" dirty="0" smtClean="0"/>
              <a:t>, </a:t>
            </a:r>
            <a:r>
              <a:rPr lang="es-ES_tradnl" dirty="0"/>
              <a:t>la intersección de </a:t>
            </a:r>
            <a:r>
              <a:rPr lang="es-ES_tradnl" b="1" dirty="0"/>
              <a:t>A</a:t>
            </a:r>
            <a:r>
              <a:rPr lang="es-ES_tradnl" dirty="0"/>
              <a:t> y </a:t>
            </a:r>
            <a:r>
              <a:rPr lang="es-ES_tradnl" b="1" dirty="0"/>
              <a:t>B</a:t>
            </a:r>
            <a:r>
              <a:rPr lang="es-ES_tradnl" dirty="0"/>
              <a:t> es</a:t>
            </a:r>
            <a:r>
              <a:rPr lang="es-ES_tradnl" dirty="0" smtClean="0"/>
              <a:t>:</a:t>
            </a:r>
          </a:p>
          <a:p>
            <a:r>
              <a:rPr lang="es-ES_tradnl" b="1" dirty="0" smtClean="0"/>
              <a:t>A     </a:t>
            </a:r>
            <a:r>
              <a:rPr lang="es-ES_tradnl" b="1" dirty="0" smtClean="0"/>
              <a:t>B </a:t>
            </a:r>
            <a:r>
              <a:rPr lang="es-ES_tradnl" b="1" dirty="0"/>
              <a:t>= </a:t>
            </a:r>
          </a:p>
          <a:p>
            <a:endParaRPr lang="es-PE" dirty="0"/>
          </a:p>
          <a:p>
            <a:r>
              <a:rPr lang="es-PE" dirty="0"/>
              <a:t>La intersección de estos dos eventos pueden escribirse como:  Todos los </a:t>
            </a:r>
            <a:r>
              <a:rPr lang="es-PE" dirty="0" smtClean="0"/>
              <a:t>alumnos </a:t>
            </a:r>
            <a:r>
              <a:rPr lang="es-PE" dirty="0"/>
              <a:t>que están recibiendo tanto </a:t>
            </a:r>
            <a:r>
              <a:rPr lang="es-PE" dirty="0" smtClean="0"/>
              <a:t>el curso de estadística </a:t>
            </a:r>
            <a:r>
              <a:rPr lang="es-PE" dirty="0"/>
              <a:t>como </a:t>
            </a:r>
            <a:r>
              <a:rPr lang="es-PE" dirty="0" smtClean="0"/>
              <a:t>el curso de doctrina social . </a:t>
            </a:r>
            <a:r>
              <a:rPr lang="es-PE" dirty="0"/>
              <a:t>Es decir los </a:t>
            </a:r>
            <a:r>
              <a:rPr lang="es-PE" dirty="0" smtClean="0"/>
              <a:t>estudiantes </a:t>
            </a:r>
            <a:r>
              <a:rPr lang="es-PE" dirty="0"/>
              <a:t>2 y 4.</a:t>
            </a:r>
            <a:r>
              <a:rPr lang="es-ES" dirty="0"/>
              <a:t> </a:t>
            </a:r>
          </a:p>
        </p:txBody>
      </p:sp>
      <p:sp>
        <p:nvSpPr>
          <p:cNvPr id="308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074" name="Object 29"/>
          <p:cNvGraphicFramePr>
            <a:graphicFrameLocks noChangeAspect="1"/>
          </p:cNvGraphicFramePr>
          <p:nvPr/>
        </p:nvGraphicFramePr>
        <p:xfrm>
          <a:off x="1066800" y="2714620"/>
          <a:ext cx="161925" cy="142875"/>
        </p:xfrm>
        <a:graphic>
          <a:graphicData uri="http://schemas.openxmlformats.org/presentationml/2006/ole">
            <p:oleObj spid="_x0000_s3074" name="Ecuación" r:id="rId3" imgW="164957" imgH="139579" progId="Equation.3">
              <p:embed/>
            </p:oleObj>
          </a:graphicData>
        </a:graphic>
      </p:graphicFrame>
      <p:sp>
        <p:nvSpPr>
          <p:cNvPr id="3085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075" name="Object 31"/>
          <p:cNvGraphicFramePr>
            <a:graphicFrameLocks noChangeAspect="1"/>
          </p:cNvGraphicFramePr>
          <p:nvPr/>
        </p:nvGraphicFramePr>
        <p:xfrm>
          <a:off x="1676400" y="2643182"/>
          <a:ext cx="685800" cy="295275"/>
        </p:xfrm>
        <a:graphic>
          <a:graphicData uri="http://schemas.openxmlformats.org/presentationml/2006/ole">
            <p:oleObj spid="_x0000_s3075" name="Ecuación" r:id="rId4" imgW="355292" imgH="215713" progId="Equation.3">
              <p:embed/>
            </p:oleObj>
          </a:graphicData>
        </a:graphic>
      </p:graphicFrame>
      <p:sp>
        <p:nvSpPr>
          <p:cNvPr id="30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076" name="Object 33"/>
          <p:cNvGraphicFramePr>
            <a:graphicFrameLocks noChangeAspect="1"/>
          </p:cNvGraphicFramePr>
          <p:nvPr/>
        </p:nvGraphicFramePr>
        <p:xfrm>
          <a:off x="6086475" y="2143125"/>
          <a:ext cx="161925" cy="142875"/>
        </p:xfrm>
        <a:graphic>
          <a:graphicData uri="http://schemas.openxmlformats.org/presentationml/2006/ole">
            <p:oleObj spid="_x0000_s3076" name="Ecuación" r:id="rId5" imgW="164957" imgH="139579" progId="Equation.3">
              <p:embed/>
            </p:oleObj>
          </a:graphicData>
        </a:graphic>
      </p:graphicFrame>
      <p:graphicFrame>
        <p:nvGraphicFramePr>
          <p:cNvPr id="2" name="Object 29"/>
          <p:cNvGraphicFramePr>
            <a:graphicFrameLocks noChangeAspect="1"/>
          </p:cNvGraphicFramePr>
          <p:nvPr/>
        </p:nvGraphicFramePr>
        <p:xfrm>
          <a:off x="2643174" y="2143117"/>
          <a:ext cx="161925" cy="142875"/>
        </p:xfrm>
        <a:graphic>
          <a:graphicData uri="http://schemas.openxmlformats.org/presentationml/2006/ole">
            <p:oleObj spid="_x0000_s3077" name="Ecuación" r:id="rId6" imgW="164957" imgH="13957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371600"/>
          </a:xfrm>
        </p:spPr>
        <p:txBody>
          <a:bodyPr/>
          <a:lstStyle/>
          <a:p>
            <a:pPr eaLnBrk="1" hangingPunct="1"/>
            <a:r>
              <a:rPr lang="es-PE" sz="4000" b="1" smtClean="0"/>
              <a:t>DEFINICIÓN CLÁSICA DE PROBABILIDAD</a:t>
            </a:r>
            <a:r>
              <a:rPr lang="es-ES" sz="4000" smtClean="0"/>
              <a:t> </a:t>
            </a: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09" name="Text Box 15"/>
          <p:cNvSpPr txBox="1">
            <a:spLocks noChangeArrowheads="1"/>
          </p:cNvSpPr>
          <p:nvPr/>
        </p:nvSpPr>
        <p:spPr bwMode="auto">
          <a:xfrm>
            <a:off x="609600" y="1981200"/>
            <a:ext cx="8077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b="1" dirty="0"/>
              <a:t>Probabilidad de un Evento. </a:t>
            </a:r>
            <a:r>
              <a:rPr lang="es-ES_tradnl" dirty="0"/>
              <a:t>Cuando </a:t>
            </a:r>
            <a:r>
              <a:rPr lang="es-ES_tradnl" b="1" dirty="0"/>
              <a:t> </a:t>
            </a:r>
            <a:r>
              <a:rPr lang="es-ES_tradnl" dirty="0"/>
              <a:t> es finito y se basa en el concepto de resultados </a:t>
            </a:r>
            <a:r>
              <a:rPr lang="es-ES_tradnl" dirty="0" err="1"/>
              <a:t>equiprobables</a:t>
            </a:r>
            <a:r>
              <a:rPr lang="es-ES_tradnl" dirty="0"/>
              <a:t>.</a:t>
            </a:r>
          </a:p>
          <a:p>
            <a:endParaRPr lang="es-ES_tradnl" dirty="0"/>
          </a:p>
          <a:p>
            <a:r>
              <a:rPr lang="es-ES_tradnl" b="1" dirty="0"/>
              <a:t>P (A) = </a:t>
            </a:r>
            <a:r>
              <a:rPr lang="es-ES_tradnl" b="1" u="sng" dirty="0"/>
              <a:t>Número de elementos del evento A</a:t>
            </a:r>
            <a:endParaRPr lang="es-ES_tradnl" b="1" dirty="0"/>
          </a:p>
          <a:p>
            <a:r>
              <a:rPr lang="es-ES_tradnl" b="1" dirty="0"/>
              <a:t>               Número  de  elementos de </a:t>
            </a:r>
          </a:p>
          <a:p>
            <a:endParaRPr lang="es-ES_tradnl" dirty="0"/>
          </a:p>
          <a:p>
            <a:r>
              <a:rPr lang="es-ES_tradnl" dirty="0"/>
              <a:t>Esta expresión de  P(A) es sólo aplicable cuando todos los eventos simples del espacio </a:t>
            </a:r>
            <a:r>
              <a:rPr lang="es-ES_tradnl" dirty="0" err="1"/>
              <a:t>muestral</a:t>
            </a:r>
            <a:r>
              <a:rPr lang="es-ES_tradnl" dirty="0"/>
              <a:t> finito  son igualmente probables. </a:t>
            </a:r>
          </a:p>
          <a:p>
            <a:endParaRPr lang="es-ES_tradnl" dirty="0"/>
          </a:p>
          <a:p>
            <a:r>
              <a:rPr lang="es-ES_tradnl" dirty="0"/>
              <a:t>¿cuál es la probabilidad de obtener cara? ¿cuál es la probabilidad de obtener sello?</a:t>
            </a:r>
            <a:endParaRPr lang="es-ES_tradnl" b="1" dirty="0"/>
          </a:p>
          <a:p>
            <a:endParaRPr lang="es-ES_tradnl" b="1" dirty="0"/>
          </a:p>
          <a:p>
            <a:r>
              <a:rPr lang="es-ES_tradnl" b="1" dirty="0"/>
              <a:t>Solución</a:t>
            </a:r>
            <a:r>
              <a:rPr lang="es-ES_tradnl" dirty="0"/>
              <a:t> : Sean los eventos  A : Obtener cara  </a:t>
            </a:r>
            <a:r>
              <a:rPr lang="es-ES_tradnl" dirty="0" smtClean="0"/>
              <a:t>y    </a:t>
            </a:r>
            <a:r>
              <a:rPr lang="es-ES_tradnl" dirty="0"/>
              <a:t>B : obtener sello</a:t>
            </a:r>
            <a:endParaRPr lang="es-PE" dirty="0"/>
          </a:p>
          <a:p>
            <a:r>
              <a:rPr lang="es-PE" dirty="0"/>
              <a:t>Luego,        P(</a:t>
            </a:r>
            <a:r>
              <a:rPr lang="es-PE" b="1" dirty="0"/>
              <a:t>A</a:t>
            </a:r>
            <a:r>
              <a:rPr lang="es-PE" dirty="0"/>
              <a:t>) = P (</a:t>
            </a:r>
            <a:r>
              <a:rPr lang="es-PE" b="1" dirty="0"/>
              <a:t>B</a:t>
            </a:r>
            <a:r>
              <a:rPr lang="es-PE" dirty="0"/>
              <a:t>) = 1/2</a:t>
            </a:r>
            <a:r>
              <a:rPr lang="es-ES" dirty="0"/>
              <a:t> </a:t>
            </a:r>
            <a:endParaRPr lang="es-ES_tradnl" dirty="0"/>
          </a:p>
          <a:p>
            <a:endParaRPr lang="es-ES" dirty="0"/>
          </a:p>
        </p:txBody>
      </p:sp>
      <p:sp>
        <p:nvSpPr>
          <p:cNvPr id="411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11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099" name="Object 18"/>
          <p:cNvGraphicFramePr>
            <a:graphicFrameLocks noChangeAspect="1"/>
          </p:cNvGraphicFramePr>
          <p:nvPr/>
        </p:nvGraphicFramePr>
        <p:xfrm>
          <a:off x="4143372" y="3190875"/>
          <a:ext cx="180975" cy="161925"/>
        </p:xfrm>
        <a:graphic>
          <a:graphicData uri="http://schemas.openxmlformats.org/presentationml/2006/ole">
            <p:oleObj spid="_x0000_s4099" name="Ecuación" r:id="rId3" imgW="177492" imgH="16481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371600"/>
          </a:xfrm>
        </p:spPr>
        <p:txBody>
          <a:bodyPr/>
          <a:lstStyle/>
          <a:p>
            <a:pPr eaLnBrk="1" hangingPunct="1"/>
            <a:r>
              <a:rPr lang="es-PE" sz="4000" b="1" smtClean="0"/>
              <a:t>PROBABILIDAD DE FRECUENCIA RELATIVA</a:t>
            </a:r>
            <a:r>
              <a:rPr lang="es-PE" sz="4000" smtClean="0"/>
              <a:t> </a:t>
            </a:r>
            <a:endParaRPr lang="es-ES" sz="4000" smtClean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3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5134" name="Text Box 16"/>
          <p:cNvSpPr txBox="1">
            <a:spLocks noChangeArrowheads="1"/>
          </p:cNvSpPr>
          <p:nvPr/>
        </p:nvSpPr>
        <p:spPr bwMode="auto">
          <a:xfrm>
            <a:off x="533400" y="1981200"/>
            <a:ext cx="8077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dirty="0"/>
              <a:t>Si algún proceso es repetido un gran número de veces, </a:t>
            </a:r>
            <a:r>
              <a:rPr lang="es-ES_tradnl" b="1" i="1" dirty="0"/>
              <a:t>n</a:t>
            </a:r>
            <a:r>
              <a:rPr lang="es-ES_tradnl" dirty="0"/>
              <a:t>, y si algún evento resultante, con la característica </a:t>
            </a:r>
            <a:r>
              <a:rPr lang="es-ES_tradnl" b="1" i="1" dirty="0"/>
              <a:t>E</a:t>
            </a:r>
            <a:r>
              <a:rPr lang="es-ES_tradnl" dirty="0"/>
              <a:t>, ocurre </a:t>
            </a:r>
            <a:r>
              <a:rPr lang="es-ES_tradnl" b="1" i="1" dirty="0"/>
              <a:t>m </a:t>
            </a:r>
            <a:r>
              <a:rPr lang="es-ES_tradnl" dirty="0"/>
              <a:t>veces, la frecuencia relativa de la ocurrencia de </a:t>
            </a:r>
            <a:r>
              <a:rPr lang="es-ES_tradnl" b="1" i="1" dirty="0"/>
              <a:t>E</a:t>
            </a:r>
            <a:r>
              <a:rPr lang="es-ES_tradnl" dirty="0"/>
              <a:t>, m/n, es aproximadamente igual a la probabilidad de E.</a:t>
            </a:r>
            <a:endParaRPr lang="es-ES" dirty="0"/>
          </a:p>
        </p:txBody>
      </p:sp>
      <p:sp>
        <p:nvSpPr>
          <p:cNvPr id="5135" name="Rectangle 19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122" name="Object 18"/>
          <p:cNvGraphicFramePr>
            <a:graphicFrameLocks noChangeAspect="1"/>
          </p:cNvGraphicFramePr>
          <p:nvPr/>
        </p:nvGraphicFramePr>
        <p:xfrm>
          <a:off x="533400" y="3657600"/>
          <a:ext cx="8153400" cy="990600"/>
        </p:xfrm>
        <a:graphic>
          <a:graphicData uri="http://schemas.openxmlformats.org/presentationml/2006/ole">
            <p:oleObj spid="_x0000_s5122" name="Ecuación" r:id="rId3" imgW="41910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1130</Words>
  <Application>Microsoft Office PowerPoint</Application>
  <PresentationFormat>Presentación en pantalla (4:3)</PresentationFormat>
  <Paragraphs>111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Tema de Office</vt:lpstr>
      <vt:lpstr>Ecuación</vt:lpstr>
      <vt:lpstr>Diapositiva 1</vt:lpstr>
      <vt:lpstr>El concepto de probabilidad no es ajeno a las ciencias políticas, por ejemplo, se puede escuchar a un político decir que oportunidad tiene de ser elegido para una función publica. 50-50.   Otro político puede decir que está 80 % seguro de que ganar las elecciones.  Una  encuestadora puede decir que 9 de cada 10 ciudadanos están a favor de un candidatos. </vt:lpstr>
      <vt:lpstr>Experimento, Experimento Determínistico y No Determinístico</vt:lpstr>
      <vt:lpstr>Experimento, Experimento Determínistico y No Determinístico</vt:lpstr>
      <vt:lpstr>Experimento, Experimento Determínistico y No Determinístico</vt:lpstr>
      <vt:lpstr>Operación con eventos</vt:lpstr>
      <vt:lpstr>Operación con eventos</vt:lpstr>
      <vt:lpstr>DEFINICIÓN CLÁSICA DE PROBABILIDAD </vt:lpstr>
      <vt:lpstr>PROBABILIDAD DE FRECUENCIA RELATIVA </vt:lpstr>
      <vt:lpstr>PROBABILIDAD DE FRECUENCIA RELATIVA </vt:lpstr>
      <vt:lpstr>PROBABILIDAD CONDICIONAL</vt:lpstr>
      <vt:lpstr>PROBABILIDAD CONDICIONAL</vt:lpstr>
      <vt:lpstr>PROBABILIDAD CONDICIONAL</vt:lpstr>
      <vt:lpstr>Diapositiva 14</vt:lpstr>
      <vt:lpstr>MARGEN DE ERROR</vt:lpstr>
    </vt:vector>
  </TitlesOfParts>
  <Company>WindowsWolf.com.ar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DOCTORADO EN  EDUCACION</dc:title>
  <dc:creator>Wolf</dc:creator>
  <cp:lastModifiedBy>Wolf</cp:lastModifiedBy>
  <cp:revision>7</cp:revision>
  <dcterms:created xsi:type="dcterms:W3CDTF">2016-05-09T22:02:55Z</dcterms:created>
  <dcterms:modified xsi:type="dcterms:W3CDTF">2016-05-16T22:08:34Z</dcterms:modified>
</cp:coreProperties>
</file>