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58" r:id="rId5"/>
    <p:sldId id="260" r:id="rId6"/>
    <p:sldId id="261" r:id="rId7"/>
  </p:sldIdLst>
  <p:sldSz cx="9144000" cy="6858000" type="screen4x3"/>
  <p:notesSz cx="6858000" cy="9144000"/>
  <p:defaultTextStyle>
    <a:defPPr>
      <a:defRPr lang="es-P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Libro1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scatterChart>
        <c:scatterStyle val="lineMarker"/>
        <c:varyColors val="0"/>
        <c:ser>
          <c:idx val="0"/>
          <c:order val="0"/>
          <c:tx>
            <c:strRef>
              <c:f>Hoja2!$B$1</c:f>
              <c:strCache>
                <c:ptCount val="1"/>
                <c:pt idx="0">
                  <c:v>Delincuencia de alto grado=Y</c:v>
                </c:pt>
              </c:strCache>
            </c:strRef>
          </c:tx>
          <c:spPr>
            <a:ln w="1905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trendline>
            <c:spPr>
              <a:ln w="19050" cap="rnd">
                <a:solidFill>
                  <a:schemeClr val="accent1"/>
                </a:solidFill>
                <a:prstDash val="sysDot"/>
              </a:ln>
              <a:effectLst/>
            </c:spPr>
            <c:trendlineType val="linear"/>
            <c:dispRSqr val="1"/>
            <c:dispEq val="1"/>
            <c:trendlineLbl>
              <c:layout>
                <c:manualLayout>
                  <c:x val="-0.46711439195100612"/>
                  <c:y val="2.7777777777777776E-2"/>
                </c:manualLayout>
              </c:layout>
              <c:tx>
                <c:rich>
                  <a:bodyPr rot="0" spcFirstLastPara="1" vertOverflow="ellipsis" vert="horz" wrap="square" anchor="ctr" anchorCtr="1"/>
                  <a:lstStyle/>
                  <a:p>
                    <a:pPr>
                      <a:defRPr sz="900" b="0" i="0" u="none" strike="noStrike" kern="1200" baseline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 baseline="0"/>
                      <a:t>y = 1.6983x + 1.0862</a:t>
                    </a:r>
                    <a:br>
                      <a:rPr lang="en-US" baseline="0"/>
                    </a:br>
                    <a:r>
                      <a:rPr lang="en-US" baseline="0"/>
                      <a:t>R² = 0.9726</a:t>
                    </a:r>
                  </a:p>
                  <a:p>
                    <a:pPr>
                      <a:defRPr/>
                    </a:pPr>
                    <a:r>
                      <a:rPr lang="en-US" baseline="0"/>
                      <a:t>r=0.986</a:t>
                    </a:r>
                    <a:endParaRPr lang="en-US"/>
                  </a:p>
                </c:rich>
              </c:tx>
              <c:numFmt formatCode="General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900" b="0" i="0" u="none" strike="noStrike" kern="1200" baseline="0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PE"/>
                </a:p>
              </c:txPr>
            </c:trendlineLbl>
          </c:trendline>
          <c:xVal>
            <c:numRef>
              <c:f>Hoja2!$A$2:$A$7</c:f>
              <c:numCache>
                <c:formatCode>General</c:formatCode>
                <c:ptCount val="6"/>
                <c:pt idx="0">
                  <c:v>2</c:v>
                </c:pt>
                <c:pt idx="1">
                  <c:v>3</c:v>
                </c:pt>
                <c:pt idx="2">
                  <c:v>5</c:v>
                </c:pt>
                <c:pt idx="3">
                  <c:v>1</c:v>
                </c:pt>
                <c:pt idx="4">
                  <c:v>7</c:v>
                </c:pt>
                <c:pt idx="5">
                  <c:v>3.6</c:v>
                </c:pt>
              </c:numCache>
            </c:numRef>
          </c:xVal>
          <c:yVal>
            <c:numRef>
              <c:f>Hoja2!$B$2:$B$7</c:f>
              <c:numCache>
                <c:formatCode>General</c:formatCode>
                <c:ptCount val="6"/>
                <c:pt idx="0">
                  <c:v>5</c:v>
                </c:pt>
                <c:pt idx="1">
                  <c:v>7</c:v>
                </c:pt>
                <c:pt idx="2">
                  <c:v>9</c:v>
                </c:pt>
                <c:pt idx="3">
                  <c:v>2</c:v>
                </c:pt>
                <c:pt idx="4">
                  <c:v>13</c:v>
                </c:pt>
                <c:pt idx="5">
                  <c:v>7.2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-1929938944"/>
        <c:axId val="-1929944928"/>
      </c:scatterChart>
      <c:valAx>
        <c:axId val="-1929938944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s-PE"/>
                  <a:t>Pena de muerte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PE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PE"/>
          </a:p>
        </c:txPr>
        <c:crossAx val="-1929944928"/>
        <c:crosses val="autoZero"/>
        <c:crossBetween val="midCat"/>
      </c:valAx>
      <c:valAx>
        <c:axId val="-192994492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s-PE"/>
                  <a:t>Delincuencia de alto grado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PE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PE"/>
          </a:p>
        </c:txPr>
        <c:crossAx val="-1929938944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PE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PE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C90546-7C5B-4D4A-9149-FD294E74B4C1}" type="datetimeFigureOut">
              <a:rPr lang="es-PE" smtClean="0"/>
              <a:t>29/06/2017</a:t>
            </a:fld>
            <a:endParaRPr lang="es-PE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6C3147-6D3B-405F-ACE9-8759DD3D3395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9336795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C90546-7C5B-4D4A-9149-FD294E74B4C1}" type="datetimeFigureOut">
              <a:rPr lang="es-PE" smtClean="0"/>
              <a:t>29/06/2017</a:t>
            </a:fld>
            <a:endParaRPr lang="es-PE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6C3147-6D3B-405F-ACE9-8759DD3D3395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4089061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C90546-7C5B-4D4A-9149-FD294E74B4C1}" type="datetimeFigureOut">
              <a:rPr lang="es-PE" smtClean="0"/>
              <a:t>29/06/2017</a:t>
            </a:fld>
            <a:endParaRPr lang="es-PE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6C3147-6D3B-405F-ACE9-8759DD3D3395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1317348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C90546-7C5B-4D4A-9149-FD294E74B4C1}" type="datetimeFigureOut">
              <a:rPr lang="es-PE" smtClean="0"/>
              <a:t>29/06/2017</a:t>
            </a:fld>
            <a:endParaRPr lang="es-PE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6C3147-6D3B-405F-ACE9-8759DD3D3395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19890437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C90546-7C5B-4D4A-9149-FD294E74B4C1}" type="datetimeFigureOut">
              <a:rPr lang="es-PE" smtClean="0"/>
              <a:t>29/06/2017</a:t>
            </a:fld>
            <a:endParaRPr lang="es-PE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6C3147-6D3B-405F-ACE9-8759DD3D3395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1156257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C90546-7C5B-4D4A-9149-FD294E74B4C1}" type="datetimeFigureOut">
              <a:rPr lang="es-PE" smtClean="0"/>
              <a:t>29/06/2017</a:t>
            </a:fld>
            <a:endParaRPr lang="es-PE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6C3147-6D3B-405F-ACE9-8759DD3D3395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10474320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C90546-7C5B-4D4A-9149-FD294E74B4C1}" type="datetimeFigureOut">
              <a:rPr lang="es-PE" smtClean="0"/>
              <a:t>29/06/2017</a:t>
            </a:fld>
            <a:endParaRPr lang="es-PE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6C3147-6D3B-405F-ACE9-8759DD3D3395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8386590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C90546-7C5B-4D4A-9149-FD294E74B4C1}" type="datetimeFigureOut">
              <a:rPr lang="es-PE" smtClean="0"/>
              <a:t>29/06/2017</a:t>
            </a:fld>
            <a:endParaRPr lang="es-PE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6C3147-6D3B-405F-ACE9-8759DD3D3395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40614194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C90546-7C5B-4D4A-9149-FD294E74B4C1}" type="datetimeFigureOut">
              <a:rPr lang="es-PE" smtClean="0"/>
              <a:t>29/06/2017</a:t>
            </a:fld>
            <a:endParaRPr lang="es-PE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6C3147-6D3B-405F-ACE9-8759DD3D3395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19568867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C90546-7C5B-4D4A-9149-FD294E74B4C1}" type="datetimeFigureOut">
              <a:rPr lang="es-PE" smtClean="0"/>
              <a:t>29/06/2017</a:t>
            </a:fld>
            <a:endParaRPr lang="es-PE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6C3147-6D3B-405F-ACE9-8759DD3D3395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41434059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PE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C90546-7C5B-4D4A-9149-FD294E74B4C1}" type="datetimeFigureOut">
              <a:rPr lang="es-PE" smtClean="0"/>
              <a:t>29/06/2017</a:t>
            </a:fld>
            <a:endParaRPr lang="es-PE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6C3147-6D3B-405F-ACE9-8759DD3D3395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16250254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C90546-7C5B-4D4A-9149-FD294E74B4C1}" type="datetimeFigureOut">
              <a:rPr lang="es-PE" smtClean="0"/>
              <a:t>29/06/2017</a:t>
            </a:fld>
            <a:endParaRPr lang="es-PE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PE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6C3147-6D3B-405F-ACE9-8759DD3D3395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1085937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P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11560" y="836712"/>
            <a:ext cx="7772400" cy="1470025"/>
          </a:xfrm>
        </p:spPr>
        <p:txBody>
          <a:bodyPr/>
          <a:lstStyle/>
          <a:p>
            <a:r>
              <a:rPr lang="es-PE" dirty="0" smtClean="0"/>
              <a:t>UNIVERSIDAD CATOLICA DE SANTA MARIA</a:t>
            </a:r>
            <a:endParaRPr lang="es-PE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475656" y="2996952"/>
            <a:ext cx="6400800" cy="694928"/>
          </a:xfrm>
        </p:spPr>
        <p:txBody>
          <a:bodyPr/>
          <a:lstStyle/>
          <a:p>
            <a:r>
              <a:rPr lang="es-PE" dirty="0" smtClean="0">
                <a:solidFill>
                  <a:schemeClr val="tx1"/>
                </a:solidFill>
              </a:rPr>
              <a:t>REGRESION Y CORRELACION LINEAL</a:t>
            </a:r>
            <a:endParaRPr lang="es-PE" dirty="0">
              <a:solidFill>
                <a:schemeClr val="tx1"/>
              </a:solidFill>
            </a:endParaRPr>
          </a:p>
        </p:txBody>
      </p:sp>
      <p:sp>
        <p:nvSpPr>
          <p:cNvPr id="4" name="2 Subtítulo"/>
          <p:cNvSpPr txBox="1">
            <a:spLocks/>
          </p:cNvSpPr>
          <p:nvPr/>
        </p:nvSpPr>
        <p:spPr>
          <a:xfrm>
            <a:off x="1475656" y="4534272"/>
            <a:ext cx="6400800" cy="6949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PE" dirty="0" smtClean="0">
                <a:solidFill>
                  <a:schemeClr val="tx1"/>
                </a:solidFill>
              </a:rPr>
              <a:t>Dr. Alberto Cáceres </a:t>
            </a:r>
            <a:r>
              <a:rPr lang="es-PE" dirty="0" err="1" smtClean="0">
                <a:solidFill>
                  <a:schemeClr val="tx1"/>
                </a:solidFill>
              </a:rPr>
              <a:t>Huambo</a:t>
            </a:r>
            <a:endParaRPr lang="es-PE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231505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PE" dirty="0" smtClean="0"/>
              <a:t>REGRESION Y CORRELACION LINEAL</a:t>
            </a:r>
            <a:endParaRPr lang="es-PE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036712"/>
          </a:xfrm>
        </p:spPr>
        <p:txBody>
          <a:bodyPr/>
          <a:lstStyle/>
          <a:p>
            <a:r>
              <a:rPr lang="es-PE" dirty="0" smtClean="0"/>
              <a:t>Se desea determinar la relaci</a:t>
            </a:r>
            <a:r>
              <a:rPr lang="es-PE" dirty="0"/>
              <a:t>ó</a:t>
            </a:r>
            <a:r>
              <a:rPr lang="es-PE" dirty="0" smtClean="0"/>
              <a:t>n entre</a:t>
            </a:r>
            <a:endParaRPr lang="es-PE" dirty="0"/>
          </a:p>
        </p:txBody>
      </p:sp>
      <p:sp>
        <p:nvSpPr>
          <p:cNvPr id="5" name="2 Marcador de contenido"/>
          <p:cNvSpPr txBox="1">
            <a:spLocks/>
          </p:cNvSpPr>
          <p:nvPr/>
        </p:nvSpPr>
        <p:spPr>
          <a:xfrm>
            <a:off x="467544" y="2752328"/>
            <a:ext cx="8229600" cy="1036712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PE" dirty="0" smtClean="0"/>
              <a:t>Ho: No existe relación entre ambas variables</a:t>
            </a:r>
          </a:p>
          <a:p>
            <a:r>
              <a:rPr lang="es-PE" dirty="0" smtClean="0"/>
              <a:t>H1: Si existe relación entre ambas variables</a:t>
            </a:r>
          </a:p>
          <a:p>
            <a:endParaRPr lang="es-PE" dirty="0"/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76056" y="4005064"/>
            <a:ext cx="3166419" cy="20162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4" name="Tab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22392386"/>
              </p:ext>
            </p:extLst>
          </p:nvPr>
        </p:nvGraphicFramePr>
        <p:xfrm>
          <a:off x="971600" y="4005064"/>
          <a:ext cx="2736304" cy="237626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368152"/>
                <a:gridCol w="1368152"/>
              </a:tblGrid>
              <a:tr h="891099">
                <a:tc>
                  <a:txBody>
                    <a:bodyPr/>
                    <a:lstStyle/>
                    <a:p>
                      <a:pPr algn="l" fontAlgn="b"/>
                      <a:r>
                        <a:rPr lang="es-PE" sz="1100" u="none" strike="noStrike">
                          <a:effectLst/>
                        </a:rPr>
                        <a:t>Pena de muerte</a:t>
                      </a:r>
                      <a:endParaRPr lang="es-P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1100" u="none" strike="noStrike" dirty="0">
                          <a:effectLst/>
                        </a:rPr>
                        <a:t>Delincuencia de alto grado</a:t>
                      </a:r>
                      <a:endParaRPr lang="es-P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297033">
                <a:tc>
                  <a:txBody>
                    <a:bodyPr/>
                    <a:lstStyle/>
                    <a:p>
                      <a:pPr algn="r" fontAlgn="b"/>
                      <a:r>
                        <a:rPr lang="es-PE" sz="1100" u="none" strike="noStrike">
                          <a:effectLst/>
                        </a:rPr>
                        <a:t>2</a:t>
                      </a:r>
                      <a:endParaRPr lang="es-P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PE" sz="1100" u="none" strike="noStrike">
                          <a:effectLst/>
                        </a:rPr>
                        <a:t>5</a:t>
                      </a:r>
                      <a:endParaRPr lang="es-P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297033">
                <a:tc>
                  <a:txBody>
                    <a:bodyPr/>
                    <a:lstStyle/>
                    <a:p>
                      <a:pPr algn="r" fontAlgn="b"/>
                      <a:r>
                        <a:rPr lang="es-PE" sz="1100" u="none" strike="noStrike">
                          <a:effectLst/>
                        </a:rPr>
                        <a:t>3</a:t>
                      </a:r>
                      <a:endParaRPr lang="es-P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PE" sz="1100" u="none" strike="noStrike">
                          <a:effectLst/>
                        </a:rPr>
                        <a:t>7</a:t>
                      </a:r>
                      <a:endParaRPr lang="es-P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297033">
                <a:tc>
                  <a:txBody>
                    <a:bodyPr/>
                    <a:lstStyle/>
                    <a:p>
                      <a:pPr algn="r" fontAlgn="b"/>
                      <a:r>
                        <a:rPr lang="es-PE" sz="1100" u="none" strike="noStrike">
                          <a:effectLst/>
                        </a:rPr>
                        <a:t>5</a:t>
                      </a:r>
                      <a:endParaRPr lang="es-P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PE" sz="1100" u="none" strike="noStrike">
                          <a:effectLst/>
                        </a:rPr>
                        <a:t>9</a:t>
                      </a:r>
                      <a:endParaRPr lang="es-P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297033">
                <a:tc>
                  <a:txBody>
                    <a:bodyPr/>
                    <a:lstStyle/>
                    <a:p>
                      <a:pPr algn="r" fontAlgn="b"/>
                      <a:r>
                        <a:rPr lang="es-PE" sz="1100" u="none" strike="noStrike">
                          <a:effectLst/>
                        </a:rPr>
                        <a:t>1</a:t>
                      </a:r>
                      <a:endParaRPr lang="es-P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PE" sz="1100" u="none" strike="noStrike">
                          <a:effectLst/>
                        </a:rPr>
                        <a:t>2</a:t>
                      </a:r>
                      <a:endParaRPr lang="es-P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297033">
                <a:tc>
                  <a:txBody>
                    <a:bodyPr/>
                    <a:lstStyle/>
                    <a:p>
                      <a:pPr algn="r" fontAlgn="b"/>
                      <a:r>
                        <a:rPr lang="es-PE" sz="1100" u="none" strike="noStrike">
                          <a:effectLst/>
                        </a:rPr>
                        <a:t>7</a:t>
                      </a:r>
                      <a:endParaRPr lang="es-P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PE" sz="1100" u="none" strike="noStrike" dirty="0">
                          <a:effectLst/>
                        </a:rPr>
                        <a:t>13</a:t>
                      </a:r>
                      <a:endParaRPr lang="es-P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861081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PE" dirty="0" smtClean="0"/>
              <a:t>DESARROLLO</a:t>
            </a:r>
            <a:endParaRPr lang="es-PE" dirty="0"/>
          </a:p>
        </p:txBody>
      </p:sp>
      <p:graphicFrame>
        <p:nvGraphicFramePr>
          <p:cNvPr id="5" name="Gráfico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90954865"/>
              </p:ext>
            </p:extLst>
          </p:nvPr>
        </p:nvGraphicFramePr>
        <p:xfrm>
          <a:off x="4456584" y="4077072"/>
          <a:ext cx="4230216" cy="25957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6" name="Tab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76984527"/>
              </p:ext>
            </p:extLst>
          </p:nvPr>
        </p:nvGraphicFramePr>
        <p:xfrm>
          <a:off x="490480" y="1417638"/>
          <a:ext cx="6313768" cy="222738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77980"/>
                <a:gridCol w="877980"/>
                <a:gridCol w="877980"/>
                <a:gridCol w="877980"/>
                <a:gridCol w="1217672"/>
                <a:gridCol w="792088"/>
                <a:gridCol w="792088"/>
              </a:tblGrid>
              <a:tr h="686215">
                <a:tc>
                  <a:txBody>
                    <a:bodyPr/>
                    <a:lstStyle/>
                    <a:p>
                      <a:pPr algn="l" rtl="0" fontAlgn="b"/>
                      <a:r>
                        <a:rPr lang="es-PE" sz="1100" u="none" strike="noStrike" dirty="0">
                          <a:effectLst/>
                        </a:rPr>
                        <a:t>Pena de muerte=X</a:t>
                      </a:r>
                      <a:endParaRPr lang="es-P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PE" sz="1100" u="none" strike="noStrike">
                          <a:effectLst/>
                        </a:rPr>
                        <a:t>Delincuencia de alto grado=Y</a:t>
                      </a:r>
                      <a:endParaRPr lang="es-P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PE" sz="1100" u="none" strike="noStrike">
                          <a:effectLst/>
                        </a:rPr>
                        <a:t>X-media</a:t>
                      </a:r>
                      <a:endParaRPr lang="es-P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PE" sz="1100" u="none" strike="noStrike">
                          <a:effectLst/>
                        </a:rPr>
                        <a:t>y-media</a:t>
                      </a:r>
                      <a:endParaRPr lang="es-P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PE" sz="1100" u="none" strike="noStrike">
                          <a:effectLst/>
                        </a:rPr>
                        <a:t>(X-media)(y-media)</a:t>
                      </a:r>
                      <a:endParaRPr lang="es-P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PE" sz="1100" u="none" strike="noStrike">
                          <a:effectLst/>
                        </a:rPr>
                        <a:t>(X-media)^2</a:t>
                      </a:r>
                      <a:endParaRPr lang="es-P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PE" sz="1100" u="none" strike="noStrike">
                          <a:effectLst/>
                        </a:rPr>
                        <a:t>(y-media)^2</a:t>
                      </a:r>
                      <a:endParaRPr lang="es-P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236238">
                <a:tc>
                  <a:txBody>
                    <a:bodyPr/>
                    <a:lstStyle/>
                    <a:p>
                      <a:pPr algn="r" rtl="0" fontAlgn="b"/>
                      <a:r>
                        <a:rPr lang="es-PE" sz="1100" u="none" strike="noStrike">
                          <a:effectLst/>
                        </a:rPr>
                        <a:t>2</a:t>
                      </a:r>
                      <a:endParaRPr lang="es-P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PE" sz="1100" u="none" strike="noStrike">
                          <a:effectLst/>
                        </a:rPr>
                        <a:t>5</a:t>
                      </a:r>
                      <a:endParaRPr lang="es-P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PE" sz="1100" u="none" strike="noStrike">
                          <a:effectLst/>
                        </a:rPr>
                        <a:t>-1.6</a:t>
                      </a:r>
                      <a:endParaRPr lang="es-P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PE" sz="1100" u="none" strike="noStrike">
                          <a:effectLst/>
                        </a:rPr>
                        <a:t>-2.2</a:t>
                      </a:r>
                      <a:endParaRPr lang="es-P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PE" sz="1100" u="none" strike="noStrike">
                          <a:effectLst/>
                        </a:rPr>
                        <a:t>3.52</a:t>
                      </a:r>
                      <a:endParaRPr lang="es-P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PE" sz="1100" u="none" strike="noStrike">
                          <a:effectLst/>
                        </a:rPr>
                        <a:t>2.56</a:t>
                      </a:r>
                      <a:endParaRPr lang="es-P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PE" sz="1100" u="none" strike="noStrike">
                          <a:effectLst/>
                        </a:rPr>
                        <a:t>4.84</a:t>
                      </a:r>
                      <a:endParaRPr lang="es-P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236238">
                <a:tc>
                  <a:txBody>
                    <a:bodyPr/>
                    <a:lstStyle/>
                    <a:p>
                      <a:pPr algn="r" rtl="0" fontAlgn="b"/>
                      <a:r>
                        <a:rPr lang="es-PE" sz="1100" u="none" strike="noStrike">
                          <a:effectLst/>
                        </a:rPr>
                        <a:t>3</a:t>
                      </a:r>
                      <a:endParaRPr lang="es-P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PE" sz="1100" u="none" strike="noStrike">
                          <a:effectLst/>
                        </a:rPr>
                        <a:t>7</a:t>
                      </a:r>
                      <a:endParaRPr lang="es-P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PE" sz="1100" u="none" strike="noStrike">
                          <a:effectLst/>
                        </a:rPr>
                        <a:t>-0.6</a:t>
                      </a:r>
                      <a:endParaRPr lang="es-P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PE" sz="1100" u="none" strike="noStrike">
                          <a:effectLst/>
                        </a:rPr>
                        <a:t>-0.2</a:t>
                      </a:r>
                      <a:endParaRPr lang="es-P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PE" sz="1100" u="none" strike="noStrike">
                          <a:effectLst/>
                        </a:rPr>
                        <a:t>0.12</a:t>
                      </a:r>
                      <a:endParaRPr lang="es-P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PE" sz="1100" u="none" strike="noStrike">
                          <a:effectLst/>
                        </a:rPr>
                        <a:t>0.36</a:t>
                      </a:r>
                      <a:endParaRPr lang="es-P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PE" sz="1100" u="none" strike="noStrike">
                          <a:effectLst/>
                        </a:rPr>
                        <a:t>0.04</a:t>
                      </a:r>
                      <a:endParaRPr lang="es-P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236238">
                <a:tc>
                  <a:txBody>
                    <a:bodyPr/>
                    <a:lstStyle/>
                    <a:p>
                      <a:pPr algn="r" rtl="0" fontAlgn="b"/>
                      <a:r>
                        <a:rPr lang="es-PE" sz="1100" u="none" strike="noStrike">
                          <a:effectLst/>
                        </a:rPr>
                        <a:t>5</a:t>
                      </a:r>
                      <a:endParaRPr lang="es-P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PE" sz="1100" u="none" strike="noStrike">
                          <a:effectLst/>
                        </a:rPr>
                        <a:t>9</a:t>
                      </a:r>
                      <a:endParaRPr lang="es-P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PE" sz="1100" u="none" strike="noStrike">
                          <a:effectLst/>
                        </a:rPr>
                        <a:t>1.4</a:t>
                      </a:r>
                      <a:endParaRPr lang="es-P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PE" sz="1100" u="none" strike="noStrike">
                          <a:effectLst/>
                        </a:rPr>
                        <a:t>1.8</a:t>
                      </a:r>
                      <a:endParaRPr lang="es-P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PE" sz="1100" u="none" strike="noStrike">
                          <a:effectLst/>
                        </a:rPr>
                        <a:t>2.52</a:t>
                      </a:r>
                      <a:endParaRPr lang="es-P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PE" sz="1100" u="none" strike="noStrike">
                          <a:effectLst/>
                        </a:rPr>
                        <a:t>1.96</a:t>
                      </a:r>
                      <a:endParaRPr lang="es-P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PE" sz="1100" u="none" strike="noStrike">
                          <a:effectLst/>
                        </a:rPr>
                        <a:t>3.24</a:t>
                      </a:r>
                      <a:endParaRPr lang="es-P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236238">
                <a:tc>
                  <a:txBody>
                    <a:bodyPr/>
                    <a:lstStyle/>
                    <a:p>
                      <a:pPr algn="r" rtl="0" fontAlgn="b"/>
                      <a:r>
                        <a:rPr lang="es-PE" sz="1100" u="none" strike="noStrike">
                          <a:effectLst/>
                        </a:rPr>
                        <a:t>1</a:t>
                      </a:r>
                      <a:endParaRPr lang="es-P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PE" sz="1100" u="none" strike="noStrike">
                          <a:effectLst/>
                        </a:rPr>
                        <a:t>2</a:t>
                      </a:r>
                      <a:endParaRPr lang="es-P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PE" sz="1100" u="none" strike="noStrike">
                          <a:effectLst/>
                        </a:rPr>
                        <a:t>-2.6</a:t>
                      </a:r>
                      <a:endParaRPr lang="es-P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PE" sz="1100" u="none" strike="noStrike">
                          <a:effectLst/>
                        </a:rPr>
                        <a:t>-5.2</a:t>
                      </a:r>
                      <a:endParaRPr lang="es-P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PE" sz="1100" u="none" strike="noStrike">
                          <a:effectLst/>
                        </a:rPr>
                        <a:t>13.52</a:t>
                      </a:r>
                      <a:endParaRPr lang="es-P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PE" sz="1100" u="none" strike="noStrike">
                          <a:effectLst/>
                        </a:rPr>
                        <a:t>6.76</a:t>
                      </a:r>
                      <a:endParaRPr lang="es-P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PE" sz="1100" u="none" strike="noStrike">
                          <a:effectLst/>
                        </a:rPr>
                        <a:t>27.04</a:t>
                      </a:r>
                      <a:endParaRPr lang="es-P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236238">
                <a:tc>
                  <a:txBody>
                    <a:bodyPr/>
                    <a:lstStyle/>
                    <a:p>
                      <a:pPr algn="r" rtl="0" fontAlgn="b"/>
                      <a:r>
                        <a:rPr lang="es-PE" sz="1100" u="none" strike="noStrike">
                          <a:effectLst/>
                        </a:rPr>
                        <a:t>7</a:t>
                      </a:r>
                      <a:endParaRPr lang="es-P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PE" sz="1100" u="none" strike="noStrike">
                          <a:effectLst/>
                        </a:rPr>
                        <a:t>13</a:t>
                      </a:r>
                      <a:endParaRPr lang="es-P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PE" sz="1100" u="none" strike="noStrike">
                          <a:effectLst/>
                        </a:rPr>
                        <a:t>3.4</a:t>
                      </a:r>
                      <a:endParaRPr lang="es-P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PE" sz="1100" u="none" strike="noStrike">
                          <a:effectLst/>
                        </a:rPr>
                        <a:t>5.8</a:t>
                      </a:r>
                      <a:endParaRPr lang="es-P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PE" sz="1100" u="none" strike="noStrike">
                          <a:effectLst/>
                        </a:rPr>
                        <a:t>19.72</a:t>
                      </a:r>
                      <a:endParaRPr lang="es-P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PE" sz="1100" u="none" strike="noStrike">
                          <a:effectLst/>
                        </a:rPr>
                        <a:t>11.56</a:t>
                      </a:r>
                      <a:endParaRPr lang="es-P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PE" sz="1100" u="none" strike="noStrike">
                          <a:effectLst/>
                        </a:rPr>
                        <a:t>33.64</a:t>
                      </a:r>
                      <a:endParaRPr lang="es-P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359982">
                <a:tc>
                  <a:txBody>
                    <a:bodyPr/>
                    <a:lstStyle/>
                    <a:p>
                      <a:pPr algn="r" rtl="0" fontAlgn="b"/>
                      <a:r>
                        <a:rPr lang="es-PE" sz="1100" u="none" strike="noStrike">
                          <a:effectLst/>
                        </a:rPr>
                        <a:t>3.6</a:t>
                      </a:r>
                      <a:endParaRPr lang="es-P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PE" sz="1100" u="none" strike="noStrike">
                          <a:effectLst/>
                        </a:rPr>
                        <a:t>7.2</a:t>
                      </a:r>
                      <a:endParaRPr lang="es-P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1800" u="none" strike="noStrike">
                          <a:effectLst/>
                        </a:rPr>
                        <a:t> </a:t>
                      </a:r>
                      <a:endParaRPr lang="es-PE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1800" u="none" strike="noStrike">
                          <a:effectLst/>
                        </a:rPr>
                        <a:t> </a:t>
                      </a:r>
                      <a:endParaRPr lang="es-PE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PE" sz="1100" u="none" strike="noStrike">
                          <a:effectLst/>
                        </a:rPr>
                        <a:t>39.4</a:t>
                      </a:r>
                      <a:endParaRPr lang="es-P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PE" sz="1100" u="none" strike="noStrike">
                          <a:effectLst/>
                        </a:rPr>
                        <a:t>23.2</a:t>
                      </a:r>
                      <a:endParaRPr lang="es-P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PE" sz="1100" u="none" strike="noStrike" dirty="0">
                          <a:effectLst/>
                        </a:rPr>
                        <a:t>68.8</a:t>
                      </a:r>
                      <a:endParaRPr lang="es-P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52084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PE" dirty="0" smtClean="0"/>
              <a:t>CORRELACION</a:t>
            </a:r>
            <a:endParaRPr lang="es-PE" dirty="0"/>
          </a:p>
        </p:txBody>
      </p:sp>
      <p:pic>
        <p:nvPicPr>
          <p:cNvPr id="2050" name="Picture 2" descr="Resultado de imagen para CORRELACIÓN LINEAL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1412776"/>
            <a:ext cx="3763847" cy="26642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60032" y="1902921"/>
            <a:ext cx="3528392" cy="16840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5" name="Picture 7" descr="Resultado de imagen para VALORES DE LA CORRELACION DE PEARSON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4509120"/>
            <a:ext cx="5040560" cy="16561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Imagen 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940152" y="4496151"/>
            <a:ext cx="1911552" cy="8770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70852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PE" dirty="0" smtClean="0"/>
              <a:t>DESARROLLO</a:t>
            </a:r>
            <a:endParaRPr lang="es-PE" dirty="0"/>
          </a:p>
        </p:txBody>
      </p:sp>
      <p:pic>
        <p:nvPicPr>
          <p:cNvPr id="3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1399346"/>
            <a:ext cx="3528392" cy="16840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4" name="Rectángulo 3"/>
              <p:cNvSpPr/>
              <p:nvPr/>
            </p:nvSpPr>
            <p:spPr>
              <a:xfrm>
                <a:off x="4932040" y="1918191"/>
                <a:ext cx="2684196" cy="66460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PE" i="1">
                          <a:latin typeface="Cambria Math" panose="02040503050406030204" pitchFamily="18" charset="0"/>
                        </a:rPr>
                        <m:t>𝑟</m:t>
                      </m:r>
                      <m:r>
                        <a:rPr lang="es-PE" i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s-PE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s-PE" i="0">
                              <a:latin typeface="Cambria Math" panose="02040503050406030204" pitchFamily="18" charset="0"/>
                            </a:rPr>
                            <m:t>39.4</m:t>
                          </m:r>
                        </m:num>
                        <m:den>
                          <m:rad>
                            <m:radPr>
                              <m:degHide m:val="on"/>
                              <m:ctrlPr>
                                <a:rPr lang="es-PE" i="1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s-PE" i="0">
                                  <a:latin typeface="Cambria Math" panose="02040503050406030204" pitchFamily="18" charset="0"/>
                                </a:rPr>
                                <m:t>23.2</m:t>
                              </m:r>
                            </m:e>
                          </m:rad>
                          <m:rad>
                            <m:radPr>
                              <m:degHide m:val="on"/>
                              <m:ctrlPr>
                                <a:rPr lang="es-PE" i="1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s-PE" i="0">
                                  <a:latin typeface="Cambria Math" panose="02040503050406030204" pitchFamily="18" charset="0"/>
                                </a:rPr>
                                <m:t>68.8</m:t>
                              </m:r>
                            </m:e>
                          </m:rad>
                        </m:den>
                      </m:f>
                      <m:r>
                        <a:rPr lang="es-PE" i="0">
                          <a:latin typeface="Cambria Math" panose="02040503050406030204" pitchFamily="18" charset="0"/>
                        </a:rPr>
                        <m:t>=0.986</m:t>
                      </m:r>
                    </m:oMath>
                  </m:oMathPara>
                </a14:m>
                <a:endParaRPr lang="es-PE" dirty="0"/>
              </a:p>
            </p:txBody>
          </p:sp>
        </mc:Choice>
        <mc:Fallback xmlns="">
          <p:sp>
            <p:nvSpPr>
              <p:cNvPr id="4" name="Rectángulo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32040" y="1918191"/>
                <a:ext cx="2684196" cy="664606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P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Rectángulo 4"/>
              <p:cNvSpPr/>
              <p:nvPr/>
            </p:nvSpPr>
            <p:spPr>
              <a:xfrm>
                <a:off x="979857" y="3752709"/>
                <a:ext cx="1558119" cy="91069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PE" i="1">
                          <a:latin typeface="Cambria Math" panose="02040503050406030204" pitchFamily="18" charset="0"/>
                        </a:rPr>
                        <m:t>𝑡</m:t>
                      </m:r>
                      <m:r>
                        <a:rPr lang="es-PE" i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s-PE" i="1">
                          <a:latin typeface="Cambria Math" panose="02040503050406030204" pitchFamily="18" charset="0"/>
                        </a:rPr>
                        <m:t>𝑟</m:t>
                      </m:r>
                      <m:rad>
                        <m:radPr>
                          <m:degHide m:val="on"/>
                          <m:ctrlPr>
                            <a:rPr lang="es-PE" i="1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f>
                            <m:fPr>
                              <m:ctrlPr>
                                <a:rPr lang="es-PE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s-PE" i="1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  <m:r>
                                <a:rPr lang="es-PE" i="0">
                                  <a:latin typeface="Cambria Math" panose="02040503050406030204" pitchFamily="18" charset="0"/>
                                </a:rPr>
                                <m:t>−2</m:t>
                              </m:r>
                            </m:num>
                            <m:den>
                              <m:r>
                                <a:rPr lang="es-PE" i="0">
                                  <a:latin typeface="Cambria Math" panose="02040503050406030204" pitchFamily="18" charset="0"/>
                                </a:rPr>
                                <m:t>1−</m:t>
                              </m:r>
                              <m:sSup>
                                <m:sSupPr>
                                  <m:ctrlPr>
                                    <a:rPr lang="es-PE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s-PE" i="1">
                                      <a:latin typeface="Cambria Math" panose="02040503050406030204" pitchFamily="18" charset="0"/>
                                    </a:rPr>
                                    <m:t>𝑟</m:t>
                                  </m:r>
                                </m:e>
                                <m:sup>
                                  <m:r>
                                    <a:rPr lang="es-PE" i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den>
                          </m:f>
                        </m:e>
                      </m:rad>
                    </m:oMath>
                  </m:oMathPara>
                </a14:m>
                <a:endParaRPr lang="es-PE" dirty="0"/>
              </a:p>
            </p:txBody>
          </p:sp>
        </mc:Choice>
        <mc:Fallback xmlns="">
          <p:sp>
            <p:nvSpPr>
              <p:cNvPr id="5" name="Rectángulo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79857" y="3752709"/>
                <a:ext cx="1558119" cy="910699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P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Rectángulo 5"/>
              <p:cNvSpPr/>
              <p:nvPr/>
            </p:nvSpPr>
            <p:spPr>
              <a:xfrm>
                <a:off x="3131840" y="3861048"/>
                <a:ext cx="3308277" cy="91069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PE" i="1">
                          <a:latin typeface="Cambria Math" panose="02040503050406030204" pitchFamily="18" charset="0"/>
                        </a:rPr>
                        <m:t>𝑡</m:t>
                      </m:r>
                      <m:r>
                        <a:rPr lang="es-PE" i="0">
                          <a:latin typeface="Cambria Math" panose="02040503050406030204" pitchFamily="18" charset="0"/>
                        </a:rPr>
                        <m:t>=0.986</m:t>
                      </m:r>
                      <m:rad>
                        <m:radPr>
                          <m:degHide m:val="on"/>
                          <m:ctrlPr>
                            <a:rPr lang="es-PE" i="1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f>
                            <m:fPr>
                              <m:ctrlPr>
                                <a:rPr lang="es-PE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s-PE" i="0">
                                  <a:latin typeface="Cambria Math" panose="02040503050406030204" pitchFamily="18" charset="0"/>
                                </a:rPr>
                                <m:t>5−2</m:t>
                              </m:r>
                            </m:num>
                            <m:den>
                              <m:r>
                                <a:rPr lang="es-PE" i="0">
                                  <a:latin typeface="Cambria Math" panose="02040503050406030204" pitchFamily="18" charset="0"/>
                                </a:rPr>
                                <m:t>1−</m:t>
                              </m:r>
                              <m:sSup>
                                <m:sSupPr>
                                  <m:ctrlPr>
                                    <a:rPr lang="es-PE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s-PE" i="0">
                                      <a:latin typeface="Cambria Math" panose="02040503050406030204" pitchFamily="18" charset="0"/>
                                    </a:rPr>
                                    <m:t>0.986</m:t>
                                  </m:r>
                                </m:e>
                                <m:sup>
                                  <m:r>
                                    <a:rPr lang="es-PE" i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den>
                          </m:f>
                        </m:e>
                      </m:rad>
                      <m:r>
                        <a:rPr lang="es-PE" i="0">
                          <a:latin typeface="Cambria Math" panose="02040503050406030204" pitchFamily="18" charset="0"/>
                        </a:rPr>
                        <m:t>=10.24</m:t>
                      </m:r>
                    </m:oMath>
                  </m:oMathPara>
                </a14:m>
                <a:endParaRPr lang="es-PE" dirty="0"/>
              </a:p>
            </p:txBody>
          </p:sp>
        </mc:Choice>
        <mc:Fallback xmlns="">
          <p:sp>
            <p:nvSpPr>
              <p:cNvPr id="6" name="Rectángulo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31840" y="3861048"/>
                <a:ext cx="3308277" cy="910699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PE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CuadroTexto 6"/>
          <p:cNvSpPr txBox="1"/>
          <p:nvPr/>
        </p:nvSpPr>
        <p:spPr>
          <a:xfrm>
            <a:off x="755576" y="5013176"/>
            <a:ext cx="756084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PE" dirty="0" smtClean="0"/>
              <a:t>Para calcular el t tabla tenemos que calcular los grados de libertad </a:t>
            </a:r>
            <a:r>
              <a:rPr lang="es-PE" dirty="0" err="1" smtClean="0"/>
              <a:t>gl</a:t>
            </a:r>
            <a:r>
              <a:rPr lang="es-PE" dirty="0" smtClean="0"/>
              <a:t>=n-1=5-1=4 y buscamos en la tabla en la columna(0.025) y es 2.7765.</a:t>
            </a:r>
          </a:p>
          <a:p>
            <a:endParaRPr lang="es-PE" dirty="0"/>
          </a:p>
          <a:p>
            <a:r>
              <a:rPr lang="es-PE" dirty="0" smtClean="0"/>
              <a:t>Al ser 10.24 es decir el t calculado mayor que el de tabla (2.7765) se rechaza Ho y se acepta H1. Es decir ambas variables se relacionan significativamente.</a:t>
            </a:r>
            <a:endParaRPr lang="es-PE" dirty="0"/>
          </a:p>
        </p:txBody>
      </p:sp>
    </p:spTree>
    <p:extLst>
      <p:ext uri="{BB962C8B-B14F-4D97-AF65-F5344CB8AC3E}">
        <p14:creationId xmlns:p14="http://schemas.microsoft.com/office/powerpoint/2010/main" val="5021551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Resultado de imagen para Tabla t studen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656" y="476672"/>
            <a:ext cx="9153525" cy="6086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722918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134</TotalTime>
  <Words>203</Words>
  <Application>Microsoft Office PowerPoint</Application>
  <PresentationFormat>Presentación en pantalla (4:3)</PresentationFormat>
  <Paragraphs>79</Paragraphs>
  <Slides>6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10" baseType="lpstr">
      <vt:lpstr>Arial</vt:lpstr>
      <vt:lpstr>Calibri</vt:lpstr>
      <vt:lpstr>Cambria Math</vt:lpstr>
      <vt:lpstr>Tema de Office</vt:lpstr>
      <vt:lpstr>UNIVERSIDAD CATOLICA DE SANTA MARIA</vt:lpstr>
      <vt:lpstr>REGRESION Y CORRELACION LINEAL</vt:lpstr>
      <vt:lpstr>DESARROLLO</vt:lpstr>
      <vt:lpstr>CORRELACION</vt:lpstr>
      <vt:lpstr>DESARROLLO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Docente Aduca</dc:creator>
  <cp:lastModifiedBy>Usuario</cp:lastModifiedBy>
  <cp:revision>13</cp:revision>
  <dcterms:created xsi:type="dcterms:W3CDTF">2017-06-21T22:46:59Z</dcterms:created>
  <dcterms:modified xsi:type="dcterms:W3CDTF">2017-06-30T00:13:20Z</dcterms:modified>
</cp:coreProperties>
</file>