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3" r:id="rId6"/>
    <p:sldId id="262" r:id="rId7"/>
    <p:sldId id="264" r:id="rId8"/>
    <p:sldId id="261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2769-6457-46A1-BD4E-4A8131FD855A}" type="datetimeFigureOut">
              <a:rPr lang="es-ES" smtClean="0"/>
              <a:t>07/06/2017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FFAE-87FE-42CA-994F-77BCB097F8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2769-6457-46A1-BD4E-4A8131FD855A}" type="datetimeFigureOut">
              <a:rPr lang="es-ES" smtClean="0"/>
              <a:t>07/06/2017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FFAE-87FE-42CA-994F-77BCB097F8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2769-6457-46A1-BD4E-4A8131FD855A}" type="datetimeFigureOut">
              <a:rPr lang="es-ES" smtClean="0"/>
              <a:t>07/06/2017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FFAE-87FE-42CA-994F-77BCB097F8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2769-6457-46A1-BD4E-4A8131FD855A}" type="datetimeFigureOut">
              <a:rPr lang="es-ES" smtClean="0"/>
              <a:t>07/06/2017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FFAE-87FE-42CA-994F-77BCB097F8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2769-6457-46A1-BD4E-4A8131FD855A}" type="datetimeFigureOut">
              <a:rPr lang="es-ES" smtClean="0"/>
              <a:t>07/06/2017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FFAE-87FE-42CA-994F-77BCB097F8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2769-6457-46A1-BD4E-4A8131FD855A}" type="datetimeFigureOut">
              <a:rPr lang="es-ES" smtClean="0"/>
              <a:t>07/06/2017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FFAE-87FE-42CA-994F-77BCB097F8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2769-6457-46A1-BD4E-4A8131FD855A}" type="datetimeFigureOut">
              <a:rPr lang="es-ES" smtClean="0"/>
              <a:t>07/06/2017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FFAE-87FE-42CA-994F-77BCB097F8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2769-6457-46A1-BD4E-4A8131FD855A}" type="datetimeFigureOut">
              <a:rPr lang="es-ES" smtClean="0"/>
              <a:t>07/06/2017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FFAE-87FE-42CA-994F-77BCB097F8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2769-6457-46A1-BD4E-4A8131FD855A}" type="datetimeFigureOut">
              <a:rPr lang="es-ES" smtClean="0"/>
              <a:t>07/06/2017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FFAE-87FE-42CA-994F-77BCB097F8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2769-6457-46A1-BD4E-4A8131FD855A}" type="datetimeFigureOut">
              <a:rPr lang="es-ES" smtClean="0"/>
              <a:t>07/06/2017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FFAE-87FE-42CA-994F-77BCB097F8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52769-6457-46A1-BD4E-4A8131FD855A}" type="datetimeFigureOut">
              <a:rPr lang="es-ES" smtClean="0"/>
              <a:t>07/06/2017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FFAE-87FE-42CA-994F-77BCB097F8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52769-6457-46A1-BD4E-4A8131FD855A}" type="datetimeFigureOut">
              <a:rPr lang="es-ES" smtClean="0"/>
              <a:t>07/06/2017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6FFAE-87FE-42CA-994F-77BCB097F82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090738"/>
            <a:ext cx="7162800" cy="9096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800" b="1" dirty="0" smtClean="0">
                <a:latin typeface="Tahoma" pitchFamily="34" charset="0"/>
                <a:cs typeface="Arial" charset="0"/>
              </a:rPr>
              <a:t>ESCUELA PROFESIONAL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CIENCIA POLITICA Y GOBIERNO</a:t>
            </a:r>
            <a:endParaRPr lang="es-ES" sz="28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00600"/>
            <a:ext cx="6400800" cy="1828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sz="2800" b="1" dirty="0"/>
              <a:t>Dr. Alberto </a:t>
            </a:r>
            <a:r>
              <a:rPr lang="en-US" sz="2800" b="1" dirty="0" err="1"/>
              <a:t>Cáceres</a:t>
            </a:r>
            <a:r>
              <a:rPr lang="en-US" sz="2800" b="1" dirty="0"/>
              <a:t> </a:t>
            </a:r>
            <a:r>
              <a:rPr lang="en-US" sz="2800" b="1" dirty="0" err="1"/>
              <a:t>Huambo</a:t>
            </a:r>
            <a:endParaRPr lang="en-US" sz="2800" b="1" dirty="0"/>
          </a:p>
          <a:p>
            <a:pPr>
              <a:lnSpc>
                <a:spcPct val="90000"/>
              </a:lnSpc>
              <a:defRPr/>
            </a:pPr>
            <a:r>
              <a:rPr lang="en-US" sz="2800" b="1" dirty="0" err="1"/>
              <a:t>Estadístico</a:t>
            </a:r>
            <a:r>
              <a:rPr lang="en-US" sz="2800" b="1" dirty="0"/>
              <a:t> </a:t>
            </a:r>
            <a:r>
              <a:rPr lang="en-US" sz="2800" b="1" dirty="0" err="1"/>
              <a:t>para</a:t>
            </a:r>
            <a:r>
              <a:rPr lang="en-US" sz="2800" b="1" dirty="0"/>
              <a:t> la </a:t>
            </a:r>
            <a:r>
              <a:rPr lang="en-US" sz="2800" b="1" dirty="0" err="1"/>
              <a:t>Investigación</a:t>
            </a:r>
            <a:endParaRPr lang="en-US" sz="2800" b="1" dirty="0"/>
          </a:p>
          <a:p>
            <a:pPr>
              <a:lnSpc>
                <a:spcPct val="90000"/>
              </a:lnSpc>
              <a:defRPr/>
            </a:pPr>
            <a:r>
              <a:rPr lang="en-US" sz="2800" b="1" dirty="0" smtClean="0"/>
              <a:t>UNSA-UNMSM-UPCH</a:t>
            </a:r>
          </a:p>
          <a:p>
            <a:pPr>
              <a:lnSpc>
                <a:spcPct val="90000"/>
              </a:lnSpc>
              <a:defRPr/>
            </a:pPr>
            <a:r>
              <a:rPr lang="en-US" sz="2800" b="1" dirty="0" smtClean="0"/>
              <a:t>albertocaceresh@gmail.com</a:t>
            </a:r>
            <a:endParaRPr lang="en-US" sz="2800" b="1" dirty="0"/>
          </a:p>
          <a:p>
            <a:pPr>
              <a:lnSpc>
                <a:spcPct val="90000"/>
              </a:lnSpc>
              <a:defRPr/>
            </a:pPr>
            <a:endParaRPr lang="es-ES" sz="1400" dirty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71472" y="3143248"/>
            <a:ext cx="757716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s-ES" sz="4000" b="1" dirty="0" smtClean="0">
                <a:cs typeface="Arial" charset="0"/>
              </a:rPr>
              <a:t>COMPARACION DE DOS MEDIAS</a:t>
            </a:r>
          </a:p>
          <a:p>
            <a:pPr algn="ctr" eaLnBrk="1" hangingPunct="1">
              <a:spcBef>
                <a:spcPct val="50000"/>
              </a:spcBef>
            </a:pPr>
            <a:r>
              <a:rPr lang="es-ES" sz="4000" b="1" dirty="0">
                <a:cs typeface="Arial" charset="0"/>
              </a:rPr>
              <a:t>t</a:t>
            </a:r>
            <a:r>
              <a:rPr lang="es-ES" sz="4000" b="1" dirty="0" smtClean="0">
                <a:cs typeface="Arial" charset="0"/>
              </a:rPr>
              <a:t> </a:t>
            </a:r>
            <a:r>
              <a:rPr lang="es-ES" sz="4000" b="1" dirty="0" err="1" smtClean="0">
                <a:cs typeface="Arial" charset="0"/>
              </a:rPr>
              <a:t>student</a:t>
            </a:r>
            <a:r>
              <a:rPr lang="es-ES" sz="4000" b="1" dirty="0" smtClean="0">
                <a:cs typeface="Arial" charset="0"/>
              </a:rPr>
              <a:t> para dos muestras</a:t>
            </a:r>
            <a:endParaRPr lang="es-ES" sz="4000" b="1" dirty="0">
              <a:cs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57200" y="381000"/>
            <a:ext cx="1295400" cy="1295400"/>
            <a:chOff x="4495" y="1237"/>
            <a:chExt cx="6223" cy="7380"/>
          </a:xfrm>
        </p:grpSpPr>
        <p:pic>
          <p:nvPicPr>
            <p:cNvPr id="3079" name="Picture 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495" y="1237"/>
              <a:ext cx="6223" cy="738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  <p:sp>
          <p:nvSpPr>
            <p:cNvPr id="3080" name="WordArt 7"/>
            <p:cNvSpPr>
              <a:spLocks noChangeArrowheads="1" noChangeShapeType="1" noTextEdit="1"/>
            </p:cNvSpPr>
            <p:nvPr/>
          </p:nvSpPr>
          <p:spPr bwMode="auto">
            <a:xfrm>
              <a:off x="7101" y="6457"/>
              <a:ext cx="720" cy="36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12500"/>
                </a:avLst>
              </a:prstTxWarp>
            </a:bodyPr>
            <a:lstStyle/>
            <a:p>
              <a:pPr algn="ctr"/>
              <a:r>
                <a:rPr lang="es-ES" sz="3600" kern="10">
                  <a:ln w="9525">
                    <a:solidFill>
                      <a:srgbClr val="F0D182"/>
                    </a:solidFill>
                    <a:round/>
                    <a:headEnd/>
                    <a:tailEnd/>
                  </a:ln>
                  <a:solidFill>
                    <a:srgbClr val="F0D182"/>
                  </a:solidFill>
                  <a:latin typeface="Century Gothic"/>
                </a:rPr>
                <a:t>1961</a:t>
              </a:r>
            </a:p>
          </p:txBody>
        </p:sp>
      </p:grpSp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1752600" y="533400"/>
            <a:ext cx="5715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 b="1">
                <a:latin typeface="Tahoma" pitchFamily="34" charset="0"/>
                <a:cs typeface="Arial" charset="0"/>
              </a:rPr>
              <a:t>UNIVERSIDAD CATOLICA SANTA MARIA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>
                <a:latin typeface="Tahoma" pitchFamily="34" charset="0"/>
                <a:cs typeface="Arial" charset="0"/>
              </a:rPr>
              <a:t>FACULTAD DE CIENCIAS JURIDICAS Y POLITICAS</a:t>
            </a:r>
            <a:endParaRPr lang="es-ES" sz="2000" b="1"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txBody>
          <a:bodyPr>
            <a:normAutofit/>
          </a:bodyPr>
          <a:lstStyle/>
          <a:p>
            <a:pPr algn="just"/>
            <a:r>
              <a:rPr lang="es-ES" sz="2800" dirty="0" smtClean="0"/>
              <a:t>Se desea comparar los sueldos de trabajadores mujeres y varones que trabajan en la modalidad de CAS en el ministerio de agricultura.  Esta comparación se trabaja con un nivel de significancia del 5%.</a:t>
            </a:r>
            <a:endParaRPr lang="es-ES" sz="2800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928794" y="3071810"/>
          <a:ext cx="6072230" cy="3108341"/>
        </p:xfrm>
        <a:graphic>
          <a:graphicData uri="http://schemas.openxmlformats.org/drawingml/2006/table">
            <a:tbl>
              <a:tblPr/>
              <a:tblGrid>
                <a:gridCol w="1550357"/>
                <a:gridCol w="2053800"/>
                <a:gridCol w="2468073"/>
              </a:tblGrid>
              <a:tr h="71432"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Salario Mujeres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Salario Hombres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252"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252"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252"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252"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252"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252"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Promedio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49252"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D.S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309,79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1047,85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49252">
                <a:tc>
                  <a:txBody>
                    <a:bodyPr/>
                    <a:lstStyle/>
                    <a:p>
                      <a:pPr algn="l" fontAlgn="b"/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Pasos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642942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1. HIPOTESIS</a:t>
            </a:r>
            <a:endParaRPr lang="es-ES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857488" y="2071678"/>
          <a:ext cx="1857378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cuación" r:id="rId3" imgW="520560" imgH="330120" progId="Equation.3">
                  <p:embed/>
                </p:oleObj>
              </mc:Choice>
              <mc:Fallback>
                <p:oleObj name="Ecuación" r:id="rId3" imgW="520560" imgH="3301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2071678"/>
                        <a:ext cx="1857378" cy="10763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571876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dirty="0" smtClean="0"/>
              <a:t>2. NIVEL DE </a:t>
            </a: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SIGNIFICANCIA O ERROR TIPO I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128962" y="5019675"/>
          <a:ext cx="1871665" cy="648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cuación" r:id="rId5" imgW="368280" imgH="139680" progId="Equation.3">
                  <p:embed/>
                </p:oleObj>
              </mc:Choice>
              <mc:Fallback>
                <p:oleObj name="Ecuación" r:id="rId5" imgW="368280" imgH="1396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8962" y="5019675"/>
                        <a:ext cx="1871665" cy="64875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 txBox="1">
            <a:spLocks/>
          </p:cNvSpPr>
          <p:nvPr/>
        </p:nvSpPr>
        <p:spPr>
          <a:xfrm>
            <a:off x="428596" y="785794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dirty="0"/>
              <a:t>3</a:t>
            </a:r>
            <a:r>
              <a:rPr lang="es-ES" sz="3200" dirty="0" smtClean="0"/>
              <a:t>. ESTADISTICO DE </a:t>
            </a:r>
            <a:r>
              <a:rPr lang="es-ES" sz="3200" dirty="0" smtClean="0"/>
              <a:t>PRUEBA</a:t>
            </a: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170" name="Picture 2" descr="http://4.bp.blogspot.com/-6C4xMkiXG_8/UZq_Wli_RvI/AAAAAAAAAQM/1P5LBLBMdXo/s1600/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736"/>
            <a:ext cx="8358246" cy="4572032"/>
          </a:xfrm>
          <a:prstGeom prst="rect">
            <a:avLst/>
          </a:prstGeom>
          <a:noFill/>
        </p:spPr>
      </p:pic>
      <p:sp>
        <p:nvSpPr>
          <p:cNvPr id="7" name="6 Elipse"/>
          <p:cNvSpPr/>
          <p:nvPr/>
        </p:nvSpPr>
        <p:spPr>
          <a:xfrm>
            <a:off x="5857884" y="1928802"/>
            <a:ext cx="1500198" cy="10001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curvada hacia abajo"/>
          <p:cNvSpPr/>
          <p:nvPr/>
        </p:nvSpPr>
        <p:spPr>
          <a:xfrm>
            <a:off x="6429388" y="642918"/>
            <a:ext cx="1643074" cy="107157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7858148" y="1857364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Varianzas diferentes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Resultado de imagen para Tabla t stud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6" y="836712"/>
            <a:ext cx="9153525" cy="5726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19656" y="0"/>
            <a:ext cx="9124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4. Valor crítico =2.3060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71345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dirty="0" smtClean="0"/>
              <a:t>5. Cálculos del estadístico =t CALCULADO</a:t>
            </a:r>
            <a:endParaRPr lang="es-ES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3571876"/>
            <a:ext cx="5514464" cy="1285884"/>
          </a:xfrm>
          <a:prstGeom prst="rect">
            <a:avLst/>
          </a:prstGeom>
          <a:noFill/>
        </p:spPr>
      </p:pic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1643049"/>
            <a:ext cx="3286148" cy="1214447"/>
          </a:xfrm>
          <a:prstGeom prst="rect">
            <a:avLst/>
          </a:prstGeom>
          <a:noFill/>
        </p:spPr>
      </p:pic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PE" dirty="0"/>
              <a:t>6</a:t>
            </a:r>
            <a:r>
              <a:rPr lang="es-PE" dirty="0" smtClean="0"/>
              <a:t>. Decisión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608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PE" dirty="0" smtClean="0"/>
              <a:t>Si to(+)&gt;valor critico, entonces rechazo H0</a:t>
            </a:r>
          </a:p>
          <a:p>
            <a:pPr marL="0" indent="0">
              <a:buNone/>
            </a:pPr>
            <a:r>
              <a:rPr lang="es-PE" dirty="0"/>
              <a:t>Si to</a:t>
            </a:r>
            <a:r>
              <a:rPr lang="es-PE" dirty="0" smtClean="0"/>
              <a:t>(-)&lt; valor critico (-), </a:t>
            </a:r>
            <a:r>
              <a:rPr lang="es-PE" dirty="0"/>
              <a:t>entonces rechazo </a:t>
            </a:r>
            <a:r>
              <a:rPr lang="es-PE" dirty="0" smtClean="0"/>
              <a:t>H0</a:t>
            </a:r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r>
              <a:rPr lang="es-PE" dirty="0" smtClean="0"/>
              <a:t>De lo contrario se acepta H1.</a:t>
            </a:r>
            <a:endParaRPr lang="es-PE" dirty="0"/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609600" y="3904456"/>
            <a:ext cx="8229600" cy="22608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s-PE" dirty="0" smtClean="0"/>
              <a:t>7. Interpretación</a:t>
            </a:r>
          </a:p>
          <a:p>
            <a:pPr marL="0" indent="0">
              <a:buFont typeface="Arial" pitchFamily="34" charset="0"/>
              <a:buNone/>
            </a:pPr>
            <a:r>
              <a:rPr lang="es-PE" sz="1400" dirty="0" smtClean="0"/>
              <a:t>Con un nivel de significancia del 5% se concluye que el salario en </a:t>
            </a:r>
            <a:r>
              <a:rPr lang="es-PE" sz="1400" dirty="0" err="1" smtClean="0"/>
              <a:t>nujers</a:t>
            </a:r>
            <a:r>
              <a:rPr lang="es-PE" sz="1400" dirty="0" smtClean="0"/>
              <a:t> no difiere estadísticamente del salario </a:t>
            </a:r>
            <a:r>
              <a:rPr lang="es-PE" sz="1400" smtClean="0"/>
              <a:t>de varones.</a:t>
            </a:r>
            <a:endParaRPr lang="es-PE" sz="1400" dirty="0"/>
          </a:p>
        </p:txBody>
      </p:sp>
    </p:spTree>
    <p:extLst>
      <p:ext uri="{BB962C8B-B14F-4D97-AF65-F5344CB8AC3E}">
        <p14:creationId xmlns:p14="http://schemas.microsoft.com/office/powerpoint/2010/main" val="1138060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Salida del Excel</a:t>
            </a:r>
            <a:endParaRPr lang="es-ES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1852016"/>
              </p:ext>
            </p:extLst>
          </p:nvPr>
        </p:nvGraphicFramePr>
        <p:xfrm>
          <a:off x="755576" y="1417636"/>
          <a:ext cx="7704856" cy="45318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64140"/>
                <a:gridCol w="1170358"/>
                <a:gridCol w="1170358"/>
              </a:tblGrid>
              <a:tr h="279879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u="none" strike="noStrike" dirty="0">
                          <a:effectLst/>
                        </a:rPr>
                        <a:t>Prueba t para dos muestras suponiendo varianzas iguales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93206">
                <a:tc>
                  <a:txBody>
                    <a:bodyPr/>
                    <a:lstStyle/>
                    <a:p>
                      <a:pPr algn="l" fontAlgn="b"/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482457">
                <a:tc>
                  <a:txBody>
                    <a:bodyPr/>
                    <a:lstStyle/>
                    <a:p>
                      <a:pPr algn="ctr" fontAlgn="b"/>
                      <a:r>
                        <a:rPr lang="es-PE" sz="1800" u="none" strike="noStrike" dirty="0">
                          <a:effectLst/>
                        </a:rPr>
                        <a:t> </a:t>
                      </a:r>
                      <a:endParaRPr lang="es-PE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800" u="none" strike="noStrike">
                          <a:effectLst/>
                        </a:rPr>
                        <a:t>Salario Mujeres</a:t>
                      </a:r>
                      <a:endParaRPr lang="es-PE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800" u="none" strike="noStrike">
                          <a:effectLst/>
                        </a:rPr>
                        <a:t>Salario Hombres</a:t>
                      </a:r>
                      <a:endParaRPr lang="es-PE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79879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u="none" strike="noStrike" dirty="0">
                          <a:effectLst/>
                        </a:rPr>
                        <a:t>Media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800" u="none" strike="noStrike">
                          <a:effectLst/>
                        </a:rPr>
                        <a:t>1138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800" u="none" strike="noStrike">
                          <a:effectLst/>
                        </a:rPr>
                        <a:t>1960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79879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u="none" strike="noStrike" dirty="0">
                          <a:effectLst/>
                        </a:rPr>
                        <a:t>Varianza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800" u="none" strike="noStrike">
                          <a:effectLst/>
                        </a:rPr>
                        <a:t>95970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800" u="none" strike="noStrike">
                          <a:effectLst/>
                        </a:rPr>
                        <a:t>1098000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66551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u="none" strike="noStrike" dirty="0">
                          <a:effectLst/>
                        </a:rPr>
                        <a:t>Observaciones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800" u="none" strike="noStrike">
                          <a:effectLst/>
                        </a:rPr>
                        <a:t>5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800" u="none" strike="noStrike">
                          <a:effectLst/>
                        </a:rPr>
                        <a:t>5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66551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u="none" strike="noStrike" dirty="0">
                          <a:effectLst/>
                        </a:rPr>
                        <a:t>Varianza agrupada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800" u="none" strike="noStrike">
                          <a:effectLst/>
                        </a:rPr>
                        <a:t>596985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66551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u="none" strike="noStrike" dirty="0">
                          <a:effectLst/>
                        </a:rPr>
                        <a:t>Diferencia hipotética de las medias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800" u="none" strike="noStrike">
                          <a:effectLst/>
                        </a:rPr>
                        <a:t>0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66551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u="none" strike="noStrike" dirty="0">
                          <a:effectLst/>
                        </a:rPr>
                        <a:t>Grados de libertad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800" u="none" strike="noStrike">
                          <a:effectLst/>
                        </a:rPr>
                        <a:t>8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66551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u="none" strike="noStrike" dirty="0">
                          <a:effectLst/>
                        </a:rPr>
                        <a:t>Estadístico t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800" u="none" strike="noStrike">
                          <a:effectLst/>
                        </a:rPr>
                        <a:t>-1.68213215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66551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u="none" strike="noStrike" dirty="0">
                          <a:effectLst/>
                        </a:rPr>
                        <a:t>P(T&lt;=t) una cola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800" u="none" strike="noStrike" dirty="0">
                          <a:effectLst/>
                        </a:rPr>
                        <a:t>0.06552297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66551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u="none" strike="noStrike" dirty="0">
                          <a:effectLst/>
                        </a:rPr>
                        <a:t>Valor crítico de t (una cola)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800" u="none" strike="noStrike" dirty="0">
                          <a:effectLst/>
                        </a:rPr>
                        <a:t>1.85954804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66551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u="none" strike="noStrike" dirty="0">
                          <a:effectLst/>
                        </a:rPr>
                        <a:t>P(T&lt;=t) dos colas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0.13104595</a:t>
                      </a:r>
                      <a:endParaRPr lang="es-PE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79879"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u="none" strike="noStrike" dirty="0">
                          <a:effectLst/>
                        </a:rPr>
                        <a:t>Valor crítico de t (dos colas)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800" u="none" strike="noStrike" dirty="0">
                          <a:effectLst/>
                        </a:rPr>
                        <a:t>2.30600414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u="none" strike="noStrike" dirty="0">
                          <a:effectLst/>
                        </a:rPr>
                        <a:t> 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252</Words>
  <Application>Microsoft Office PowerPoint</Application>
  <PresentationFormat>Presentación en pantalla (4:3)</PresentationFormat>
  <Paragraphs>83</Paragraphs>
  <Slides>8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Tahoma</vt:lpstr>
      <vt:lpstr>Tema de Office</vt:lpstr>
      <vt:lpstr>Ecuación</vt:lpstr>
      <vt:lpstr>ESCUELA PROFESIONAL  CIENCIA POLITICA Y GOBIERNO</vt:lpstr>
      <vt:lpstr>Se desea comparar los sueldos de trabajadores mujeres y varones que trabajan en la modalidad de CAS en el ministerio de agricultura.  Esta comparación se trabaja con un nivel de significancia del 5%.</vt:lpstr>
      <vt:lpstr>Pasos</vt:lpstr>
      <vt:lpstr>Presentación de PowerPoint</vt:lpstr>
      <vt:lpstr>Presentación de PowerPoint</vt:lpstr>
      <vt:lpstr>5. Cálculos del estadístico =t CALCULADO</vt:lpstr>
      <vt:lpstr>6. Decisión</vt:lpstr>
      <vt:lpstr>Salida del Excel</vt:lpstr>
    </vt:vector>
  </TitlesOfParts>
  <Company>WindowsWolf.com.ar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ESCUELA PROFESIONAL  CIENCIA POLITICA Y GOBIERNO</dc:title>
  <dc:creator>Wolf</dc:creator>
  <cp:lastModifiedBy>Aula CH 305</cp:lastModifiedBy>
  <cp:revision>9</cp:revision>
  <dcterms:created xsi:type="dcterms:W3CDTF">2016-06-06T21:30:17Z</dcterms:created>
  <dcterms:modified xsi:type="dcterms:W3CDTF">2017-06-08T00:20:59Z</dcterms:modified>
</cp:coreProperties>
</file>