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7" r:id="rId4"/>
    <p:sldId id="266" r:id="rId5"/>
    <p:sldId id="265" r:id="rId6"/>
    <p:sldId id="259" r:id="rId7"/>
    <p:sldId id="260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0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4.wmf"/><Relationship Id="rId1" Type="http://schemas.openxmlformats.org/officeDocument/2006/relationships/image" Target="../media/image24.wmf"/><Relationship Id="rId4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3096-BA08-4FB5-B68D-4B0E4D8286A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0ED-0E65-4AB5-8A06-559CBC6C5A2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3096-BA08-4FB5-B68D-4B0E4D8286A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0ED-0E65-4AB5-8A06-559CBC6C5A2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3096-BA08-4FB5-B68D-4B0E4D8286A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0ED-0E65-4AB5-8A06-559CBC6C5A2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D4B11B-8E69-4E2F-AAFF-7F240301999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1CC990-3AE5-4B3C-A1A7-44113BBBB7F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3096-BA08-4FB5-B68D-4B0E4D8286A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0ED-0E65-4AB5-8A06-559CBC6C5A2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3096-BA08-4FB5-B68D-4B0E4D8286A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0ED-0E65-4AB5-8A06-559CBC6C5A2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3096-BA08-4FB5-B68D-4B0E4D8286A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0ED-0E65-4AB5-8A06-559CBC6C5A2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3096-BA08-4FB5-B68D-4B0E4D8286A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0ED-0E65-4AB5-8A06-559CBC6C5A2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3096-BA08-4FB5-B68D-4B0E4D8286A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0ED-0E65-4AB5-8A06-559CBC6C5A2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3096-BA08-4FB5-B68D-4B0E4D8286A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0ED-0E65-4AB5-8A06-559CBC6C5A2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3096-BA08-4FB5-B68D-4B0E4D8286A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0ED-0E65-4AB5-8A06-559CBC6C5A2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3096-BA08-4FB5-B68D-4B0E4D8286A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0ED-0E65-4AB5-8A06-559CBC6C5A2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B3096-BA08-4FB5-B68D-4B0E4D8286A6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450ED-0E65-4AB5-8A06-559CBC6C5A2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hyperlink" Target="../Mis%20documentos/seminario%20de%20estad&#237;stica/ESTAD&#205;STICA%20INFERENCIAL/VINCULOS/DISTRIBUCI&#211;N%20t.ppt" TargetMode="External"/><Relationship Id="rId3" Type="http://schemas.openxmlformats.org/officeDocument/2006/relationships/hyperlink" Target="../Mis%20documentos/seminario%20de%20estad&#237;stica/ESTAD&#205;STICA%20INFERENCIAL/INTERVALO%20DE%20CONFIANZA%20Z.xls" TargetMode="External"/><Relationship Id="rId7" Type="http://schemas.openxmlformats.org/officeDocument/2006/relationships/hyperlink" Target="../Mis%20documentos/seminario%20de%20estad&#237;stica/ESTAD&#205;STICA%20INFERENCIAL/VINCULOS/DISTRIBUCI&#211;N%20Z.ppt" TargetMode="External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090738"/>
            <a:ext cx="7162800" cy="9096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dirty="0" smtClean="0">
                <a:latin typeface="Tahoma" pitchFamily="34" charset="0"/>
                <a:cs typeface="Arial" charset="0"/>
              </a:rPr>
              <a:t>ESCUELA PROFESIONAL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CIENCIA POLITICA Y GOBIERNO</a:t>
            </a:r>
            <a:endParaRPr lang="es-ES" sz="28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828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/>
              <a:t>Dr. Alberto </a:t>
            </a:r>
            <a:r>
              <a:rPr lang="en-US" sz="2800" b="1" dirty="0" err="1"/>
              <a:t>Cáceres</a:t>
            </a:r>
            <a:r>
              <a:rPr lang="en-US" sz="2800" b="1" dirty="0"/>
              <a:t> </a:t>
            </a:r>
            <a:r>
              <a:rPr lang="en-US" sz="2800" b="1" dirty="0" err="1"/>
              <a:t>Huambo</a:t>
            </a:r>
            <a:endParaRPr lang="en-US" sz="2800" b="1" dirty="0"/>
          </a:p>
          <a:p>
            <a:pPr>
              <a:lnSpc>
                <a:spcPct val="90000"/>
              </a:lnSpc>
              <a:defRPr/>
            </a:pPr>
            <a:r>
              <a:rPr lang="en-US" sz="2800" b="1" dirty="0" err="1"/>
              <a:t>Estadístico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la </a:t>
            </a:r>
            <a:r>
              <a:rPr lang="en-US" sz="2800" b="1" dirty="0" err="1"/>
              <a:t>Investigación</a:t>
            </a:r>
            <a:endParaRPr lang="en-US" sz="2800" b="1" dirty="0"/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/>
              <a:t>UNSA-UNMSM-UPCH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/>
              <a:t>albertocaceresh@gmail.com</a:t>
            </a:r>
            <a:endParaRPr lang="en-US" sz="2800" b="1" dirty="0"/>
          </a:p>
          <a:p>
            <a:pPr>
              <a:lnSpc>
                <a:spcPct val="90000"/>
              </a:lnSpc>
              <a:defRPr/>
            </a:pPr>
            <a:endParaRPr lang="es-ES" sz="14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14438" y="3500438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sz="4000" b="1" dirty="0" smtClean="0">
                <a:cs typeface="Arial" charset="0"/>
              </a:rPr>
              <a:t>INFERENCIA ESTADISTICA</a:t>
            </a:r>
            <a:endParaRPr lang="es-ES" sz="4000" b="1" dirty="0"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381000"/>
            <a:ext cx="1295400" cy="1295400"/>
            <a:chOff x="4495" y="1237"/>
            <a:chExt cx="6223" cy="7380"/>
          </a:xfrm>
        </p:grpSpPr>
        <p:pic>
          <p:nvPicPr>
            <p:cNvPr id="3079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95" y="1237"/>
              <a:ext cx="6223" cy="73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08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101" y="6457"/>
              <a:ext cx="720" cy="36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2500"/>
                </a:avLst>
              </a:prstTxWarp>
            </a:bodyPr>
            <a:lstStyle/>
            <a:p>
              <a:pPr algn="ctr"/>
              <a:r>
                <a:rPr lang="es-ES" sz="3600" kern="10">
                  <a:ln w="9525">
                    <a:solidFill>
                      <a:srgbClr val="F0D182"/>
                    </a:solidFill>
                    <a:round/>
                    <a:headEnd/>
                    <a:tailEnd/>
                  </a:ln>
                  <a:solidFill>
                    <a:srgbClr val="F0D182"/>
                  </a:solidFill>
                  <a:latin typeface="Century Gothic"/>
                </a:rPr>
                <a:t>1961</a:t>
              </a:r>
            </a:p>
          </p:txBody>
        </p:sp>
      </p:grp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752600" y="533400"/>
            <a:ext cx="5715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Tahoma" pitchFamily="34" charset="0"/>
                <a:cs typeface="Arial" charset="0"/>
              </a:rPr>
              <a:t>UNIVERSIDAD CATOLICA SANTA MARIA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Tahoma" pitchFamily="34" charset="0"/>
                <a:cs typeface="Arial" charset="0"/>
              </a:rPr>
              <a:t>FACULTAD DE CIENCIAS JURIDICAS Y POLITICAS</a:t>
            </a:r>
            <a:endParaRPr lang="es-ES" sz="2000" b="1"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/>
              <a:t>PROPORCIONES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827088" y="1268413"/>
            <a:ext cx="7345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PROPORCIÓN.- Fracción, razón o porcentaje que indica la parte de la muestra o población que tiene una característica determinada  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900113" y="2492375"/>
            <a:ext cx="316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PROPORCIÓN MUESTRAL: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4500563" y="2322513"/>
          <a:ext cx="1584325" cy="746125"/>
        </p:xfrm>
        <a:graphic>
          <a:graphicData uri="http://schemas.openxmlformats.org/presentationml/2006/ole">
            <p:oleObj spid="_x0000_s27650" name="Ecuación" r:id="rId3" imgW="418918" imgH="393529" progId="Equation.3">
              <p:embed/>
            </p:oleObj>
          </a:graphicData>
        </a:graphic>
      </p:graphicFrame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879475" y="3284538"/>
            <a:ext cx="455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/>
              <a:t>INTERVALOS DE CONFIANZA PARA UNA PROPORCIÓN POBLACIONAL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4457" name="Object 9"/>
          <p:cNvGraphicFramePr>
            <a:graphicFrameLocks noChangeAspect="1"/>
          </p:cNvGraphicFramePr>
          <p:nvPr/>
        </p:nvGraphicFramePr>
        <p:xfrm>
          <a:off x="5580063" y="3284538"/>
          <a:ext cx="1439862" cy="642937"/>
        </p:xfrm>
        <a:graphic>
          <a:graphicData uri="http://schemas.openxmlformats.org/presentationml/2006/ole">
            <p:oleObj spid="_x0000_s27651" name="Ecuación" r:id="rId4" imgW="533169" imgH="241195" progId="Equation.3">
              <p:embed/>
            </p:oleObj>
          </a:graphicData>
        </a:graphic>
      </p:graphicFrame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971550" y="4430713"/>
            <a:ext cx="597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/>
              <a:t>ERROR ESTÁNDAR DE LA PROPORCIÓN MUESTRAL</a:t>
            </a:r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4460" name="Object 12"/>
          <p:cNvGraphicFramePr>
            <a:graphicFrameLocks noChangeAspect="1"/>
          </p:cNvGraphicFramePr>
          <p:nvPr/>
        </p:nvGraphicFramePr>
        <p:xfrm>
          <a:off x="5508625" y="5086350"/>
          <a:ext cx="2376488" cy="1006475"/>
        </p:xfrm>
        <a:graphic>
          <a:graphicData uri="http://schemas.openxmlformats.org/presentationml/2006/ole">
            <p:oleObj spid="_x0000_s27652" name="Ecuación" r:id="rId5" imgW="1028254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04452" grpId="0"/>
      <p:bldP spid="104455" grpId="0"/>
      <p:bldP spid="1044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sz="3200" dirty="0">
                <a:hlinkClick r:id="rId3" action="ppaction://hlinkfile"/>
              </a:rPr>
              <a:t>EJERCICIO</a:t>
            </a:r>
            <a:endParaRPr lang="es-ES" sz="3200" dirty="0"/>
          </a:p>
        </p:txBody>
      </p:sp>
      <p:graphicFrame>
        <p:nvGraphicFramePr>
          <p:cNvPr id="10547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1763713" y="2205038"/>
          <a:ext cx="1512887" cy="792162"/>
        </p:xfrm>
        <a:graphic>
          <a:graphicData uri="http://schemas.openxmlformats.org/presentationml/2006/ole">
            <p:oleObj spid="_x0000_s28674" name="Ecuación" r:id="rId4" imgW="634725" imgH="418918" progId="Equation.3">
              <p:embed/>
            </p:oleObj>
          </a:graphicData>
        </a:graphic>
      </p:graphicFrame>
      <p:graphicFrame>
        <p:nvGraphicFramePr>
          <p:cNvPr id="1054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331913" y="3213100"/>
          <a:ext cx="1871662" cy="792163"/>
        </p:xfrm>
        <a:graphic>
          <a:graphicData uri="http://schemas.openxmlformats.org/presentationml/2006/ole">
            <p:oleObj spid="_x0000_s28675" name="Ecuación" r:id="rId5" imgW="952200" imgH="419040" progId="Equation.3">
              <p:embed/>
            </p:oleObj>
          </a:graphicData>
        </a:graphic>
      </p:graphicFrame>
      <p:graphicFrame>
        <p:nvGraphicFramePr>
          <p:cNvPr id="10547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500563" y="2349500"/>
          <a:ext cx="1871662" cy="431800"/>
        </p:xfrm>
        <a:graphic>
          <a:graphicData uri="http://schemas.openxmlformats.org/presentationml/2006/ole">
            <p:oleObj spid="_x0000_s28676" name="Ecuación" r:id="rId6" imgW="558720" imgH="177480" progId="Equation.3">
              <p:embed/>
            </p:oleObj>
          </a:graphicData>
        </a:graphic>
      </p:graphicFrame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684213" y="1484313"/>
            <a:ext cx="81359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684213" y="1341438"/>
            <a:ext cx="78486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hlinkClick r:id="rId7" action="ppaction://hlinkpres?slideindex=1&amp;slidetitle="/>
              </a:rPr>
              <a:t>Suponga que se toma una muestra de 30 empleados de los cuales reciben en promedio 349$ y una desviación estándar de 110$. ¿Cuál es el intervalo de confianza?</a:t>
            </a:r>
            <a:endParaRPr lang="es-ES" dirty="0"/>
          </a:p>
        </p:txBody>
      </p:sp>
      <p:graphicFrame>
        <p:nvGraphicFramePr>
          <p:cNvPr id="105480" name="Object 8"/>
          <p:cNvGraphicFramePr>
            <a:graphicFrameLocks noChangeAspect="1"/>
          </p:cNvGraphicFramePr>
          <p:nvPr>
            <p:ph sz="quarter" idx="4"/>
          </p:nvPr>
        </p:nvGraphicFramePr>
        <p:xfrm>
          <a:off x="4500563" y="3213100"/>
          <a:ext cx="1366837" cy="384175"/>
        </p:xfrm>
        <a:graphic>
          <a:graphicData uri="http://schemas.openxmlformats.org/presentationml/2006/ole">
            <p:oleObj spid="_x0000_s28677" name="Ecuación" r:id="rId8" imgW="634680" imgH="177480" progId="Equation.3">
              <p:embed/>
            </p:oleObj>
          </a:graphicData>
        </a:graphic>
      </p:graphicFrame>
      <p:graphicFrame>
        <p:nvGraphicFramePr>
          <p:cNvPr id="105481" name="Object 9"/>
          <p:cNvGraphicFramePr>
            <a:graphicFrameLocks noChangeAspect="1"/>
          </p:cNvGraphicFramePr>
          <p:nvPr/>
        </p:nvGraphicFramePr>
        <p:xfrm>
          <a:off x="1854200" y="4868863"/>
          <a:ext cx="1422400" cy="792162"/>
        </p:xfrm>
        <a:graphic>
          <a:graphicData uri="http://schemas.openxmlformats.org/presentationml/2006/ole">
            <p:oleObj spid="_x0000_s28678" name="Ecuación" r:id="rId9" imgW="596880" imgH="419040" progId="Equation.3">
              <p:embed/>
            </p:oleObj>
          </a:graphicData>
        </a:graphic>
      </p:graphicFrame>
      <p:graphicFrame>
        <p:nvGraphicFramePr>
          <p:cNvPr id="105482" name="Object 10"/>
          <p:cNvGraphicFramePr>
            <a:graphicFrameLocks noChangeAspect="1"/>
          </p:cNvGraphicFramePr>
          <p:nvPr/>
        </p:nvGraphicFramePr>
        <p:xfrm>
          <a:off x="1768475" y="5661025"/>
          <a:ext cx="2155825" cy="792163"/>
        </p:xfrm>
        <a:graphic>
          <a:graphicData uri="http://schemas.openxmlformats.org/presentationml/2006/ole">
            <p:oleObj spid="_x0000_s28679" name="Ecuación" r:id="rId10" imgW="1054080" imgH="419040" progId="Equation.3">
              <p:embed/>
            </p:oleObj>
          </a:graphicData>
        </a:graphic>
      </p:graphicFrame>
      <p:graphicFrame>
        <p:nvGraphicFramePr>
          <p:cNvPr id="105483" name="Object 11"/>
          <p:cNvGraphicFramePr>
            <a:graphicFrameLocks noChangeAspect="1"/>
          </p:cNvGraphicFramePr>
          <p:nvPr/>
        </p:nvGraphicFramePr>
        <p:xfrm>
          <a:off x="5148263" y="5181600"/>
          <a:ext cx="1331912" cy="334963"/>
        </p:xfrm>
        <a:graphic>
          <a:graphicData uri="http://schemas.openxmlformats.org/presentationml/2006/ole">
            <p:oleObj spid="_x0000_s28680" name="Ecuación" r:id="rId11" imgW="558720" imgH="177480" progId="Equation.3">
              <p:embed/>
            </p:oleObj>
          </a:graphicData>
        </a:graphic>
      </p:graphicFrame>
      <p:graphicFrame>
        <p:nvGraphicFramePr>
          <p:cNvPr id="105484" name="Object 12"/>
          <p:cNvGraphicFramePr>
            <a:graphicFrameLocks noChangeAspect="1"/>
          </p:cNvGraphicFramePr>
          <p:nvPr/>
        </p:nvGraphicFramePr>
        <p:xfrm>
          <a:off x="5146675" y="5973763"/>
          <a:ext cx="1512888" cy="334962"/>
        </p:xfrm>
        <a:graphic>
          <a:graphicData uri="http://schemas.openxmlformats.org/presentationml/2006/ole">
            <p:oleObj spid="_x0000_s28681" name="Ecuación" r:id="rId12" imgW="634680" imgH="177480" progId="Equation.3">
              <p:embed/>
            </p:oleObj>
          </a:graphicData>
        </a:graphic>
      </p:graphicFrame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755650" y="4005263"/>
            <a:ext cx="78486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hlinkClick r:id="rId13" action="ppaction://hlinkpres?slideindex=1&amp;slidetitle="/>
              </a:rPr>
              <a:t>Suponga que se toma una muestra de 20 empleados de los cuales reciben en promedio 346$ y una desviación estándar de 126$. ¿Cuál es el intervalo de confianza?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9" grpId="0"/>
      <p:bldP spid="1054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755650" y="1196975"/>
            <a:ext cx="7993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En una muestra aleatoria de 2000 miembros de sindicato, se tiene que 1600 están a favor de fusionarse con otra empresa ¿Cuál es el valor estimado de la proporción poblacional?¿Cuál es el intervalo de confianza al 95% de confianza?</a:t>
            </a:r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619125" y="4437063"/>
          <a:ext cx="2360613" cy="841375"/>
        </p:xfrm>
        <a:graphic>
          <a:graphicData uri="http://schemas.openxmlformats.org/presentationml/2006/ole">
            <p:oleObj spid="_x0000_s29698" name="Ecuación" r:id="rId3" imgW="990360" imgH="444240" progId="Equation.3">
              <p:embed/>
            </p:oleObj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971550" y="2466975"/>
          <a:ext cx="1584325" cy="746125"/>
        </p:xfrm>
        <a:graphic>
          <a:graphicData uri="http://schemas.openxmlformats.org/presentationml/2006/ole">
            <p:oleObj spid="_x0000_s29699" name="Ecuación" r:id="rId4" imgW="418918" imgH="393529" progId="Equation.3">
              <p:embed/>
            </p:oleObj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850900" y="3330575"/>
          <a:ext cx="3937000" cy="746125"/>
        </p:xfrm>
        <a:graphic>
          <a:graphicData uri="http://schemas.openxmlformats.org/presentationml/2006/ole">
            <p:oleObj spid="_x0000_s29700" name="Ecuación" r:id="rId5" imgW="1041120" imgH="393480" progId="Equation.3">
              <p:embed/>
            </p:oleObj>
          </a:graphicData>
        </a:graphic>
      </p:graphicFrame>
      <p:graphicFrame>
        <p:nvGraphicFramePr>
          <p:cNvPr id="106502" name="Object 6"/>
          <p:cNvGraphicFramePr>
            <a:graphicFrameLocks noChangeAspect="1"/>
          </p:cNvGraphicFramePr>
          <p:nvPr/>
        </p:nvGraphicFramePr>
        <p:xfrm>
          <a:off x="755650" y="5516563"/>
          <a:ext cx="5962650" cy="841375"/>
        </p:xfrm>
        <a:graphic>
          <a:graphicData uri="http://schemas.openxmlformats.org/presentationml/2006/ole">
            <p:oleObj spid="_x0000_s29701" name="Ecuación" r:id="rId6" imgW="2501640" imgH="444240" progId="Equation.3">
              <p:embed/>
            </p:oleObj>
          </a:graphicData>
        </a:graphic>
      </p:graphicFrame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1619250" y="620713"/>
            <a:ext cx="5473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EJERCICIO - PROPORCIONES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5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4" name="Rectangle 8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800" b="1" dirty="0" smtClean="0"/>
              <a:t>Estadística </a:t>
            </a:r>
            <a:r>
              <a:rPr lang="es-ES" sz="4800" b="1" dirty="0" err="1" smtClean="0"/>
              <a:t>inferencial</a:t>
            </a:r>
            <a:r>
              <a:rPr lang="es-ES" sz="4800" b="1" dirty="0" smtClean="0"/>
              <a:t/>
            </a:r>
            <a:br>
              <a:rPr lang="es-ES" sz="4800" b="1" dirty="0" smtClean="0"/>
            </a:br>
            <a:endParaRPr lang="es-ES" sz="4800" b="1" dirty="0" smtClean="0"/>
          </a:p>
        </p:txBody>
      </p:sp>
      <p:sp>
        <p:nvSpPr>
          <p:cNvPr id="9305" name="Rectangle 8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dirty="0" smtClean="0"/>
              <a:t>La </a:t>
            </a:r>
            <a:r>
              <a:rPr lang="es-ES" sz="2800" b="1" dirty="0" smtClean="0"/>
              <a:t>inferencia estadística</a:t>
            </a:r>
            <a:r>
              <a:rPr lang="es-ES" sz="2800" dirty="0" smtClean="0"/>
              <a:t> o </a:t>
            </a:r>
            <a:r>
              <a:rPr lang="es-ES" sz="2800" b="1" dirty="0" smtClean="0"/>
              <a:t>estadística </a:t>
            </a:r>
            <a:r>
              <a:rPr lang="es-ES" sz="2800" b="1" dirty="0" err="1" smtClean="0"/>
              <a:t>inferencial</a:t>
            </a:r>
            <a:r>
              <a:rPr lang="es-ES" sz="2800" dirty="0" smtClean="0"/>
              <a:t> es una parte de la Estadística que comprende los métodos y procedimientos para deducir propiedades (hacer inferencias) de una población, a partir de una pequeña parte de la misma (muestra</a:t>
            </a:r>
            <a:r>
              <a:rPr lang="es-ES" sz="2800" dirty="0" smtClean="0"/>
              <a:t>).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s-E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dirty="0" smtClean="0"/>
              <a:t>La bondad de estas deducciones se mide en términos probabilísticos, es decir, toda inferencia se acompaña de su probabilidad de acierto.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inferencia estadis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887863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AREAS DE LA ESTADISTICA INFERENCIAL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ES" dirty="0" smtClean="0"/>
              <a:t>Estimación de parámetros.</a:t>
            </a:r>
          </a:p>
          <a:p>
            <a:pPr marL="514350" indent="-514350">
              <a:buNone/>
            </a:pPr>
            <a:endParaRPr lang="es-ES" dirty="0" smtClean="0"/>
          </a:p>
          <a:p>
            <a:pPr marL="514350" indent="-514350">
              <a:buNone/>
            </a:pPr>
            <a:r>
              <a:rPr lang="es-ES" dirty="0" smtClean="0"/>
              <a:t>	a. Estimación puntual de parámetros.</a:t>
            </a:r>
          </a:p>
          <a:p>
            <a:pPr marL="514350" indent="-514350">
              <a:buNone/>
            </a:pPr>
            <a:r>
              <a:rPr lang="es-ES" dirty="0" smtClean="0"/>
              <a:t>	b. Estimación por intervalos de confianza.</a:t>
            </a:r>
          </a:p>
          <a:p>
            <a:pPr marL="514350" indent="-514350">
              <a:buAutoNum type="arabicPeriod"/>
            </a:pPr>
            <a:endParaRPr lang="es-ES" dirty="0" smtClean="0"/>
          </a:p>
          <a:p>
            <a:pPr marL="514350" indent="-514350">
              <a:buNone/>
            </a:pPr>
            <a:r>
              <a:rPr lang="es-ES" dirty="0" smtClean="0"/>
              <a:t>2. Prueba de hipótesis.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PASOS DE LA INFERENCIA ESTADISTICA</a:t>
            </a:r>
            <a:br>
              <a:rPr lang="es-ES" dirty="0" smtClean="0"/>
            </a:br>
            <a:r>
              <a:rPr lang="es-ES" dirty="0" smtClean="0"/>
              <a:t>PRUEBA DE HIPOTESIS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913"/>
            <a:ext cx="7931150" cy="636587"/>
          </a:xfrm>
        </p:spPr>
        <p:txBody>
          <a:bodyPr/>
          <a:lstStyle/>
          <a:p>
            <a:pPr>
              <a:buFontTx/>
              <a:buNone/>
            </a:pPr>
            <a:r>
              <a:rPr lang="es-ES" sz="2400" b="1" dirty="0"/>
              <a:t>PASO1 PLANTEAR H0 Y H1</a:t>
            </a:r>
          </a:p>
          <a:p>
            <a:pPr>
              <a:buFontTx/>
              <a:buNone/>
            </a:pPr>
            <a:endParaRPr lang="es-ES" sz="2400" b="1" dirty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785786" y="857232"/>
          <a:ext cx="1500188" cy="1571636"/>
        </p:xfrm>
        <a:graphic>
          <a:graphicData uri="http://schemas.openxmlformats.org/presentationml/2006/ole">
            <p:oleObj spid="_x0000_s1026" name="Ecuación" r:id="rId3" imgW="520560" imgH="482400" progId="Equation.3">
              <p:embed/>
            </p:oleObj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785786" y="2643182"/>
          <a:ext cx="1571609" cy="1489082"/>
        </p:xfrm>
        <a:graphic>
          <a:graphicData uri="http://schemas.openxmlformats.org/presentationml/2006/ole">
            <p:oleObj spid="_x0000_s1027" name="Ecuación" r:id="rId4" imgW="520560" imgH="482400" progId="Equation.3">
              <p:embed/>
            </p:oleObj>
          </a:graphicData>
        </a:graphic>
      </p:graphicFrame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714612" y="1428736"/>
            <a:ext cx="554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dirty="0"/>
              <a:t>Hipótesis nula: Afirmación acerca del valor de un parámetro poblacional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700338" y="2922591"/>
            <a:ext cx="5543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dirty="0"/>
              <a:t>Hipótesis Alternativa: Afirmación que se aceptará si los datos </a:t>
            </a:r>
            <a:r>
              <a:rPr lang="es-ES" sz="2000" dirty="0" err="1"/>
              <a:t>muestrales</a:t>
            </a:r>
            <a:r>
              <a:rPr lang="es-ES" sz="2000" dirty="0"/>
              <a:t> </a:t>
            </a:r>
            <a:r>
              <a:rPr lang="es-ES" sz="2000" dirty="0" smtClean="0"/>
              <a:t>aseguran </a:t>
            </a:r>
            <a:r>
              <a:rPr lang="es-ES" sz="2000" dirty="0"/>
              <a:t>que es falsa H 0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149251" y="4624400"/>
            <a:ext cx="81375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 b="1" dirty="0"/>
              <a:t>Paso 2. Seleccionar el nivel de significancia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581051" y="5276865"/>
            <a:ext cx="7705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dirty="0"/>
              <a:t>Generalmente son del 5% o 1% (Error de tipo I y Error de tipo II)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650905" y="5705493"/>
            <a:ext cx="81359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ERROR DE TIPO I.- Rechazar la hipótesis nula, H0 cuando es verdadera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28596" y="6072206"/>
            <a:ext cx="81359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dirty="0"/>
              <a:t>ERROR DE TIPO II.- Aceptar la hipótesis nula, H0 cuando es Falsa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/>
      <p:bldP spid="51212" grpId="0"/>
      <p:bldP spid="51213" grpId="0"/>
      <p:bldP spid="512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11188" y="620713"/>
            <a:ext cx="81375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 b="1"/>
              <a:t>Paso 3. Calcular el valor estadístico de prueba. </a:t>
            </a:r>
            <a:endParaRPr lang="es-ES" sz="240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11188" y="1268413"/>
            <a:ext cx="74168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/>
              <a:t>Estadísticos de pruebas como: Z, t de Student, F y Ji cuadrado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900113" y="2276475"/>
          <a:ext cx="1800225" cy="865188"/>
        </p:xfrm>
        <a:graphic>
          <a:graphicData uri="http://schemas.openxmlformats.org/presentationml/2006/ole">
            <p:oleObj spid="_x0000_s2050" name="Ecuación" r:id="rId3" imgW="685800" imgH="647700" progId="Equation.3">
              <p:embed/>
            </p:oleObj>
          </a:graphicData>
        </a:graphic>
      </p:graphicFrame>
      <p:graphicFrame>
        <p:nvGraphicFramePr>
          <p:cNvPr id="52232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900113" y="3297238"/>
          <a:ext cx="1584325" cy="779462"/>
        </p:xfrm>
        <a:graphic>
          <a:graphicData uri="http://schemas.openxmlformats.org/presentationml/2006/ole">
            <p:oleObj spid="_x0000_s2051" name="Ecuación" r:id="rId4" imgW="634680" imgH="634680" progId="Equation.3">
              <p:embed/>
            </p:oleObj>
          </a:graphicData>
        </a:graphic>
      </p:graphicFrame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805113" y="2368550"/>
            <a:ext cx="2559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/>
              <a:t>Para muestras grandes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2771775" y="3429000"/>
            <a:ext cx="273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Para muestras pequeñas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611188" y="4143380"/>
            <a:ext cx="5583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/>
              <a:t>Paso 4: Formular la regla de decisión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611188" y="4643446"/>
            <a:ext cx="84248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000" dirty="0"/>
              <a:t>Son las condiciones según las que se acepta o rechaza la hipótesis nula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630238" y="5072074"/>
            <a:ext cx="4229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/>
              <a:t>Paso 5: Tomar una decisión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654050" y="5572140"/>
            <a:ext cx="77343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dirty="0"/>
              <a:t>El valor observado de la estadística </a:t>
            </a:r>
            <a:r>
              <a:rPr lang="es-ES" dirty="0" err="1"/>
              <a:t>muestral</a:t>
            </a:r>
            <a:r>
              <a:rPr lang="es-ES" dirty="0"/>
              <a:t> se compara con el valor de estadística de prueba</a:t>
            </a:r>
          </a:p>
        </p:txBody>
      </p:sp>
      <p:graphicFrame>
        <p:nvGraphicFramePr>
          <p:cNvPr id="52240" name="Object 16"/>
          <p:cNvGraphicFramePr>
            <a:graphicFrameLocks noChangeAspect="1"/>
          </p:cNvGraphicFramePr>
          <p:nvPr>
            <p:ph sz="half" idx="2"/>
          </p:nvPr>
        </p:nvGraphicFramePr>
        <p:xfrm>
          <a:off x="5508625" y="2565400"/>
          <a:ext cx="1655763" cy="1081088"/>
        </p:xfrm>
        <a:graphic>
          <a:graphicData uri="http://schemas.openxmlformats.org/presentationml/2006/ole">
            <p:oleObj spid="_x0000_s2052" name="Ecuación" r:id="rId5" imgW="952200" imgH="622080" progId="Equation.3">
              <p:embed/>
            </p:oleObj>
          </a:graphicData>
        </a:graphic>
      </p:graphicFrame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7342188" y="2716213"/>
            <a:ext cx="1766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/>
              <a:t>Para proporciones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42910" y="6257948"/>
            <a:ext cx="29878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b="1" dirty="0"/>
              <a:t>Paso </a:t>
            </a:r>
            <a:r>
              <a:rPr lang="es-ES" sz="2400" b="1" dirty="0" smtClean="0"/>
              <a:t>6: Interpretación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9" grpId="0"/>
      <p:bldP spid="52234" grpId="0"/>
      <p:bldP spid="52235" grpId="0"/>
      <p:bldP spid="52236" grpId="0"/>
      <p:bldP spid="52237" grpId="0"/>
      <p:bldP spid="52238" grpId="0"/>
      <p:bldP spid="52239" grpId="0"/>
      <p:bldP spid="5224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8175"/>
          </a:xfrm>
          <a:noFill/>
          <a:ln/>
        </p:spPr>
      </p:pic>
      <p:pic>
        <p:nvPicPr>
          <p:cNvPr id="56323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734050"/>
            <a:ext cx="9144000" cy="1123950"/>
          </a:xfrm>
          <a:noFill/>
          <a:ln/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940425" y="3933825"/>
            <a:ext cx="503238" cy="1428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867400" y="1341438"/>
            <a:ext cx="64928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516688" y="333375"/>
            <a:ext cx="23764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/>
              <a:t>UNA COLA</a:t>
            </a:r>
          </a:p>
          <a:p>
            <a:pPr algn="l">
              <a:spcBef>
                <a:spcPct val="50000"/>
              </a:spcBef>
            </a:pPr>
            <a:r>
              <a:rPr lang="es-ES"/>
              <a:t>0.5-0.05=0.45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2700338" y="476250"/>
            <a:ext cx="1584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50825" y="404813"/>
            <a:ext cx="3313113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/>
              <a:t>DOS COLAS</a:t>
            </a:r>
            <a:r>
              <a:rPr lang="es-ES"/>
              <a:t> (0.05%)</a:t>
            </a:r>
          </a:p>
          <a:p>
            <a:pPr algn="l">
              <a:spcBef>
                <a:spcPct val="50000"/>
              </a:spcBef>
            </a:pPr>
            <a:r>
              <a:rPr lang="es-ES"/>
              <a:t>0.05/2=0.025     </a:t>
            </a:r>
          </a:p>
          <a:p>
            <a:pPr algn="l">
              <a:spcBef>
                <a:spcPct val="50000"/>
              </a:spcBef>
            </a:pPr>
            <a:r>
              <a:rPr lang="es-ES"/>
              <a:t>0.50-0.025 =0.475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4284663" y="3646488"/>
            <a:ext cx="503237" cy="1428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563938" y="11969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</a:rPr>
              <a:t>-0.50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5508625" y="119697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0.50</a:t>
            </a:r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6084888" y="1268413"/>
            <a:ext cx="358775" cy="215900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6" grpId="0"/>
      <p:bldP spid="56328" grpId="0"/>
      <p:bldP spid="563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/>
              <a:t>INTERVALOS DE CONFIANZA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900113" y="1916113"/>
          <a:ext cx="1511300" cy="649287"/>
        </p:xfrm>
        <a:graphic>
          <a:graphicData uri="http://schemas.openxmlformats.org/presentationml/2006/ole">
            <p:oleObj spid="_x0000_s26626" name="Ecuación" r:id="rId3" imgW="634725" imgH="418918" progId="Equation.3">
              <p:embed/>
            </p:oleObj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1042988" y="3573463"/>
          <a:ext cx="1368425" cy="792162"/>
        </p:xfrm>
        <a:graphic>
          <a:graphicData uri="http://schemas.openxmlformats.org/presentationml/2006/ole">
            <p:oleObj spid="_x0000_s26627" name="Ecuación" r:id="rId4" imgW="609600" imgH="419100" progId="Equation.3">
              <p:embed/>
            </p:oleObj>
          </a:graphicData>
        </a:graphic>
      </p:graphicFrame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4860925" y="5229225"/>
          <a:ext cx="1655763" cy="873125"/>
        </p:xfrm>
        <a:graphic>
          <a:graphicData uri="http://schemas.openxmlformats.org/presentationml/2006/ole">
            <p:oleObj spid="_x0000_s26628" name="Ecuación" r:id="rId5" imgW="1473200" imgH="660400" progId="Equation.3">
              <p:embed/>
            </p:oleObj>
          </a:graphicData>
        </a:graphic>
      </p:graphicFrame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755650" y="1196975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INTERVALO DE CONFIANZA PARA MUESTRAS  MAYORES A 30 ELEMENTOS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900113" y="2708275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INTERVALO DE CONFIANZA PARA MUESTRAS  MENORES A 30 ELEMENTOS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900113" y="458152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DESVIACIÓN ESTÁNDAR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3435" name="Object 11"/>
          <p:cNvGraphicFramePr>
            <a:graphicFrameLocks noChangeAspect="1"/>
          </p:cNvGraphicFramePr>
          <p:nvPr/>
        </p:nvGraphicFramePr>
        <p:xfrm>
          <a:off x="1258888" y="5211763"/>
          <a:ext cx="2017712" cy="822325"/>
        </p:xfrm>
        <a:graphic>
          <a:graphicData uri="http://schemas.openxmlformats.org/presentationml/2006/ole">
            <p:oleObj spid="_x0000_s26629" name="Ecuación" r:id="rId6" imgW="11938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31" grpId="0"/>
      <p:bldP spid="103432" grpId="0"/>
      <p:bldP spid="10343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464</Words>
  <Application>Microsoft Office PowerPoint</Application>
  <PresentationFormat>Presentación en pantalla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Microsoft Editor de ecuaciones 3.0</vt:lpstr>
      <vt:lpstr>ESCUELA PROFESIONAL  CIENCIA POLITICA Y GOBIERNO</vt:lpstr>
      <vt:lpstr>Estadística inferencial </vt:lpstr>
      <vt:lpstr>Diapositiva 3</vt:lpstr>
      <vt:lpstr>AREAS DE LA ESTADISTICA INFERENCIAL</vt:lpstr>
      <vt:lpstr>PASOS DE LA INFERENCIA ESTADISTICA PRUEBA DE HIPOTESIS</vt:lpstr>
      <vt:lpstr>Diapositiva 6</vt:lpstr>
      <vt:lpstr>Diapositiva 7</vt:lpstr>
      <vt:lpstr>Diapositiva 8</vt:lpstr>
      <vt:lpstr>INTERVALOS DE CONFIANZA</vt:lpstr>
      <vt:lpstr>PROPORCIONES</vt:lpstr>
      <vt:lpstr>EJERCICIO</vt:lpstr>
      <vt:lpstr>Diapositiva 12</vt:lpstr>
    </vt:vector>
  </TitlesOfParts>
  <Company>WindowsWolf.com.ar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PROFESIONAL  CIENCIA POLITICA Y GOBIERNO</dc:title>
  <dc:creator>Wolf</dc:creator>
  <cp:lastModifiedBy>Wolf</cp:lastModifiedBy>
  <cp:revision>5</cp:revision>
  <dcterms:created xsi:type="dcterms:W3CDTF">2016-06-06T20:37:04Z</dcterms:created>
  <dcterms:modified xsi:type="dcterms:W3CDTF">2016-06-06T21:11:28Z</dcterms:modified>
</cp:coreProperties>
</file>