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9" r:id="rId3"/>
    <p:sldId id="270" r:id="rId4"/>
    <p:sldId id="257" r:id="rId5"/>
    <p:sldId id="272" r:id="rId6"/>
    <p:sldId id="258" r:id="rId7"/>
    <p:sldId id="259" r:id="rId8"/>
    <p:sldId id="273" r:id="rId9"/>
    <p:sldId id="260" r:id="rId10"/>
    <p:sldId id="261" r:id="rId11"/>
    <p:sldId id="271" r:id="rId12"/>
    <p:sldId id="263" r:id="rId13"/>
    <p:sldId id="264" r:id="rId14"/>
    <p:sldId id="265" r:id="rId15"/>
    <p:sldId id="266" r:id="rId16"/>
    <p:sldId id="267" r:id="rId17"/>
    <p:sldId id="268"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0"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ítulo, 1 objeto y 2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8750"/>
            <a:ext cx="8229600" cy="1258888"/>
          </a:xfr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quarter" idx="2"/>
          </p:nvPr>
        </p:nvSpPr>
        <p:spPr>
          <a:xfrm>
            <a:off x="4648200" y="1600200"/>
            <a:ext cx="4038600" cy="21891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contenido"/>
          <p:cNvSpPr>
            <a:spLocks noGrp="1"/>
          </p:cNvSpPr>
          <p:nvPr>
            <p:ph sz="quarter" idx="3"/>
          </p:nvPr>
        </p:nvSpPr>
        <p:spPr>
          <a:xfrm>
            <a:off x="4648200" y="3941763"/>
            <a:ext cx="4038600" cy="218916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fecha"/>
          <p:cNvSpPr>
            <a:spLocks noGrp="1"/>
          </p:cNvSpPr>
          <p:nvPr>
            <p:ph type="dt" sz="half" idx="10"/>
          </p:nvPr>
        </p:nvSpPr>
        <p:spPr>
          <a:xfrm>
            <a:off x="457200" y="6243638"/>
            <a:ext cx="2133600" cy="457200"/>
          </a:xfrm>
        </p:spPr>
        <p:txBody>
          <a:bodyPr/>
          <a:lstStyle>
            <a:lvl1pPr>
              <a:defRPr/>
            </a:lvl1pPr>
          </a:lstStyle>
          <a:p>
            <a:endParaRPr lang="es-ES"/>
          </a:p>
        </p:txBody>
      </p:sp>
      <p:sp>
        <p:nvSpPr>
          <p:cNvPr id="7" name="6 Marcador de pie de página"/>
          <p:cNvSpPr>
            <a:spLocks noGrp="1"/>
          </p:cNvSpPr>
          <p:nvPr>
            <p:ph type="ftr" sz="quarter" idx="11"/>
          </p:nvPr>
        </p:nvSpPr>
        <p:spPr>
          <a:xfrm>
            <a:off x="3124200" y="6248400"/>
            <a:ext cx="2895600" cy="457200"/>
          </a:xfrm>
        </p:spPr>
        <p:txBody>
          <a:bodyPr/>
          <a:lstStyle>
            <a:lvl1pPr>
              <a:defRPr/>
            </a:lvl1pPr>
          </a:lstStyle>
          <a:p>
            <a:endParaRPr lang="es-ES"/>
          </a:p>
        </p:txBody>
      </p:sp>
      <p:sp>
        <p:nvSpPr>
          <p:cNvPr id="8" name="7 Marcador de número de diapositiva"/>
          <p:cNvSpPr>
            <a:spLocks noGrp="1"/>
          </p:cNvSpPr>
          <p:nvPr>
            <p:ph type="sldNum" sz="quarter" idx="12"/>
          </p:nvPr>
        </p:nvSpPr>
        <p:spPr>
          <a:xfrm>
            <a:off x="6553200" y="6243638"/>
            <a:ext cx="2133600" cy="457200"/>
          </a:xfrm>
        </p:spPr>
        <p:txBody>
          <a:bodyPr/>
          <a:lstStyle>
            <a:lvl1pPr>
              <a:defRPr/>
            </a:lvl1pPr>
          </a:lstStyle>
          <a:p>
            <a:fld id="{4BFB305B-8ECB-4B29-8EBA-D976EA0278EE}"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99973C-25FE-40BC-826B-907B87069CEB}" type="datetimeFigureOut">
              <a:rPr lang="es-ES" smtClean="0"/>
              <a:pPr/>
              <a:t>15/03/2017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16B41D4-DFB9-4663-99F6-878CDA5F102A}"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9973C-25FE-40BC-826B-907B87069CEB}" type="datetimeFigureOut">
              <a:rPr lang="es-ES" smtClean="0"/>
              <a:pPr/>
              <a:t>15/03/2017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6B41D4-DFB9-4663-99F6-878CDA5F102A}"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2090734"/>
            <a:ext cx="7162800" cy="909638"/>
          </a:xfrm>
        </p:spPr>
        <p:txBody>
          <a:bodyPr>
            <a:normAutofit fontScale="90000"/>
          </a:bodyPr>
          <a:lstStyle/>
          <a:p>
            <a:r>
              <a:rPr lang="en-US" sz="2800" b="1" dirty="0" smtClean="0">
                <a:latin typeface="Tahoma" pitchFamily="34" charset="0"/>
                <a:cs typeface="Arial" charset="0"/>
              </a:rPr>
              <a:t>ESCUELA PROFESIONAL </a:t>
            </a:r>
            <a:r>
              <a:rPr lang="en-US" sz="2800" b="1" dirty="0" smtClean="0"/>
              <a:t/>
            </a:r>
            <a:br>
              <a:rPr lang="en-US" sz="2800" b="1" dirty="0" smtClean="0"/>
            </a:br>
            <a:r>
              <a:rPr lang="en-US" sz="2800" b="1" dirty="0" smtClean="0"/>
              <a:t>CIENCIA POLITICA Y GOBIERNO</a:t>
            </a:r>
            <a:endParaRPr lang="es-ES" sz="2800" b="1" dirty="0"/>
          </a:p>
        </p:txBody>
      </p:sp>
      <p:sp>
        <p:nvSpPr>
          <p:cNvPr id="3075" name="Rectangle 3"/>
          <p:cNvSpPr>
            <a:spLocks noGrp="1" noChangeArrowheads="1"/>
          </p:cNvSpPr>
          <p:nvPr>
            <p:ph type="subTitle" idx="1"/>
          </p:nvPr>
        </p:nvSpPr>
        <p:spPr>
          <a:xfrm>
            <a:off x="1371600" y="4800600"/>
            <a:ext cx="6400800" cy="1828800"/>
          </a:xfrm>
        </p:spPr>
        <p:txBody>
          <a:bodyPr>
            <a:normAutofit lnSpcReduction="10000"/>
          </a:bodyPr>
          <a:lstStyle/>
          <a:p>
            <a:pPr>
              <a:lnSpc>
                <a:spcPct val="90000"/>
              </a:lnSpc>
            </a:pPr>
            <a:r>
              <a:rPr lang="en-US" sz="2800" b="1" dirty="0">
                <a:solidFill>
                  <a:schemeClr val="tx1"/>
                </a:solidFill>
              </a:rPr>
              <a:t>Dr. Alberto </a:t>
            </a:r>
            <a:r>
              <a:rPr lang="en-US" sz="2800" b="1" dirty="0" err="1">
                <a:solidFill>
                  <a:schemeClr val="tx1"/>
                </a:solidFill>
              </a:rPr>
              <a:t>Cáceres</a:t>
            </a:r>
            <a:r>
              <a:rPr lang="en-US" sz="2800" b="1" dirty="0">
                <a:solidFill>
                  <a:schemeClr val="tx1"/>
                </a:solidFill>
              </a:rPr>
              <a:t> </a:t>
            </a:r>
            <a:r>
              <a:rPr lang="en-US" sz="2800" b="1" dirty="0" err="1">
                <a:solidFill>
                  <a:schemeClr val="tx1"/>
                </a:solidFill>
              </a:rPr>
              <a:t>Huambo</a:t>
            </a:r>
            <a:endParaRPr lang="en-US" sz="2800" b="1" dirty="0">
              <a:solidFill>
                <a:schemeClr val="tx1"/>
              </a:solidFill>
            </a:endParaRPr>
          </a:p>
          <a:p>
            <a:pPr>
              <a:lnSpc>
                <a:spcPct val="90000"/>
              </a:lnSpc>
            </a:pPr>
            <a:r>
              <a:rPr lang="en-US" sz="2800" b="1" dirty="0" err="1">
                <a:solidFill>
                  <a:schemeClr val="tx1"/>
                </a:solidFill>
              </a:rPr>
              <a:t>Estadístico</a:t>
            </a:r>
            <a:r>
              <a:rPr lang="en-US" sz="2800" b="1" dirty="0">
                <a:solidFill>
                  <a:schemeClr val="tx1"/>
                </a:solidFill>
              </a:rPr>
              <a:t> </a:t>
            </a:r>
            <a:r>
              <a:rPr lang="en-US" sz="2800" b="1" dirty="0" err="1">
                <a:solidFill>
                  <a:schemeClr val="tx1"/>
                </a:solidFill>
              </a:rPr>
              <a:t>para</a:t>
            </a:r>
            <a:r>
              <a:rPr lang="en-US" sz="2800" b="1" dirty="0">
                <a:solidFill>
                  <a:schemeClr val="tx1"/>
                </a:solidFill>
              </a:rPr>
              <a:t> la </a:t>
            </a:r>
            <a:r>
              <a:rPr lang="en-US" sz="2800" b="1" dirty="0" err="1">
                <a:solidFill>
                  <a:schemeClr val="tx1"/>
                </a:solidFill>
              </a:rPr>
              <a:t>Investigación</a:t>
            </a:r>
            <a:endParaRPr lang="en-US" sz="2800" b="1" dirty="0">
              <a:solidFill>
                <a:schemeClr val="tx1"/>
              </a:solidFill>
            </a:endParaRPr>
          </a:p>
          <a:p>
            <a:pPr>
              <a:lnSpc>
                <a:spcPct val="90000"/>
              </a:lnSpc>
            </a:pPr>
            <a:r>
              <a:rPr lang="en-US" sz="2800" b="1" dirty="0" smtClean="0">
                <a:solidFill>
                  <a:schemeClr val="tx1"/>
                </a:solidFill>
              </a:rPr>
              <a:t>UNSA-UNMSM-UPCH</a:t>
            </a:r>
          </a:p>
          <a:p>
            <a:pPr>
              <a:lnSpc>
                <a:spcPct val="90000"/>
              </a:lnSpc>
            </a:pPr>
            <a:r>
              <a:rPr lang="en-US" sz="2800" b="1" dirty="0" smtClean="0">
                <a:solidFill>
                  <a:schemeClr val="tx1"/>
                </a:solidFill>
              </a:rPr>
              <a:t>albertocaceresh@gmail.com</a:t>
            </a:r>
            <a:endParaRPr lang="en-US" sz="2800" b="1" dirty="0">
              <a:solidFill>
                <a:schemeClr val="tx1"/>
              </a:solidFill>
            </a:endParaRPr>
          </a:p>
          <a:p>
            <a:pPr>
              <a:lnSpc>
                <a:spcPct val="90000"/>
              </a:lnSpc>
            </a:pPr>
            <a:endParaRPr lang="es-ES" sz="1400" dirty="0"/>
          </a:p>
        </p:txBody>
      </p:sp>
      <p:sp>
        <p:nvSpPr>
          <p:cNvPr id="3076" name="Text Box 4"/>
          <p:cNvSpPr txBox="1">
            <a:spLocks noChangeArrowheads="1"/>
          </p:cNvSpPr>
          <p:nvPr/>
        </p:nvSpPr>
        <p:spPr bwMode="auto">
          <a:xfrm>
            <a:off x="1214414" y="3500438"/>
            <a:ext cx="6934200" cy="1077218"/>
          </a:xfrm>
          <a:prstGeom prst="rect">
            <a:avLst/>
          </a:prstGeom>
          <a:noFill/>
          <a:ln w="9525">
            <a:noFill/>
            <a:miter lim="800000"/>
            <a:headEnd/>
            <a:tailEnd/>
          </a:ln>
          <a:effectLst/>
        </p:spPr>
        <p:txBody>
          <a:bodyPr>
            <a:spAutoFit/>
          </a:bodyPr>
          <a:lstStyle/>
          <a:p>
            <a:pPr algn="ctr">
              <a:spcBef>
                <a:spcPct val="50000"/>
              </a:spcBef>
            </a:pPr>
            <a:r>
              <a:rPr lang="es-ES" sz="3200" b="1" dirty="0" smtClean="0">
                <a:latin typeface="Arial" charset="0"/>
                <a:cs typeface="Arial" charset="0"/>
              </a:rPr>
              <a:t>ESTADISTICA: VARIABLES Y TIPOS</a:t>
            </a:r>
            <a:endParaRPr lang="es-ES" sz="3200" b="1" dirty="0">
              <a:latin typeface="Arial" charset="0"/>
              <a:cs typeface="Arial" charset="0"/>
            </a:endParaRPr>
          </a:p>
        </p:txBody>
      </p:sp>
      <p:grpSp>
        <p:nvGrpSpPr>
          <p:cNvPr id="2" name="Group 5"/>
          <p:cNvGrpSpPr>
            <a:grpSpLocks/>
          </p:cNvGrpSpPr>
          <p:nvPr/>
        </p:nvGrpSpPr>
        <p:grpSpPr bwMode="auto">
          <a:xfrm>
            <a:off x="457200" y="381000"/>
            <a:ext cx="1295400" cy="1295400"/>
            <a:chOff x="4495" y="1237"/>
            <a:chExt cx="6223" cy="7380"/>
          </a:xfrm>
        </p:grpSpPr>
        <p:pic>
          <p:nvPicPr>
            <p:cNvPr id="3078" name="Picture 6"/>
            <p:cNvPicPr>
              <a:picLocks noChangeAspect="1" noChangeArrowheads="1"/>
            </p:cNvPicPr>
            <p:nvPr/>
          </p:nvPicPr>
          <p:blipFill>
            <a:blip r:embed="rId2" cstate="print"/>
            <a:srcRect/>
            <a:stretch>
              <a:fillRect/>
            </a:stretch>
          </p:blipFill>
          <p:spPr bwMode="auto">
            <a:xfrm>
              <a:off x="4495" y="1237"/>
              <a:ext cx="6223" cy="7380"/>
            </a:xfrm>
            <a:prstGeom prst="rect">
              <a:avLst/>
            </a:prstGeom>
            <a:noFill/>
            <a:ln w="9525" algn="ctr">
              <a:noFill/>
              <a:miter lim="800000"/>
              <a:headEnd/>
              <a:tailEnd/>
            </a:ln>
            <a:effectLst/>
          </p:spPr>
        </p:pic>
        <p:sp>
          <p:nvSpPr>
            <p:cNvPr id="3079" name="WordArt 7"/>
            <p:cNvSpPr>
              <a:spLocks noChangeArrowheads="1" noChangeShapeType="1" noTextEdit="1"/>
            </p:cNvSpPr>
            <p:nvPr/>
          </p:nvSpPr>
          <p:spPr bwMode="auto">
            <a:xfrm>
              <a:off x="7101" y="6457"/>
              <a:ext cx="720" cy="360"/>
            </a:xfrm>
            <a:prstGeom prst="rect">
              <a:avLst/>
            </a:prstGeom>
          </p:spPr>
          <p:txBody>
            <a:bodyPr wrap="none" fromWordArt="1">
              <a:prstTxWarp prst="textDeflate">
                <a:avLst>
                  <a:gd name="adj" fmla="val 12500"/>
                </a:avLst>
              </a:prstTxWarp>
            </a:bodyPr>
            <a:lstStyle/>
            <a:p>
              <a:pPr algn="ctr"/>
              <a:r>
                <a:rPr lang="es-ES" sz="3600" kern="10">
                  <a:ln w="9525">
                    <a:solidFill>
                      <a:srgbClr val="F0D182"/>
                    </a:solidFill>
                    <a:round/>
                    <a:headEnd/>
                    <a:tailEnd/>
                  </a:ln>
                  <a:solidFill>
                    <a:srgbClr val="F0D182"/>
                  </a:solidFill>
                  <a:latin typeface="Century Gothic"/>
                </a:rPr>
                <a:t>1961</a:t>
              </a:r>
            </a:p>
          </p:txBody>
        </p:sp>
      </p:grpSp>
      <p:sp>
        <p:nvSpPr>
          <p:cNvPr id="3081" name="Text Box 9"/>
          <p:cNvSpPr txBox="1">
            <a:spLocks noChangeArrowheads="1"/>
          </p:cNvSpPr>
          <p:nvPr/>
        </p:nvSpPr>
        <p:spPr bwMode="auto">
          <a:xfrm>
            <a:off x="1752600" y="533400"/>
            <a:ext cx="5715000" cy="1169551"/>
          </a:xfrm>
          <a:prstGeom prst="rect">
            <a:avLst/>
          </a:prstGeom>
          <a:noFill/>
          <a:ln w="9525">
            <a:noFill/>
            <a:miter lim="800000"/>
            <a:headEnd/>
            <a:tailEnd/>
          </a:ln>
          <a:effectLst/>
        </p:spPr>
        <p:txBody>
          <a:bodyPr>
            <a:spAutoFit/>
          </a:bodyPr>
          <a:lstStyle/>
          <a:p>
            <a:pPr algn="ctr">
              <a:spcBef>
                <a:spcPct val="50000"/>
              </a:spcBef>
            </a:pPr>
            <a:r>
              <a:rPr lang="en-US" sz="2000" b="1" dirty="0">
                <a:latin typeface="Tahoma" pitchFamily="34" charset="0"/>
                <a:cs typeface="Arial" charset="0"/>
              </a:rPr>
              <a:t>UNIVERSIDAD CATOLICA SANTA MARIA</a:t>
            </a:r>
          </a:p>
          <a:p>
            <a:pPr algn="ctr">
              <a:spcBef>
                <a:spcPct val="50000"/>
              </a:spcBef>
            </a:pPr>
            <a:r>
              <a:rPr lang="en-US" sz="2000" b="1" dirty="0" smtClean="0">
                <a:latin typeface="Tahoma" pitchFamily="34" charset="0"/>
                <a:cs typeface="Arial" charset="0"/>
              </a:rPr>
              <a:t>FACULTAD DE CIENCIAS JURIDICAS Y POLITICAS</a:t>
            </a:r>
            <a:endParaRPr lang="es-ES" sz="2000" b="1" dirty="0">
              <a:latin typeface="Tahoma" pitchFamily="34"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158750"/>
            <a:ext cx="8229600" cy="1039813"/>
          </a:xfrm>
        </p:spPr>
        <p:txBody>
          <a:bodyPr/>
          <a:lstStyle/>
          <a:p>
            <a:r>
              <a:rPr lang="es-ES"/>
              <a:t>VARIABLES</a:t>
            </a:r>
          </a:p>
        </p:txBody>
      </p:sp>
      <p:sp>
        <p:nvSpPr>
          <p:cNvPr id="40963" name="Rectangle 3"/>
          <p:cNvSpPr>
            <a:spLocks noGrp="1" noChangeArrowheads="1"/>
          </p:cNvSpPr>
          <p:nvPr>
            <p:ph type="body" idx="1"/>
          </p:nvPr>
        </p:nvSpPr>
        <p:spPr/>
        <p:txBody>
          <a:bodyPr>
            <a:normAutofit/>
          </a:bodyPr>
          <a:lstStyle/>
          <a:p>
            <a:pPr>
              <a:lnSpc>
                <a:spcPct val="80000"/>
              </a:lnSpc>
            </a:pPr>
            <a:r>
              <a:rPr lang="es-ES" sz="2400" dirty="0"/>
              <a:t>Edad</a:t>
            </a:r>
          </a:p>
          <a:p>
            <a:pPr>
              <a:lnSpc>
                <a:spcPct val="80000"/>
              </a:lnSpc>
            </a:pPr>
            <a:r>
              <a:rPr lang="es-ES" sz="2400" dirty="0"/>
              <a:t>Sexo</a:t>
            </a:r>
          </a:p>
          <a:p>
            <a:pPr>
              <a:lnSpc>
                <a:spcPct val="80000"/>
              </a:lnSpc>
            </a:pPr>
            <a:r>
              <a:rPr lang="es-ES" sz="2400" dirty="0"/>
              <a:t>Ocupación</a:t>
            </a:r>
          </a:p>
          <a:p>
            <a:pPr>
              <a:lnSpc>
                <a:spcPct val="80000"/>
              </a:lnSpc>
            </a:pPr>
            <a:r>
              <a:rPr lang="es-ES" sz="2400" dirty="0"/>
              <a:t>Procedencia</a:t>
            </a:r>
          </a:p>
          <a:p>
            <a:pPr>
              <a:lnSpc>
                <a:spcPct val="80000"/>
              </a:lnSpc>
            </a:pPr>
            <a:r>
              <a:rPr lang="es-ES" sz="2400" dirty="0" smtClean="0"/>
              <a:t>Producto bruto interno</a:t>
            </a:r>
            <a:endParaRPr lang="es-ES" sz="2400" dirty="0"/>
          </a:p>
          <a:p>
            <a:pPr>
              <a:lnSpc>
                <a:spcPct val="80000"/>
              </a:lnSpc>
            </a:pPr>
            <a:r>
              <a:rPr lang="es-ES" sz="2400" dirty="0"/>
              <a:t>Ingreso Familiar</a:t>
            </a:r>
          </a:p>
          <a:p>
            <a:pPr>
              <a:lnSpc>
                <a:spcPct val="80000"/>
              </a:lnSpc>
            </a:pPr>
            <a:r>
              <a:rPr lang="es-PE" sz="2400" dirty="0" smtClean="0"/>
              <a:t>Ideología </a:t>
            </a:r>
            <a:r>
              <a:rPr lang="es-PE" sz="2400" dirty="0"/>
              <a:t>política (extrema izquierda, izquierda, centroizquierda, centro, centro-derecha, derecha, extrema derecha)</a:t>
            </a:r>
            <a:endParaRPr lang="es-ES" sz="2400" dirty="0"/>
          </a:p>
          <a:p>
            <a:pPr>
              <a:lnSpc>
                <a:spcPct val="80000"/>
              </a:lnSpc>
            </a:pPr>
            <a:r>
              <a:rPr lang="es-PE" sz="2400" dirty="0"/>
              <a:t>Opinión sobre una propuesta política: muy en contra, más bien en contra, indiferente, más bien a favor, muy a favor</a:t>
            </a:r>
            <a:endParaRPr lang="es-ES" sz="2400" dirty="0"/>
          </a:p>
          <a:p>
            <a:pPr>
              <a:lnSpc>
                <a:spcPct val="80000"/>
              </a:lnSpc>
            </a:pPr>
            <a:r>
              <a:rPr lang="es-ES" sz="2400" dirty="0"/>
              <a:t>Nivel socioeconómico</a:t>
            </a:r>
          </a:p>
          <a:p>
            <a:pPr>
              <a:lnSpc>
                <a:spcPct val="80000"/>
              </a:lnSpc>
            </a:pPr>
            <a:endParaRPr lang="es-E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MATRIZ</a:t>
            </a:r>
            <a:br>
              <a:rPr lang="es-ES" dirty="0" smtClean="0"/>
            </a:br>
            <a:endParaRPr lang="es-ES" dirty="0"/>
          </a:p>
        </p:txBody>
      </p:sp>
      <p:graphicFrame>
        <p:nvGraphicFramePr>
          <p:cNvPr id="5" name="4 Tabla"/>
          <p:cNvGraphicFramePr>
            <a:graphicFrameLocks noGrp="1"/>
          </p:cNvGraphicFramePr>
          <p:nvPr/>
        </p:nvGraphicFramePr>
        <p:xfrm>
          <a:off x="1142976" y="1500171"/>
          <a:ext cx="7072362" cy="2595579"/>
        </p:xfrm>
        <a:graphic>
          <a:graphicData uri="http://schemas.openxmlformats.org/drawingml/2006/table">
            <a:tbl>
              <a:tblPr/>
              <a:tblGrid>
                <a:gridCol w="1178727"/>
                <a:gridCol w="1178727"/>
                <a:gridCol w="1178727"/>
                <a:gridCol w="1178727"/>
                <a:gridCol w="1178727"/>
                <a:gridCol w="1178727"/>
              </a:tblGrid>
              <a:tr h="370797">
                <a:tc>
                  <a:txBody>
                    <a:bodyPr/>
                    <a:lstStyle/>
                    <a:p>
                      <a:pPr algn="l" fontAlgn="b"/>
                      <a:r>
                        <a:rPr lang="es-ES" sz="1100" b="0" i="0" u="none" strike="noStrike">
                          <a:solidFill>
                            <a:srgbClr val="000000"/>
                          </a:solidFill>
                          <a:latin typeface="Calibri"/>
                        </a:rPr>
                        <a:t>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SEXO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EDAD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OCUPACION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RELIGION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0797">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0797">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0797">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0797">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0797">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0797">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11"/>
          </p:nvPr>
        </p:nvSpPr>
        <p:spPr/>
        <p:txBody>
          <a:bodyPr/>
          <a:lstStyle/>
          <a:p>
            <a:pPr>
              <a:defRPr/>
            </a:pPr>
            <a:r>
              <a:rPr lang="es-ES"/>
              <a:t>Dr. Alberto Cáceres Huambo</a:t>
            </a:r>
          </a:p>
        </p:txBody>
      </p:sp>
      <p:sp>
        <p:nvSpPr>
          <p:cNvPr id="46125" name="Rectangle 45"/>
          <p:cNvSpPr>
            <a:spLocks noGrp="1" noChangeArrowheads="1"/>
          </p:cNvSpPr>
          <p:nvPr>
            <p:ph type="title" idx="4294967295"/>
          </p:nvPr>
        </p:nvSpPr>
        <p:spPr>
          <a:xfrm>
            <a:off x="457200" y="328613"/>
            <a:ext cx="8229600" cy="1014412"/>
          </a:xfrm>
        </p:spPr>
        <p:txBody>
          <a:bodyPr/>
          <a:lstStyle/>
          <a:p>
            <a:pPr eaLnBrk="1" hangingPunct="1">
              <a:defRPr/>
            </a:pPr>
            <a:r>
              <a:rPr lang="es-ES" sz="3200" b="1" smtClean="0"/>
              <a:t>OPERACIONALIZACION DE VARIABLES</a:t>
            </a:r>
          </a:p>
        </p:txBody>
      </p:sp>
      <p:graphicFrame>
        <p:nvGraphicFramePr>
          <p:cNvPr id="46186" name="Group 106"/>
          <p:cNvGraphicFramePr>
            <a:graphicFrameLocks noGrp="1"/>
          </p:cNvGraphicFramePr>
          <p:nvPr>
            <p:ph idx="4294967295"/>
          </p:nvPr>
        </p:nvGraphicFramePr>
        <p:xfrm>
          <a:off x="0" y="1143000"/>
          <a:ext cx="9220200" cy="4525963"/>
        </p:xfrm>
        <a:graphic>
          <a:graphicData uri="http://schemas.openxmlformats.org/drawingml/2006/table">
            <a:tbl>
              <a:tblPr/>
              <a:tblGrid>
                <a:gridCol w="2657475"/>
                <a:gridCol w="3073400"/>
                <a:gridCol w="3489325"/>
              </a:tblGrid>
              <a:tr h="523875">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800" b="1"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VARIABLE</a:t>
                      </a:r>
                      <a:endParaRPr kumimoji="0" lang="es-ES" sz="18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8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INDICADORES</a:t>
                      </a:r>
                      <a:endParaRPr kumimoji="0" lang="es-ES" sz="18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8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SUBINDICADORES</a:t>
                      </a:r>
                      <a:endParaRPr kumimoji="0" lang="es-ES" sz="18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02088">
                <a:tc>
                  <a:txBody>
                    <a:bodyPr/>
                    <a:lstStyle/>
                    <a:p>
                      <a:pPr marL="342900" marR="0" lvl="0" indent="-342900" algn="l" defTabSz="914400" rtl="0" eaLnBrk="0" fontAlgn="base" latinLnBrk="0" hangingPunct="0">
                        <a:lnSpc>
                          <a:spcPct val="100000"/>
                        </a:lnSpc>
                        <a:spcBef>
                          <a:spcPct val="0"/>
                        </a:spcBef>
                        <a:spcAft>
                          <a:spcPct val="0"/>
                        </a:spcAft>
                        <a:buClr>
                          <a:schemeClr val="hlink"/>
                        </a:buClr>
                        <a:buSzPct val="120000"/>
                        <a:buFontTx/>
                        <a:buNone/>
                        <a:tabLst/>
                      </a:pPr>
                      <a:endPar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
                          <a:schemeClr val="hlink"/>
                        </a:buClr>
                        <a:buSzPct val="120000"/>
                        <a:buFontTx/>
                        <a:buNone/>
                        <a:tabLst/>
                      </a:pPr>
                      <a:r>
                        <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Nivel Socioeconómico</a:t>
                      </a:r>
                    </a:p>
                    <a:p>
                      <a:pPr marL="342900" marR="0" lvl="0" indent="-342900" algn="l" defTabSz="914400" rtl="0" eaLnBrk="0" fontAlgn="base" latinLnBrk="0" hangingPunct="0">
                        <a:lnSpc>
                          <a:spcPct val="100000"/>
                        </a:lnSpc>
                        <a:spcBef>
                          <a:spcPct val="0"/>
                        </a:spcBef>
                        <a:spcAft>
                          <a:spcPct val="0"/>
                        </a:spcAft>
                        <a:buClr>
                          <a:schemeClr val="hlink"/>
                        </a:buClr>
                        <a:buSzPct val="120000"/>
                        <a:buFontTx/>
                        <a:buNone/>
                        <a:tabLst/>
                      </a:pPr>
                      <a:endPar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60325" marR="0" lvl="0" indent="-60325" algn="l" defTabSz="914400" rtl="0" eaLnBrk="1" fontAlgn="base" latinLnBrk="0" hangingPunct="1">
                        <a:lnSpc>
                          <a:spcPct val="100000"/>
                        </a:lnSpc>
                        <a:spcBef>
                          <a:spcPct val="0"/>
                        </a:spcBef>
                        <a:spcAft>
                          <a:spcPct val="0"/>
                        </a:spcAft>
                        <a:buClr>
                          <a:schemeClr val="hlink"/>
                        </a:buClr>
                        <a:buSzPct val="120000"/>
                        <a:buFontTx/>
                        <a:buNone/>
                        <a:tabLst/>
                      </a:pPr>
                      <a:r>
                        <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Material de vivienda</a:t>
                      </a:r>
                    </a:p>
                    <a:p>
                      <a:pPr marL="60325" marR="0" lvl="0" indent="-60325" algn="l" defTabSz="914400" rtl="0" eaLnBrk="1" fontAlgn="base" latinLnBrk="0" hangingPunct="1">
                        <a:lnSpc>
                          <a:spcPct val="100000"/>
                        </a:lnSpc>
                        <a:spcBef>
                          <a:spcPct val="0"/>
                        </a:spcBef>
                        <a:spcAft>
                          <a:spcPct val="0"/>
                        </a:spcAft>
                        <a:buClr>
                          <a:schemeClr val="hlink"/>
                        </a:buClr>
                        <a:buSzPct val="120000"/>
                        <a:buFontTx/>
                        <a:buNone/>
                        <a:tabLst/>
                      </a:pPr>
                      <a:r>
                        <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Cobertura de servicios básicos</a:t>
                      </a:r>
                    </a:p>
                    <a:p>
                      <a:pPr marL="60325" marR="0" lvl="0" indent="-60325" algn="l" defTabSz="914400" rtl="0" eaLnBrk="1" fontAlgn="base" latinLnBrk="0" hangingPunct="1">
                        <a:lnSpc>
                          <a:spcPct val="100000"/>
                        </a:lnSpc>
                        <a:spcBef>
                          <a:spcPct val="0"/>
                        </a:spcBef>
                        <a:spcAft>
                          <a:spcPct val="0"/>
                        </a:spcAft>
                        <a:buClr>
                          <a:schemeClr val="hlink"/>
                        </a:buClr>
                        <a:buSzPct val="120000"/>
                        <a:buFontTx/>
                        <a:buNone/>
                        <a:tabLst/>
                      </a:pPr>
                      <a:r>
                        <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Ingreso salarial</a:t>
                      </a:r>
                    </a:p>
                    <a:p>
                      <a:pPr marL="60325" marR="0" lvl="0" indent="-60325" algn="l" defTabSz="914400" rtl="0" eaLnBrk="1" fontAlgn="base" latinLnBrk="0" hangingPunct="1">
                        <a:lnSpc>
                          <a:spcPct val="100000"/>
                        </a:lnSpc>
                        <a:spcBef>
                          <a:spcPct val="0"/>
                        </a:spcBef>
                        <a:spcAft>
                          <a:spcPct val="0"/>
                        </a:spcAft>
                        <a:buClr>
                          <a:schemeClr val="hlink"/>
                        </a:buClr>
                        <a:buSzPct val="120000"/>
                        <a:buFontTx/>
                        <a:buNone/>
                        <a:tabLst/>
                      </a:pPr>
                      <a:r>
                        <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Trabajo estable</a:t>
                      </a:r>
                      <a:endPar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
                          <a:schemeClr val="hlink"/>
                        </a:buClr>
                        <a:buSzPct val="120000"/>
                        <a:buFontTx/>
                        <a:buNone/>
                        <a:tabLst/>
                      </a:pPr>
                      <a:r>
                        <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Tipo de material</a:t>
                      </a:r>
                    </a:p>
                    <a:p>
                      <a:pPr marL="342900" marR="0" lvl="0" indent="-342900" algn="l" defTabSz="914400" rtl="0" eaLnBrk="0" fontAlgn="base" latinLnBrk="0" hangingPunct="0">
                        <a:lnSpc>
                          <a:spcPct val="100000"/>
                        </a:lnSpc>
                        <a:spcBef>
                          <a:spcPct val="0"/>
                        </a:spcBef>
                        <a:spcAft>
                          <a:spcPct val="0"/>
                        </a:spcAft>
                        <a:buClr>
                          <a:schemeClr val="hlink"/>
                        </a:buClr>
                        <a:buSzPct val="120000"/>
                        <a:buFontTx/>
                        <a:buNone/>
                        <a:tabLst/>
                      </a:pPr>
                      <a:r>
                        <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Servicios elementales</a:t>
                      </a:r>
                    </a:p>
                    <a:p>
                      <a:pPr marL="342900" marR="0" lvl="0" indent="-342900" algn="l" defTabSz="914400" rtl="0" eaLnBrk="0" fontAlgn="base" latinLnBrk="0" hangingPunct="0">
                        <a:lnSpc>
                          <a:spcPct val="100000"/>
                        </a:lnSpc>
                        <a:spcBef>
                          <a:spcPct val="0"/>
                        </a:spcBef>
                        <a:spcAft>
                          <a:spcPct val="0"/>
                        </a:spcAft>
                        <a:buClr>
                          <a:schemeClr val="hlink"/>
                        </a:buClr>
                        <a:buSzPct val="120000"/>
                        <a:buFontTx/>
                        <a:buNone/>
                        <a:tabLst/>
                      </a:pPr>
                      <a:r>
                        <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Importe de subsistencia</a:t>
                      </a:r>
                    </a:p>
                    <a:p>
                      <a:pPr marL="342900" marR="0" lvl="0" indent="-342900" algn="l" defTabSz="914400" rtl="0" eaLnBrk="0" fontAlgn="base" latinLnBrk="0" hangingPunct="0">
                        <a:lnSpc>
                          <a:spcPct val="100000"/>
                        </a:lnSpc>
                        <a:spcBef>
                          <a:spcPct val="0"/>
                        </a:spcBef>
                        <a:spcAft>
                          <a:spcPct val="0"/>
                        </a:spcAft>
                        <a:buClr>
                          <a:schemeClr val="hlink"/>
                        </a:buClr>
                        <a:buSzPct val="120000"/>
                        <a:buFontTx/>
                        <a:buNone/>
                        <a:tabLst/>
                      </a:pPr>
                      <a:r>
                        <a:rPr kumimoji="0" lang="es-ES" sz="17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Condición laboral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11"/>
          </p:nvPr>
        </p:nvSpPr>
        <p:spPr/>
        <p:txBody>
          <a:bodyPr/>
          <a:lstStyle/>
          <a:p>
            <a:pPr>
              <a:defRPr/>
            </a:pPr>
            <a:r>
              <a:rPr lang="es-ES"/>
              <a:t>Dr. Alberto Cáceres Huambo</a:t>
            </a:r>
          </a:p>
        </p:txBody>
      </p:sp>
      <p:sp>
        <p:nvSpPr>
          <p:cNvPr id="52267" name="Rectangle 43"/>
          <p:cNvSpPr>
            <a:spLocks noGrp="1" noChangeArrowheads="1"/>
          </p:cNvSpPr>
          <p:nvPr>
            <p:ph type="title" idx="4294967295"/>
          </p:nvPr>
        </p:nvSpPr>
        <p:spPr>
          <a:xfrm>
            <a:off x="457200" y="609600"/>
            <a:ext cx="8229600" cy="1143000"/>
          </a:xfrm>
        </p:spPr>
        <p:txBody>
          <a:bodyPr/>
          <a:lstStyle/>
          <a:p>
            <a:pPr eaLnBrk="1" hangingPunct="1">
              <a:defRPr/>
            </a:pPr>
            <a:r>
              <a:rPr lang="es-ES" smtClean="0"/>
              <a:t>Otro formato</a:t>
            </a:r>
          </a:p>
        </p:txBody>
      </p:sp>
      <p:graphicFrame>
        <p:nvGraphicFramePr>
          <p:cNvPr id="52270" name="Group 46"/>
          <p:cNvGraphicFramePr>
            <a:graphicFrameLocks noGrp="1"/>
          </p:cNvGraphicFramePr>
          <p:nvPr>
            <p:ph idx="4294967295"/>
          </p:nvPr>
        </p:nvGraphicFramePr>
        <p:xfrm>
          <a:off x="533400" y="2133600"/>
          <a:ext cx="8229600" cy="2286000"/>
        </p:xfrm>
        <a:graphic>
          <a:graphicData uri="http://schemas.openxmlformats.org/drawingml/2006/table">
            <a:tbl>
              <a:tblPr/>
              <a:tblGrid>
                <a:gridCol w="2308225"/>
                <a:gridCol w="2368550"/>
                <a:gridCol w="3552825"/>
              </a:tblGrid>
              <a:tr h="660400">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endPar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VARIABLE</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endPar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DEFINICION</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endPar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INDICADORES</a:t>
                      </a:r>
                    </a:p>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44600">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Nivel socieconómico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Caracteristicas que responden a la cobertura económica, social, de flujo y de stock.</a:t>
                      </a:r>
                      <a:endPar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Material de vivienda</a:t>
                      </a:r>
                    </a:p>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Cobertura de servicios básicos</a:t>
                      </a:r>
                    </a:p>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Ingreso salarial</a:t>
                      </a:r>
                    </a:p>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Trabajo estable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11"/>
          </p:nvPr>
        </p:nvSpPr>
        <p:spPr/>
        <p:txBody>
          <a:bodyPr/>
          <a:lstStyle/>
          <a:p>
            <a:pPr>
              <a:defRPr/>
            </a:pPr>
            <a:r>
              <a:rPr lang="es-ES"/>
              <a:t>Dr. Alberto Cáceres Huambo</a:t>
            </a:r>
          </a:p>
        </p:txBody>
      </p:sp>
      <p:sp>
        <p:nvSpPr>
          <p:cNvPr id="54274" name="Rectangle 2"/>
          <p:cNvSpPr>
            <a:spLocks noGrp="1" noChangeArrowheads="1"/>
          </p:cNvSpPr>
          <p:nvPr>
            <p:ph type="title" idx="4294967295"/>
          </p:nvPr>
        </p:nvSpPr>
        <p:spPr/>
        <p:txBody>
          <a:bodyPr/>
          <a:lstStyle/>
          <a:p>
            <a:pPr eaLnBrk="1" hangingPunct="1">
              <a:defRPr/>
            </a:pPr>
            <a:r>
              <a:rPr lang="es-ES" smtClean="0"/>
              <a:t>Otro formato</a:t>
            </a:r>
          </a:p>
        </p:txBody>
      </p:sp>
      <p:graphicFrame>
        <p:nvGraphicFramePr>
          <p:cNvPr id="54334" name="Group 62"/>
          <p:cNvGraphicFramePr>
            <a:graphicFrameLocks noGrp="1"/>
          </p:cNvGraphicFramePr>
          <p:nvPr>
            <p:ph idx="4294967295"/>
          </p:nvPr>
        </p:nvGraphicFramePr>
        <p:xfrm>
          <a:off x="457200" y="1905000"/>
          <a:ext cx="8229600" cy="2493963"/>
        </p:xfrm>
        <a:graphic>
          <a:graphicData uri="http://schemas.openxmlformats.org/drawingml/2006/table">
            <a:tbl>
              <a:tblPr/>
              <a:tblGrid>
                <a:gridCol w="2362200"/>
                <a:gridCol w="3048000"/>
                <a:gridCol w="1752600"/>
                <a:gridCol w="1066800"/>
              </a:tblGrid>
              <a:tr h="1243013">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endPar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VARIABLE</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endPar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INDICADOR</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endPar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INSTRUMENTO</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endPar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ESCALA</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50950">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Nivel socioeconómico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Material de vivienda</a:t>
                      </a:r>
                    </a:p>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Cobertura de servicios básicos</a:t>
                      </a:r>
                    </a:p>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Ingreso salarial</a:t>
                      </a:r>
                    </a:p>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Trabajo estable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Amat y León</a:t>
                      </a:r>
                      <a:endPar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Ordinal</a:t>
                      </a:r>
                      <a:endPar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11"/>
          </p:nvPr>
        </p:nvSpPr>
        <p:spPr/>
        <p:txBody>
          <a:bodyPr/>
          <a:lstStyle/>
          <a:p>
            <a:pPr>
              <a:defRPr/>
            </a:pPr>
            <a:r>
              <a:rPr lang="es-ES"/>
              <a:t>Dr. Alberto Cáceres Huambo</a:t>
            </a:r>
          </a:p>
        </p:txBody>
      </p:sp>
      <p:sp>
        <p:nvSpPr>
          <p:cNvPr id="56374" name="Rectangle 54"/>
          <p:cNvSpPr>
            <a:spLocks noGrp="1" noChangeArrowheads="1"/>
          </p:cNvSpPr>
          <p:nvPr>
            <p:ph type="title" idx="4294967295"/>
          </p:nvPr>
        </p:nvSpPr>
        <p:spPr/>
        <p:txBody>
          <a:bodyPr/>
          <a:lstStyle/>
          <a:p>
            <a:pPr eaLnBrk="1" hangingPunct="1">
              <a:defRPr/>
            </a:pPr>
            <a:r>
              <a:rPr lang="es-ES" smtClean="0"/>
              <a:t>Otro formato</a:t>
            </a:r>
          </a:p>
        </p:txBody>
      </p:sp>
      <p:graphicFrame>
        <p:nvGraphicFramePr>
          <p:cNvPr id="56376" name="Group 56"/>
          <p:cNvGraphicFramePr>
            <a:graphicFrameLocks noGrp="1"/>
          </p:cNvGraphicFramePr>
          <p:nvPr>
            <p:ph idx="4294967295"/>
          </p:nvPr>
        </p:nvGraphicFramePr>
        <p:xfrm>
          <a:off x="457200" y="2043113"/>
          <a:ext cx="8229600" cy="2436813"/>
        </p:xfrm>
        <a:graphic>
          <a:graphicData uri="http://schemas.openxmlformats.org/drawingml/2006/table">
            <a:tbl>
              <a:tblPr/>
              <a:tblGrid>
                <a:gridCol w="2308225"/>
                <a:gridCol w="2368550"/>
                <a:gridCol w="1776413"/>
                <a:gridCol w="1776412"/>
              </a:tblGrid>
              <a:tr h="623888">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VARIABLE</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TIPO</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ESCALA</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6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CATEGORIA</a:t>
                      </a:r>
                      <a:endParaRPr kumimoji="0" lang="es-ES" sz="16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12925">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Nivel socioeconómico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Cualitativa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Ordinal</a:t>
                      </a:r>
                      <a:endPar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Alto</a:t>
                      </a:r>
                    </a:p>
                    <a:p>
                      <a:pPr marL="342900" marR="0" lvl="0" indent="-342900" algn="l" defTabSz="914400" rtl="0" eaLnBrk="0" fontAlgn="base" latinLnBrk="0" hangingPunct="0">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Medio</a:t>
                      </a:r>
                    </a:p>
                    <a:p>
                      <a:pPr marL="342900" marR="0" lvl="0" indent="-342900" algn="l" defTabSz="914400" rtl="0" eaLnBrk="0" fontAlgn="base" latinLnBrk="0" hangingPunct="0">
                        <a:lnSpc>
                          <a:spcPct val="100000"/>
                        </a:lnSpc>
                        <a:spcBef>
                          <a:spcPct val="0"/>
                        </a:spcBef>
                        <a:spcAft>
                          <a:spcPct val="0"/>
                        </a:spcAft>
                        <a:buClr>
                          <a:schemeClr val="hlink"/>
                        </a:buClr>
                        <a:buSzPct val="120000"/>
                        <a:buFontTx/>
                        <a:buNone/>
                        <a:tabLst/>
                      </a:pPr>
                      <a:r>
                        <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Bajo</a:t>
                      </a:r>
                      <a:endParaRPr kumimoji="0" lang="es-ES" sz="1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6446" y="1556792"/>
            <a:ext cx="6552728" cy="3935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CuadroTexto"/>
          <p:cNvSpPr txBox="1"/>
          <p:nvPr/>
        </p:nvSpPr>
        <p:spPr>
          <a:xfrm>
            <a:off x="1619672" y="548680"/>
            <a:ext cx="6419502" cy="584775"/>
          </a:xfrm>
          <a:prstGeom prst="rect">
            <a:avLst/>
          </a:prstGeom>
          <a:noFill/>
        </p:spPr>
        <p:txBody>
          <a:bodyPr wrap="square" rtlCol="0">
            <a:spAutoFit/>
          </a:bodyPr>
          <a:lstStyle/>
          <a:p>
            <a:pPr algn="ctr"/>
            <a:r>
              <a:rPr lang="es-PE" sz="3200" b="1" dirty="0" smtClean="0"/>
              <a:t>ENCUESTA DE OPINION</a:t>
            </a:r>
            <a:endParaRPr lang="es-PE" sz="3200" b="1" dirty="0"/>
          </a:p>
        </p:txBody>
      </p:sp>
    </p:spTree>
    <p:extLst>
      <p:ext uri="{BB962C8B-B14F-4D97-AF65-F5344CB8AC3E}">
        <p14:creationId xmlns:p14="http://schemas.microsoft.com/office/powerpoint/2010/main" val="641721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764704"/>
            <a:ext cx="5726828" cy="117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1938338"/>
            <a:ext cx="5739703" cy="38669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2603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ESTADISTICA</a:t>
            </a:r>
            <a:endParaRPr lang="es-ES" dirty="0"/>
          </a:p>
        </p:txBody>
      </p:sp>
      <p:sp>
        <p:nvSpPr>
          <p:cNvPr id="3" name="2 Marcador de contenido"/>
          <p:cNvSpPr>
            <a:spLocks noGrp="1"/>
          </p:cNvSpPr>
          <p:nvPr>
            <p:ph idx="1"/>
          </p:nvPr>
        </p:nvSpPr>
        <p:spPr/>
        <p:txBody>
          <a:bodyPr/>
          <a:lstStyle/>
          <a:p>
            <a:pPr algn="just">
              <a:buNone/>
            </a:pPr>
            <a:r>
              <a:rPr lang="es-ES" dirty="0" smtClean="0"/>
              <a:t>	</a:t>
            </a:r>
            <a:r>
              <a:rPr lang="es-ES" sz="4000" dirty="0" smtClean="0"/>
              <a:t>Es la ciencia que proporciona un conjunto de métodos, técnicas y procedimientos para recopilar, organizar, presentar y analizar datos con el fin de describirlos o realizar generalizaciones válidas.</a:t>
            </a:r>
          </a:p>
          <a:p>
            <a:pPr algn="just">
              <a:buNone/>
            </a:pP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SE DIVIDE EN:</a:t>
            </a:r>
            <a:endParaRPr lang="es-ES" dirty="0"/>
          </a:p>
        </p:txBody>
      </p:sp>
      <p:sp>
        <p:nvSpPr>
          <p:cNvPr id="3" name="2 Marcador de contenido"/>
          <p:cNvSpPr>
            <a:spLocks noGrp="1"/>
          </p:cNvSpPr>
          <p:nvPr>
            <p:ph idx="1"/>
          </p:nvPr>
        </p:nvSpPr>
        <p:spPr/>
        <p:txBody>
          <a:bodyPr>
            <a:normAutofit fontScale="85000" lnSpcReduction="20000"/>
          </a:bodyPr>
          <a:lstStyle/>
          <a:p>
            <a:pPr algn="just">
              <a:buNone/>
            </a:pPr>
            <a:r>
              <a:rPr lang="es-ES" b="1" dirty="0" smtClean="0"/>
              <a:t>Estadística descriptiva</a:t>
            </a:r>
          </a:p>
          <a:p>
            <a:pPr algn="just">
              <a:buNone/>
            </a:pPr>
            <a:r>
              <a:rPr lang="es-ES" dirty="0" smtClean="0"/>
              <a:t>	Son métodos y técnicas de recolección, caracterización, resumen y presentación que permiten describir apropiadamente las características de un conjunto de datos. Comprende el uso de gráficos, tablas, diagramas y criterios para el análisis.</a:t>
            </a:r>
          </a:p>
          <a:p>
            <a:pPr algn="just">
              <a:buNone/>
            </a:pPr>
            <a:r>
              <a:rPr lang="es-ES" b="1" dirty="0" smtClean="0"/>
              <a:t>Inferencia estadística</a:t>
            </a:r>
          </a:p>
          <a:p>
            <a:pPr algn="just">
              <a:buNone/>
            </a:pPr>
            <a:r>
              <a:rPr lang="es-ES" dirty="0" smtClean="0"/>
              <a:t>	Son métodos y técnicas que hacen posible estimar una o más características de una población o tomar decisiones sobre población basadas en el resultado de muestras. Estas conclusiones no son totalmente válidas y tienen cierto margen de error.</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AutoShape 5"/>
          <p:cNvSpPr>
            <a:spLocks noChangeArrowheads="1"/>
          </p:cNvSpPr>
          <p:nvPr/>
        </p:nvSpPr>
        <p:spPr bwMode="auto">
          <a:xfrm>
            <a:off x="3886200" y="1447800"/>
            <a:ext cx="1524000" cy="1447800"/>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es-ES"/>
          </a:p>
        </p:txBody>
      </p:sp>
      <p:sp>
        <p:nvSpPr>
          <p:cNvPr id="33798" name="Line 6"/>
          <p:cNvSpPr>
            <a:spLocks noChangeShapeType="1"/>
          </p:cNvSpPr>
          <p:nvPr/>
        </p:nvSpPr>
        <p:spPr bwMode="auto">
          <a:xfrm>
            <a:off x="4648200" y="2971800"/>
            <a:ext cx="0" cy="1447800"/>
          </a:xfrm>
          <a:prstGeom prst="line">
            <a:avLst/>
          </a:prstGeom>
          <a:noFill/>
          <a:ln w="9525">
            <a:solidFill>
              <a:schemeClr val="tx1"/>
            </a:solidFill>
            <a:round/>
            <a:headEnd/>
            <a:tailEnd type="triangle" w="med" len="med"/>
          </a:ln>
          <a:effectLst/>
        </p:spPr>
        <p:txBody>
          <a:bodyPr/>
          <a:lstStyle/>
          <a:p>
            <a:endParaRPr lang="es-ES"/>
          </a:p>
        </p:txBody>
      </p:sp>
      <p:sp>
        <p:nvSpPr>
          <p:cNvPr id="33800" name="Line 8"/>
          <p:cNvSpPr>
            <a:spLocks noChangeShapeType="1"/>
          </p:cNvSpPr>
          <p:nvPr/>
        </p:nvSpPr>
        <p:spPr bwMode="auto">
          <a:xfrm flipH="1">
            <a:off x="4343400" y="4191000"/>
            <a:ext cx="304800" cy="1143000"/>
          </a:xfrm>
          <a:prstGeom prst="line">
            <a:avLst/>
          </a:prstGeom>
          <a:noFill/>
          <a:ln w="9525">
            <a:solidFill>
              <a:schemeClr val="tx1"/>
            </a:solidFill>
            <a:round/>
            <a:headEnd/>
            <a:tailEnd type="triangle" w="med" len="med"/>
          </a:ln>
          <a:effectLst/>
        </p:spPr>
        <p:txBody>
          <a:bodyPr/>
          <a:lstStyle/>
          <a:p>
            <a:endParaRPr lang="es-ES"/>
          </a:p>
        </p:txBody>
      </p:sp>
      <p:sp>
        <p:nvSpPr>
          <p:cNvPr id="33801" name="Line 9"/>
          <p:cNvSpPr>
            <a:spLocks noChangeShapeType="1"/>
          </p:cNvSpPr>
          <p:nvPr/>
        </p:nvSpPr>
        <p:spPr bwMode="auto">
          <a:xfrm>
            <a:off x="4648200" y="4267200"/>
            <a:ext cx="304800" cy="1066800"/>
          </a:xfrm>
          <a:prstGeom prst="line">
            <a:avLst/>
          </a:prstGeom>
          <a:noFill/>
          <a:ln w="9525">
            <a:solidFill>
              <a:schemeClr val="tx1"/>
            </a:solidFill>
            <a:round/>
            <a:headEnd/>
            <a:tailEnd type="triangle" w="med" len="med"/>
          </a:ln>
          <a:effectLst/>
        </p:spPr>
        <p:txBody>
          <a:bodyPr/>
          <a:lstStyle/>
          <a:p>
            <a:endParaRPr lang="es-ES"/>
          </a:p>
        </p:txBody>
      </p:sp>
      <p:sp>
        <p:nvSpPr>
          <p:cNvPr id="33806" name="Line 14"/>
          <p:cNvSpPr>
            <a:spLocks noChangeShapeType="1"/>
          </p:cNvSpPr>
          <p:nvPr/>
        </p:nvSpPr>
        <p:spPr bwMode="auto">
          <a:xfrm>
            <a:off x="4648200" y="3276600"/>
            <a:ext cx="304800" cy="304800"/>
          </a:xfrm>
          <a:prstGeom prst="line">
            <a:avLst/>
          </a:prstGeom>
          <a:noFill/>
          <a:ln w="9525">
            <a:solidFill>
              <a:schemeClr val="tx1"/>
            </a:solidFill>
            <a:round/>
            <a:headEnd/>
            <a:tailEnd/>
          </a:ln>
          <a:effectLst/>
        </p:spPr>
        <p:txBody>
          <a:bodyPr/>
          <a:lstStyle/>
          <a:p>
            <a:endParaRPr lang="es-ES"/>
          </a:p>
        </p:txBody>
      </p:sp>
      <p:sp>
        <p:nvSpPr>
          <p:cNvPr id="33807" name="Line 15"/>
          <p:cNvSpPr>
            <a:spLocks noChangeShapeType="1"/>
          </p:cNvSpPr>
          <p:nvPr/>
        </p:nvSpPr>
        <p:spPr bwMode="auto">
          <a:xfrm flipV="1">
            <a:off x="4953000" y="3200400"/>
            <a:ext cx="304800" cy="381000"/>
          </a:xfrm>
          <a:prstGeom prst="line">
            <a:avLst/>
          </a:prstGeom>
          <a:noFill/>
          <a:ln w="9525">
            <a:solidFill>
              <a:schemeClr val="tx1"/>
            </a:solidFill>
            <a:round/>
            <a:headEnd/>
            <a:tailEnd/>
          </a:ln>
          <a:effectLst/>
        </p:spPr>
        <p:txBody>
          <a:bodyPr/>
          <a:lstStyle/>
          <a:p>
            <a:endParaRPr lang="es-ES"/>
          </a:p>
        </p:txBody>
      </p:sp>
      <p:sp>
        <p:nvSpPr>
          <p:cNvPr id="33808" name="Line 16"/>
          <p:cNvSpPr>
            <a:spLocks noChangeShapeType="1"/>
          </p:cNvSpPr>
          <p:nvPr/>
        </p:nvSpPr>
        <p:spPr bwMode="auto">
          <a:xfrm flipH="1">
            <a:off x="4343400" y="3276600"/>
            <a:ext cx="304800" cy="381000"/>
          </a:xfrm>
          <a:prstGeom prst="line">
            <a:avLst/>
          </a:prstGeom>
          <a:noFill/>
          <a:ln w="9525">
            <a:solidFill>
              <a:schemeClr val="tx1"/>
            </a:solidFill>
            <a:round/>
            <a:headEnd/>
            <a:tailEnd/>
          </a:ln>
          <a:effectLst/>
        </p:spPr>
        <p:txBody>
          <a:bodyPr/>
          <a:lstStyle/>
          <a:p>
            <a:endParaRPr lang="es-ES"/>
          </a:p>
        </p:txBody>
      </p:sp>
      <p:sp>
        <p:nvSpPr>
          <p:cNvPr id="33809" name="Line 17"/>
          <p:cNvSpPr>
            <a:spLocks noChangeShapeType="1"/>
          </p:cNvSpPr>
          <p:nvPr/>
        </p:nvSpPr>
        <p:spPr bwMode="auto">
          <a:xfrm flipH="1" flipV="1">
            <a:off x="3962400" y="3352800"/>
            <a:ext cx="381000" cy="304800"/>
          </a:xfrm>
          <a:prstGeom prst="line">
            <a:avLst/>
          </a:prstGeom>
          <a:noFill/>
          <a:ln w="9525">
            <a:solidFill>
              <a:schemeClr val="tx1"/>
            </a:solidFill>
            <a:round/>
            <a:headEnd/>
            <a:tailEnd/>
          </a:ln>
          <a:effectLst/>
        </p:spPr>
        <p:txBody>
          <a:bodyPr/>
          <a:lstStyle/>
          <a:p>
            <a:endParaRPr lang="es-ES"/>
          </a:p>
        </p:txBody>
      </p:sp>
      <p:sp>
        <p:nvSpPr>
          <p:cNvPr id="33810" name="AutoShape 18"/>
          <p:cNvSpPr>
            <a:spLocks noChangeArrowheads="1"/>
          </p:cNvSpPr>
          <p:nvPr/>
        </p:nvSpPr>
        <p:spPr bwMode="auto">
          <a:xfrm>
            <a:off x="1000100" y="1219200"/>
            <a:ext cx="2286016" cy="923916"/>
          </a:xfrm>
          <a:prstGeom prst="rightArrow">
            <a:avLst>
              <a:gd name="adj1" fmla="val 23983"/>
              <a:gd name="adj2" fmla="val 52778"/>
            </a:avLst>
          </a:prstGeom>
          <a:solidFill>
            <a:schemeClr val="accent1"/>
          </a:solidFill>
          <a:ln w="9525">
            <a:solidFill>
              <a:schemeClr val="tx1"/>
            </a:solidFill>
            <a:miter lim="800000"/>
            <a:headEnd/>
            <a:tailEnd/>
          </a:ln>
          <a:effectLst/>
        </p:spPr>
        <p:txBody>
          <a:bodyPr wrap="none" anchor="ctr"/>
          <a:lstStyle/>
          <a:p>
            <a:pPr algn="ctr"/>
            <a:r>
              <a:rPr lang="es-ES" dirty="0" smtClean="0">
                <a:latin typeface="Arial" charset="0"/>
              </a:rPr>
              <a:t>Nivel socioeconómico</a:t>
            </a:r>
            <a:endParaRPr lang="es-ES" dirty="0">
              <a:latin typeface="Arial" charset="0"/>
            </a:endParaRPr>
          </a:p>
        </p:txBody>
      </p:sp>
      <p:sp>
        <p:nvSpPr>
          <p:cNvPr id="33811" name="AutoShape 19"/>
          <p:cNvSpPr>
            <a:spLocks noChangeArrowheads="1"/>
          </p:cNvSpPr>
          <p:nvPr/>
        </p:nvSpPr>
        <p:spPr bwMode="auto">
          <a:xfrm>
            <a:off x="928662" y="2514600"/>
            <a:ext cx="2119338" cy="771524"/>
          </a:xfrm>
          <a:prstGeom prst="rightArrow">
            <a:avLst>
              <a:gd name="adj1" fmla="val 50000"/>
              <a:gd name="adj2" fmla="val 52778"/>
            </a:avLst>
          </a:prstGeom>
          <a:solidFill>
            <a:schemeClr val="accent1"/>
          </a:solidFill>
          <a:ln w="9525">
            <a:solidFill>
              <a:schemeClr val="tx1"/>
            </a:solidFill>
            <a:miter lim="800000"/>
            <a:headEnd/>
            <a:tailEnd/>
          </a:ln>
          <a:effectLst/>
        </p:spPr>
        <p:txBody>
          <a:bodyPr wrap="none" anchor="ctr"/>
          <a:lstStyle/>
          <a:p>
            <a:pPr algn="ctr"/>
            <a:r>
              <a:rPr lang="es-ES" dirty="0" err="1" smtClean="0">
                <a:latin typeface="Arial" charset="0"/>
              </a:rPr>
              <a:t>Ideologia</a:t>
            </a:r>
            <a:r>
              <a:rPr lang="es-ES" dirty="0" smtClean="0">
                <a:latin typeface="Arial" charset="0"/>
              </a:rPr>
              <a:t> política</a:t>
            </a:r>
            <a:endParaRPr lang="es-ES" dirty="0">
              <a:latin typeface="Arial" charset="0"/>
            </a:endParaRPr>
          </a:p>
        </p:txBody>
      </p:sp>
      <p:sp>
        <p:nvSpPr>
          <p:cNvPr id="33812" name="AutoShape 20"/>
          <p:cNvSpPr>
            <a:spLocks noChangeArrowheads="1"/>
          </p:cNvSpPr>
          <p:nvPr/>
        </p:nvSpPr>
        <p:spPr bwMode="auto">
          <a:xfrm>
            <a:off x="1676400" y="3657600"/>
            <a:ext cx="1447800" cy="685800"/>
          </a:xfrm>
          <a:prstGeom prst="rightArrow">
            <a:avLst>
              <a:gd name="adj1" fmla="val 50000"/>
              <a:gd name="adj2" fmla="val 52778"/>
            </a:avLst>
          </a:prstGeom>
          <a:solidFill>
            <a:schemeClr val="accent1"/>
          </a:solidFill>
          <a:ln w="9525">
            <a:solidFill>
              <a:schemeClr val="tx1"/>
            </a:solidFill>
            <a:miter lim="800000"/>
            <a:headEnd/>
            <a:tailEnd/>
          </a:ln>
          <a:effectLst/>
        </p:spPr>
        <p:txBody>
          <a:bodyPr wrap="none" anchor="ctr"/>
          <a:lstStyle/>
          <a:p>
            <a:pPr algn="ctr"/>
            <a:r>
              <a:rPr lang="es-ES">
                <a:latin typeface="Arial" charset="0"/>
              </a:rPr>
              <a:t>edad</a:t>
            </a:r>
          </a:p>
        </p:txBody>
      </p:sp>
      <p:sp>
        <p:nvSpPr>
          <p:cNvPr id="33813" name="AutoShape 21"/>
          <p:cNvSpPr>
            <a:spLocks noChangeArrowheads="1"/>
          </p:cNvSpPr>
          <p:nvPr/>
        </p:nvSpPr>
        <p:spPr bwMode="auto">
          <a:xfrm>
            <a:off x="5867400" y="1143000"/>
            <a:ext cx="2362200" cy="685800"/>
          </a:xfrm>
          <a:prstGeom prst="leftArrow">
            <a:avLst>
              <a:gd name="adj1" fmla="val 50000"/>
              <a:gd name="adj2" fmla="val 86111"/>
            </a:avLst>
          </a:prstGeom>
          <a:solidFill>
            <a:schemeClr val="accent1"/>
          </a:solidFill>
          <a:ln w="9525">
            <a:solidFill>
              <a:schemeClr val="tx1"/>
            </a:solidFill>
            <a:miter lim="800000"/>
            <a:headEnd/>
            <a:tailEnd/>
          </a:ln>
          <a:effectLst/>
        </p:spPr>
        <p:txBody>
          <a:bodyPr wrap="none" anchor="ctr"/>
          <a:lstStyle/>
          <a:p>
            <a:pPr algn="ctr"/>
            <a:r>
              <a:rPr lang="es-ES" dirty="0" smtClean="0">
                <a:latin typeface="Arial" charset="0"/>
              </a:rPr>
              <a:t>Ingreso económico</a:t>
            </a:r>
            <a:endParaRPr lang="es-ES" dirty="0">
              <a:latin typeface="Arial" charset="0"/>
            </a:endParaRPr>
          </a:p>
        </p:txBody>
      </p:sp>
      <p:sp>
        <p:nvSpPr>
          <p:cNvPr id="33814" name="AutoShape 22"/>
          <p:cNvSpPr>
            <a:spLocks noChangeArrowheads="1"/>
          </p:cNvSpPr>
          <p:nvPr/>
        </p:nvSpPr>
        <p:spPr bwMode="auto">
          <a:xfrm>
            <a:off x="5867400" y="2286000"/>
            <a:ext cx="1600200" cy="685800"/>
          </a:xfrm>
          <a:prstGeom prst="leftArrow">
            <a:avLst>
              <a:gd name="adj1" fmla="val 50000"/>
              <a:gd name="adj2" fmla="val 58333"/>
            </a:avLst>
          </a:prstGeom>
          <a:solidFill>
            <a:schemeClr val="accent1"/>
          </a:solidFill>
          <a:ln w="9525">
            <a:solidFill>
              <a:schemeClr val="tx1"/>
            </a:solidFill>
            <a:miter lim="800000"/>
            <a:headEnd/>
            <a:tailEnd/>
          </a:ln>
          <a:effectLst/>
        </p:spPr>
        <p:txBody>
          <a:bodyPr wrap="none" anchor="ctr"/>
          <a:lstStyle/>
          <a:p>
            <a:pPr algn="ctr"/>
            <a:r>
              <a:rPr lang="es-ES">
                <a:latin typeface="Arial" charset="0"/>
              </a:rPr>
              <a:t>sexo</a:t>
            </a:r>
          </a:p>
        </p:txBody>
      </p:sp>
      <p:sp>
        <p:nvSpPr>
          <p:cNvPr id="33815" name="AutoShape 23"/>
          <p:cNvSpPr>
            <a:spLocks noChangeArrowheads="1"/>
          </p:cNvSpPr>
          <p:nvPr/>
        </p:nvSpPr>
        <p:spPr bwMode="auto">
          <a:xfrm>
            <a:off x="5867400" y="3657600"/>
            <a:ext cx="1600200" cy="685800"/>
          </a:xfrm>
          <a:prstGeom prst="leftArrow">
            <a:avLst>
              <a:gd name="adj1" fmla="val 50000"/>
              <a:gd name="adj2" fmla="val 58333"/>
            </a:avLst>
          </a:prstGeom>
          <a:solidFill>
            <a:schemeClr val="accent1"/>
          </a:solidFill>
          <a:ln w="9525">
            <a:solidFill>
              <a:schemeClr val="tx1"/>
            </a:solidFill>
            <a:miter lim="800000"/>
            <a:headEnd/>
            <a:tailEnd/>
          </a:ln>
          <a:effectLst/>
        </p:spPr>
        <p:txBody>
          <a:bodyPr wrap="none" anchor="ctr"/>
          <a:lstStyle/>
          <a:p>
            <a:pPr algn="ctr"/>
            <a:r>
              <a:rPr lang="es-ES">
                <a:latin typeface="Arial" charset="0"/>
              </a:rPr>
              <a:t>Etc.</a:t>
            </a:r>
          </a:p>
        </p:txBody>
      </p:sp>
      <p:pic>
        <p:nvPicPr>
          <p:cNvPr id="3074" name="Picture 2" descr="http://4.bp.blogspot.com/-Axahz2C10gw/VaPc1jpQjoI/AAAAAAAD00A/Dpk23Lo6Dcs/s1600/CASAS%2B%2528193%252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4738741"/>
            <a:ext cx="2157161" cy="160555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iabogado.com/esp/images/colaps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59" y="4665747"/>
            <a:ext cx="2657995" cy="1954408"/>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p:cNvSpPr txBox="1"/>
          <p:nvPr/>
        </p:nvSpPr>
        <p:spPr>
          <a:xfrm>
            <a:off x="1115616" y="260648"/>
            <a:ext cx="7113984" cy="646331"/>
          </a:xfrm>
          <a:prstGeom prst="rect">
            <a:avLst/>
          </a:prstGeom>
          <a:noFill/>
        </p:spPr>
        <p:txBody>
          <a:bodyPr wrap="square" rtlCol="0">
            <a:spAutoFit/>
          </a:bodyPr>
          <a:lstStyle/>
          <a:p>
            <a:pPr algn="ctr"/>
            <a:r>
              <a:rPr lang="es-PE" sz="3600" dirty="0" smtClean="0"/>
              <a:t>VARIABLES</a:t>
            </a:r>
            <a:endParaRPr lang="es-PE"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850106"/>
          </a:xfrm>
        </p:spPr>
        <p:txBody>
          <a:bodyPr/>
          <a:lstStyle/>
          <a:p>
            <a:r>
              <a:rPr lang="es-PE" dirty="0" smtClean="0"/>
              <a:t>VARIABLES</a:t>
            </a:r>
            <a:endParaRPr lang="es-PE" dirty="0"/>
          </a:p>
        </p:txBody>
      </p:sp>
      <p:sp>
        <p:nvSpPr>
          <p:cNvPr id="3" name="Marcador de contenido 2"/>
          <p:cNvSpPr>
            <a:spLocks noGrp="1"/>
          </p:cNvSpPr>
          <p:nvPr>
            <p:ph idx="1"/>
          </p:nvPr>
        </p:nvSpPr>
        <p:spPr/>
        <p:txBody>
          <a:bodyPr>
            <a:normAutofit fontScale="70000" lnSpcReduction="20000"/>
          </a:bodyPr>
          <a:lstStyle/>
          <a:p>
            <a:pPr marL="0" indent="0" algn="just">
              <a:buNone/>
            </a:pPr>
            <a:r>
              <a:rPr lang="es-PE" dirty="0" smtClean="0"/>
              <a:t>Es </a:t>
            </a:r>
            <a:r>
              <a:rPr lang="es-PE" dirty="0"/>
              <a:t>algo que puede variar o cambiar. Si nos proponemos, por ejemplo, comprender la naturaleza y funcionamiento de la democracia, la estabilidad de la misma es una característica de la democracia que se puede analizar de forma sistemática. Los factores que pueden explicar la estabilidad o inestabilidad son también variables. Tal vez descubramos que la riqueza nacional es la variable que mejor explica la estabilidad de una democracia, las ricas son más estables y las pobres, más inestables. Los votantes también presentan características variables. El electorado está formado por personas de distinto sexo, religión, clase social, y se puede recoger información sobre estas variables y analizar el grado en que las diversas características de los ciudadanos explican sus opciones electorales. Cuando intentamos descubrir pautas o conexiones entre dos variables, utilizamos una de ellas como la variable dependiente y la otra como la variable independiente.</a:t>
            </a:r>
            <a:endParaRPr lang="es-PE" dirty="0"/>
          </a:p>
        </p:txBody>
      </p:sp>
    </p:spTree>
    <p:extLst>
      <p:ext uri="{BB962C8B-B14F-4D97-AF65-F5344CB8AC3E}">
        <p14:creationId xmlns:p14="http://schemas.microsoft.com/office/powerpoint/2010/main" val="412564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mtClean="0"/>
              <a:t>MANEJO DE LAS VARIABLES</a:t>
            </a:r>
            <a:endParaRPr lang="es-ES" smtClean="0"/>
          </a:p>
        </p:txBody>
      </p:sp>
      <p:sp>
        <p:nvSpPr>
          <p:cNvPr id="13315" name="Rectangle 5"/>
          <p:cNvSpPr>
            <a:spLocks noChangeArrowheads="1"/>
          </p:cNvSpPr>
          <p:nvPr/>
        </p:nvSpPr>
        <p:spPr bwMode="auto">
          <a:xfrm>
            <a:off x="3200400" y="1600200"/>
            <a:ext cx="2362200" cy="6096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VARIABLES</a:t>
            </a:r>
            <a:endParaRPr lang="es-ES">
              <a:latin typeface="Arial" charset="0"/>
            </a:endParaRPr>
          </a:p>
        </p:txBody>
      </p:sp>
      <p:sp>
        <p:nvSpPr>
          <p:cNvPr id="13316" name="Rectangle 6"/>
          <p:cNvSpPr>
            <a:spLocks noChangeArrowheads="1"/>
          </p:cNvSpPr>
          <p:nvPr/>
        </p:nvSpPr>
        <p:spPr bwMode="auto">
          <a:xfrm>
            <a:off x="1447800" y="3124200"/>
            <a:ext cx="2362200" cy="60960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CUANTITATIVAS</a:t>
            </a:r>
          </a:p>
          <a:p>
            <a:pPr algn="ctr"/>
            <a:r>
              <a:rPr lang="en-US" dirty="0" smtClean="0">
                <a:latin typeface="Arial" charset="0"/>
              </a:rPr>
              <a:t>NUMERICAS</a:t>
            </a:r>
            <a:endParaRPr lang="es-ES" dirty="0">
              <a:latin typeface="Arial" charset="0"/>
            </a:endParaRPr>
          </a:p>
        </p:txBody>
      </p:sp>
      <p:sp>
        <p:nvSpPr>
          <p:cNvPr id="13317" name="Rectangle 7"/>
          <p:cNvSpPr>
            <a:spLocks noChangeArrowheads="1"/>
          </p:cNvSpPr>
          <p:nvPr/>
        </p:nvSpPr>
        <p:spPr bwMode="auto">
          <a:xfrm>
            <a:off x="4800600" y="3124200"/>
            <a:ext cx="2362200" cy="1295400"/>
          </a:xfrm>
          <a:prstGeom prst="rect">
            <a:avLst/>
          </a:prstGeom>
          <a:solidFill>
            <a:schemeClr val="accent1"/>
          </a:solidFill>
          <a:ln w="9525">
            <a:solidFill>
              <a:schemeClr val="tx1"/>
            </a:solidFill>
            <a:miter lim="800000"/>
            <a:headEnd/>
            <a:tailEnd/>
          </a:ln>
        </p:spPr>
        <p:txBody>
          <a:bodyPr wrap="none" anchor="ctr"/>
          <a:lstStyle/>
          <a:p>
            <a:pPr algn="ctr"/>
            <a:r>
              <a:rPr lang="en-US" dirty="0">
                <a:latin typeface="Arial" charset="0"/>
              </a:rPr>
              <a:t>CUALITATIVAS ó</a:t>
            </a:r>
          </a:p>
          <a:p>
            <a:pPr algn="ctr"/>
            <a:r>
              <a:rPr lang="en-US" sz="1400" dirty="0">
                <a:latin typeface="Arial" charset="0"/>
              </a:rPr>
              <a:t>CATEGORICAS</a:t>
            </a:r>
          </a:p>
          <a:p>
            <a:pPr algn="ctr"/>
            <a:r>
              <a:rPr lang="en-US" sz="1400" dirty="0">
                <a:latin typeface="Arial" charset="0"/>
              </a:rPr>
              <a:t>(</a:t>
            </a:r>
            <a:r>
              <a:rPr lang="en-US" dirty="0" err="1">
                <a:latin typeface="Arial" charset="0"/>
              </a:rPr>
              <a:t>frecuencia</a:t>
            </a:r>
            <a:r>
              <a:rPr lang="en-US" dirty="0">
                <a:latin typeface="Arial" charset="0"/>
              </a:rPr>
              <a:t>)</a:t>
            </a:r>
            <a:endParaRPr lang="es-ES" dirty="0">
              <a:latin typeface="Arial" charset="0"/>
            </a:endParaRPr>
          </a:p>
        </p:txBody>
      </p:sp>
      <p:sp>
        <p:nvSpPr>
          <p:cNvPr id="13318" name="Line 8"/>
          <p:cNvSpPr>
            <a:spLocks noChangeShapeType="1"/>
          </p:cNvSpPr>
          <p:nvPr/>
        </p:nvSpPr>
        <p:spPr bwMode="auto">
          <a:xfrm flipH="1">
            <a:off x="2743200" y="2209800"/>
            <a:ext cx="1219200" cy="838200"/>
          </a:xfrm>
          <a:prstGeom prst="line">
            <a:avLst/>
          </a:prstGeom>
          <a:noFill/>
          <a:ln w="9525">
            <a:solidFill>
              <a:schemeClr val="tx1"/>
            </a:solidFill>
            <a:round/>
            <a:headEnd/>
            <a:tailEnd type="triangle" w="med" len="med"/>
          </a:ln>
        </p:spPr>
        <p:txBody>
          <a:bodyPr/>
          <a:lstStyle/>
          <a:p>
            <a:endParaRPr lang="es-ES"/>
          </a:p>
        </p:txBody>
      </p:sp>
      <p:sp>
        <p:nvSpPr>
          <p:cNvPr id="13319" name="Line 9"/>
          <p:cNvSpPr>
            <a:spLocks noChangeShapeType="1"/>
          </p:cNvSpPr>
          <p:nvPr/>
        </p:nvSpPr>
        <p:spPr bwMode="auto">
          <a:xfrm>
            <a:off x="4572000" y="2209800"/>
            <a:ext cx="1066800" cy="838200"/>
          </a:xfrm>
          <a:prstGeom prst="line">
            <a:avLst/>
          </a:prstGeom>
          <a:noFill/>
          <a:ln w="9525">
            <a:solidFill>
              <a:schemeClr val="tx1"/>
            </a:solidFill>
            <a:round/>
            <a:headEnd/>
            <a:tailEnd type="triangle" w="med" len="med"/>
          </a:ln>
        </p:spPr>
        <p:txBody>
          <a:bodyPr/>
          <a:lstStyle/>
          <a:p>
            <a:endParaRPr lang="es-ES"/>
          </a:p>
        </p:txBody>
      </p:sp>
      <p:sp>
        <p:nvSpPr>
          <p:cNvPr id="13320" name="Text Box 10"/>
          <p:cNvSpPr txBox="1">
            <a:spLocks noChangeArrowheads="1"/>
          </p:cNvSpPr>
          <p:nvPr/>
        </p:nvSpPr>
        <p:spPr bwMode="auto">
          <a:xfrm>
            <a:off x="1295400" y="4800600"/>
            <a:ext cx="2590800" cy="788988"/>
          </a:xfrm>
          <a:prstGeom prst="rect">
            <a:avLst/>
          </a:prstGeom>
          <a:noFill/>
          <a:ln w="9525">
            <a:solidFill>
              <a:schemeClr val="tx1"/>
            </a:solidFill>
            <a:miter lim="800000"/>
            <a:headEnd/>
            <a:tailEnd/>
          </a:ln>
        </p:spPr>
        <p:txBody>
          <a:bodyPr>
            <a:spAutoFit/>
          </a:bodyPr>
          <a:lstStyle/>
          <a:p>
            <a:pPr>
              <a:spcBef>
                <a:spcPct val="50000"/>
              </a:spcBef>
              <a:buFontTx/>
              <a:buChar char="-"/>
            </a:pPr>
            <a:r>
              <a:rPr lang="en-US">
                <a:latin typeface="Arial" charset="0"/>
              </a:rPr>
              <a:t>Razón ó Proporción +</a:t>
            </a:r>
          </a:p>
          <a:p>
            <a:pPr>
              <a:spcBef>
                <a:spcPct val="50000"/>
              </a:spcBef>
              <a:buFontTx/>
              <a:buChar char="-"/>
            </a:pPr>
            <a:r>
              <a:rPr lang="en-US">
                <a:latin typeface="Arial" charset="0"/>
              </a:rPr>
              <a:t> Intervalo ±</a:t>
            </a:r>
          </a:p>
        </p:txBody>
      </p:sp>
      <p:sp>
        <p:nvSpPr>
          <p:cNvPr id="13321" name="Text Box 11"/>
          <p:cNvSpPr txBox="1">
            <a:spLocks noChangeArrowheads="1"/>
          </p:cNvSpPr>
          <p:nvPr/>
        </p:nvSpPr>
        <p:spPr bwMode="auto">
          <a:xfrm>
            <a:off x="4800600" y="4724400"/>
            <a:ext cx="2590800" cy="788988"/>
          </a:xfrm>
          <a:prstGeom prst="rect">
            <a:avLst/>
          </a:prstGeom>
          <a:noFill/>
          <a:ln w="9525">
            <a:solidFill>
              <a:schemeClr val="tx1"/>
            </a:solidFill>
            <a:miter lim="800000"/>
            <a:headEnd/>
            <a:tailEnd/>
          </a:ln>
        </p:spPr>
        <p:txBody>
          <a:bodyPr>
            <a:spAutoFit/>
          </a:bodyPr>
          <a:lstStyle/>
          <a:p>
            <a:pPr>
              <a:spcBef>
                <a:spcPct val="50000"/>
              </a:spcBef>
              <a:buFontTx/>
              <a:buChar char="-"/>
            </a:pPr>
            <a:r>
              <a:rPr lang="en-US">
                <a:latin typeface="Arial" charset="0"/>
              </a:rPr>
              <a:t> Nominal </a:t>
            </a:r>
          </a:p>
          <a:p>
            <a:pPr>
              <a:spcBef>
                <a:spcPct val="50000"/>
              </a:spcBef>
              <a:buFontTx/>
              <a:buChar char="-"/>
            </a:pPr>
            <a:r>
              <a:rPr lang="en-US">
                <a:latin typeface="Arial" charset="0"/>
              </a:rPr>
              <a:t> Ordinal</a:t>
            </a:r>
          </a:p>
        </p:txBody>
      </p:sp>
      <p:sp>
        <p:nvSpPr>
          <p:cNvPr id="13322" name="Text Box 15"/>
          <p:cNvSpPr txBox="1">
            <a:spLocks noChangeArrowheads="1"/>
          </p:cNvSpPr>
          <p:nvPr/>
        </p:nvSpPr>
        <p:spPr bwMode="auto">
          <a:xfrm>
            <a:off x="0" y="4953000"/>
            <a:ext cx="1219200" cy="517525"/>
          </a:xfrm>
          <a:prstGeom prst="rect">
            <a:avLst/>
          </a:prstGeom>
          <a:noFill/>
          <a:ln w="9525">
            <a:noFill/>
            <a:miter lim="800000"/>
            <a:headEnd/>
            <a:tailEnd/>
          </a:ln>
        </p:spPr>
        <p:txBody>
          <a:bodyPr>
            <a:spAutoFit/>
          </a:bodyPr>
          <a:lstStyle/>
          <a:p>
            <a:pPr>
              <a:spcBef>
                <a:spcPct val="50000"/>
              </a:spcBef>
            </a:pPr>
            <a:r>
              <a:rPr lang="en-US" sz="1400">
                <a:latin typeface="Arial" charset="0"/>
              </a:rPr>
              <a:t>Escalas de medición</a:t>
            </a:r>
            <a:endParaRPr lang="es-ES" sz="1400">
              <a:latin typeface="Arial" charset="0"/>
            </a:endParaRPr>
          </a:p>
        </p:txBody>
      </p:sp>
      <p:sp>
        <p:nvSpPr>
          <p:cNvPr id="13325" name="Rectangle 19"/>
          <p:cNvSpPr>
            <a:spLocks noChangeArrowheads="1"/>
          </p:cNvSpPr>
          <p:nvPr/>
        </p:nvSpPr>
        <p:spPr bwMode="auto">
          <a:xfrm>
            <a:off x="990600" y="4114800"/>
            <a:ext cx="1295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Continuas</a:t>
            </a:r>
            <a:endParaRPr lang="es-ES">
              <a:latin typeface="Arial" charset="0"/>
            </a:endParaRPr>
          </a:p>
        </p:txBody>
      </p:sp>
      <p:sp>
        <p:nvSpPr>
          <p:cNvPr id="13326" name="Rectangle 20"/>
          <p:cNvSpPr>
            <a:spLocks noChangeArrowheads="1"/>
          </p:cNvSpPr>
          <p:nvPr/>
        </p:nvSpPr>
        <p:spPr bwMode="auto">
          <a:xfrm>
            <a:off x="2895600" y="4114800"/>
            <a:ext cx="1295400" cy="533400"/>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Discreta</a:t>
            </a:r>
          </a:p>
          <a:p>
            <a:pPr algn="ctr"/>
            <a:r>
              <a:rPr lang="en-US">
                <a:latin typeface="Arial" charset="0"/>
              </a:rPr>
              <a:t> (conteo)</a:t>
            </a:r>
            <a:endParaRPr lang="es-ES">
              <a:latin typeface="Arial" charset="0"/>
            </a:endParaRPr>
          </a:p>
        </p:txBody>
      </p:sp>
      <p:sp>
        <p:nvSpPr>
          <p:cNvPr id="13327" name="Line 21"/>
          <p:cNvSpPr>
            <a:spLocks noChangeShapeType="1"/>
          </p:cNvSpPr>
          <p:nvPr/>
        </p:nvSpPr>
        <p:spPr bwMode="auto">
          <a:xfrm flipH="1">
            <a:off x="1752600" y="3733800"/>
            <a:ext cx="457200" cy="304800"/>
          </a:xfrm>
          <a:prstGeom prst="line">
            <a:avLst/>
          </a:prstGeom>
          <a:noFill/>
          <a:ln w="9525">
            <a:solidFill>
              <a:schemeClr val="tx1"/>
            </a:solidFill>
            <a:round/>
            <a:headEnd/>
            <a:tailEnd type="triangle" w="med" len="med"/>
          </a:ln>
        </p:spPr>
        <p:txBody>
          <a:bodyPr/>
          <a:lstStyle/>
          <a:p>
            <a:endParaRPr lang="es-ES"/>
          </a:p>
        </p:txBody>
      </p:sp>
      <p:sp>
        <p:nvSpPr>
          <p:cNvPr id="13328" name="Line 22"/>
          <p:cNvSpPr>
            <a:spLocks noChangeShapeType="1"/>
          </p:cNvSpPr>
          <p:nvPr/>
        </p:nvSpPr>
        <p:spPr bwMode="auto">
          <a:xfrm>
            <a:off x="2895600" y="3733800"/>
            <a:ext cx="304800" cy="304800"/>
          </a:xfrm>
          <a:prstGeom prst="line">
            <a:avLst/>
          </a:prstGeom>
          <a:noFill/>
          <a:ln w="9525">
            <a:solidFill>
              <a:schemeClr val="tx1"/>
            </a:solidFill>
            <a:round/>
            <a:headEnd/>
            <a:tailEnd type="triangle" w="med" len="med"/>
          </a:ln>
        </p:spPr>
        <p:txBody>
          <a:bodyPr/>
          <a:lstStyle/>
          <a:p>
            <a:endParaRPr lang="es-E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z="4000" dirty="0" smtClean="0"/>
              <a:t>CUANTITATIVA </a:t>
            </a:r>
            <a:r>
              <a:rPr lang="en-US" sz="4000" dirty="0" smtClean="0"/>
              <a:t>Y</a:t>
            </a:r>
            <a:r>
              <a:rPr lang="en-US" sz="4000" dirty="0" smtClean="0"/>
              <a:t> </a:t>
            </a:r>
            <a:r>
              <a:rPr lang="en-US" sz="4000" dirty="0"/>
              <a:t>CUALITATIVA</a:t>
            </a:r>
            <a:endParaRPr lang="es-ES" sz="4000" dirty="0"/>
          </a:p>
        </p:txBody>
      </p:sp>
      <p:graphicFrame>
        <p:nvGraphicFramePr>
          <p:cNvPr id="42004" name="Group 20"/>
          <p:cNvGraphicFramePr>
            <a:graphicFrameLocks noGrp="1"/>
          </p:cNvGraphicFramePr>
          <p:nvPr>
            <p:ph sz="half" idx="1"/>
            <p:extLst>
              <p:ext uri="{D42A27DB-BD31-4B8C-83A1-F6EECF244321}">
                <p14:modId xmlns:p14="http://schemas.microsoft.com/office/powerpoint/2010/main" val="1545920026"/>
              </p:ext>
            </p:extLst>
          </p:nvPr>
        </p:nvGraphicFramePr>
        <p:xfrm>
          <a:off x="4419600" y="1752600"/>
          <a:ext cx="4495800" cy="3992563"/>
        </p:xfrm>
        <a:graphic>
          <a:graphicData uri="http://schemas.openxmlformats.org/drawingml/2006/table">
            <a:tbl>
              <a:tblPr/>
              <a:tblGrid>
                <a:gridCol w="1824038"/>
                <a:gridCol w="1457325"/>
                <a:gridCol w="1214437"/>
              </a:tblGrid>
              <a:tr h="14239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Times New Roman" pitchFamily="18" charset="0"/>
                          <a:cs typeface="Times New Roman" pitchFamily="18" charset="0"/>
                        </a:rPr>
                        <a:t>Nivel</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Times New Roman" pitchFamily="18" charset="0"/>
                          <a:cs typeface="Times New Roman" pitchFamily="18" charset="0"/>
                        </a:rPr>
                        <a:t>socieconómico</a:t>
                      </a:r>
                      <a:endParaRPr kumimoji="0" lang="en-US" sz="2000" b="0" i="0" u="none" strike="noStrike" cap="none" normalizeH="0" baseline="0" dirty="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2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smtClean="0">
                          <a:ln>
                            <a:noFill/>
                          </a:ln>
                          <a:solidFill>
                            <a:schemeClr val="tx1"/>
                          </a:solidFill>
                          <a:effectLst/>
                          <a:latin typeface="Times New Roman" pitchFamily="18" charset="0"/>
                          <a:cs typeface="Times New Roman" pitchFamily="18" charset="0"/>
                        </a:rPr>
                        <a:t>Nº.</a:t>
                      </a:r>
                      <a:endParaRPr kumimoji="0" lang="es-ES" sz="20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2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smtClean="0">
                          <a:ln>
                            <a:noFill/>
                          </a:ln>
                          <a:solidFill>
                            <a:schemeClr val="tx1"/>
                          </a:solidFill>
                          <a:effectLst/>
                          <a:latin typeface="Times New Roman" pitchFamily="18" charset="0"/>
                          <a:cs typeface="Times New Roman" pitchFamily="18" charset="0"/>
                        </a:rPr>
                        <a:t>%</a:t>
                      </a:r>
                      <a:endParaRPr kumimoji="0" lang="es-ES" sz="20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a:noFill/>
                    </a:lnTlToBr>
                    <a:lnBlToTr>
                      <a:noFill/>
                    </a:lnBlToTr>
                    <a:noFill/>
                  </a:tcPr>
                </a:tc>
              </a:tr>
              <a:tr h="2568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Times New Roman" pitchFamily="18" charset="0"/>
                          <a:cs typeface="Times New Roman" pitchFamily="18" charset="0"/>
                        </a:rPr>
                        <a:t>ALTO</a:t>
                      </a:r>
                      <a:endParaRPr kumimoji="0" lang="es-E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MEDIO</a:t>
                      </a:r>
                      <a:endParaRPr kumimoji="0" lang="es-E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Times New Roman" pitchFamily="18" charset="0"/>
                          <a:cs typeface="Times New Roman" pitchFamily="18" charset="0"/>
                        </a:rPr>
                        <a:t>BAJO</a:t>
                      </a:r>
                      <a:endParaRPr kumimoji="0" lang="es-E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tx1"/>
                          </a:solidFill>
                          <a:effectLst/>
                          <a:latin typeface="Times New Roman" pitchFamily="18" charset="0"/>
                          <a:cs typeface="Times New Roman" pitchFamily="18" charset="0"/>
                        </a:rPr>
                        <a:t>TOTAL</a:t>
                      </a:r>
                      <a:endParaRPr kumimoji="0" lang="es-ES" sz="2000" b="0" i="0" u="none" strike="noStrike" cap="none" normalizeH="0" baseline="0" dirty="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6</a:t>
                      </a:r>
                      <a:endParaRPr kumimoji="0" lang="es-ES"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4</a:t>
                      </a:r>
                      <a:endParaRPr kumimoji="0" lang="es-ES"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0</a:t>
                      </a:r>
                      <a:endParaRPr kumimoji="0" lang="es-ES"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es-ES" sz="20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6</a:t>
                      </a:r>
                      <a:r>
                        <a:rPr kumimoji="0" lang="es-ES" sz="2000" b="0" i="0" u="none" strike="noStrike" cap="none" normalizeH="0" baseline="0" smtClean="0">
                          <a:ln>
                            <a:noFill/>
                          </a:ln>
                          <a:solidFill>
                            <a:schemeClr val="tx1"/>
                          </a:solidFill>
                          <a:effectLst/>
                          <a:latin typeface="Times New Roman" pitchFamily="18" charset="0"/>
                          <a:cs typeface="Times New Roman" pitchFamily="18" charset="0"/>
                        </a:rPr>
                        <a:t>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4</a:t>
                      </a:r>
                      <a:r>
                        <a:rPr kumimoji="0" lang="es-ES" sz="2000" b="0" i="0" u="none" strike="noStrike" cap="none" normalizeH="0" baseline="0" smtClean="0">
                          <a:ln>
                            <a:noFill/>
                          </a:ln>
                          <a:solidFill>
                            <a:schemeClr val="tx1"/>
                          </a:solidFill>
                          <a:effectLst/>
                          <a:latin typeface="Times New Roman" pitchFamily="18" charset="0"/>
                          <a:cs typeface="Times New Roman" pitchFamily="18" charset="0"/>
                        </a:rPr>
                        <a:t>0.0</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chemeClr val="tx1"/>
                          </a:solidFill>
                          <a:effectLst/>
                          <a:latin typeface="Times New Roman" pitchFamily="18" charset="0"/>
                          <a:cs typeface="Times New Roman" pitchFamily="18" charset="0"/>
                        </a:rPr>
                        <a:t>0.0</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chemeClr val="tx1"/>
                          </a:solidFill>
                          <a:effectLst/>
                          <a:latin typeface="Times New Roman" pitchFamily="18" charset="0"/>
                          <a:cs typeface="Times New Roman" pitchFamily="18" charset="0"/>
                        </a:rPr>
                        <a:t>100</a:t>
                      </a:r>
                      <a:endParaRPr kumimoji="0" lang="es-ES" sz="2000" b="0" i="0" u="none" strike="noStrike" cap="none" normalizeH="0" baseline="0" smtClean="0">
                        <a:ln>
                          <a:noFill/>
                        </a:ln>
                        <a:solidFill>
                          <a:schemeClr val="tx1"/>
                        </a:solidFill>
                        <a:effectLst/>
                        <a:latin typeface="Arial"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noFill/>
                  </a:tcPr>
                </a:tc>
              </a:tr>
            </a:tbl>
          </a:graphicData>
        </a:graphic>
      </p:graphicFrame>
      <p:sp>
        <p:nvSpPr>
          <p:cNvPr id="42003" name="Text Box 19"/>
          <p:cNvSpPr txBox="1">
            <a:spLocks noChangeArrowheads="1"/>
          </p:cNvSpPr>
          <p:nvPr/>
        </p:nvSpPr>
        <p:spPr bwMode="auto">
          <a:xfrm>
            <a:off x="304800" y="1447800"/>
            <a:ext cx="1981200" cy="366713"/>
          </a:xfrm>
          <a:prstGeom prst="rect">
            <a:avLst/>
          </a:prstGeom>
          <a:noFill/>
          <a:ln w="9525">
            <a:noFill/>
            <a:miter lim="800000"/>
            <a:headEnd/>
            <a:tailEnd/>
          </a:ln>
          <a:effectLst/>
        </p:spPr>
        <p:txBody>
          <a:bodyPr>
            <a:spAutoFit/>
          </a:bodyPr>
          <a:lstStyle/>
          <a:p>
            <a:pPr>
              <a:spcBef>
                <a:spcPct val="50000"/>
              </a:spcBef>
            </a:pPr>
            <a:r>
              <a:rPr lang="es-ES" dirty="0" smtClean="0">
                <a:latin typeface="Tahoma" pitchFamily="34" charset="0"/>
                <a:cs typeface="Arial" charset="0"/>
              </a:rPr>
              <a:t>Ingreso familiar</a:t>
            </a:r>
            <a:endParaRPr lang="es-ES" dirty="0">
              <a:latin typeface="Tahoma" pitchFamily="34" charset="0"/>
              <a:cs typeface="Arial" charset="0"/>
            </a:endParaRPr>
          </a:p>
        </p:txBody>
      </p:sp>
      <p:graphicFrame>
        <p:nvGraphicFramePr>
          <p:cNvPr id="42146" name="Group 162"/>
          <p:cNvGraphicFramePr>
            <a:graphicFrameLocks noGrp="1"/>
          </p:cNvGraphicFramePr>
          <p:nvPr>
            <p:ph sz="quarter" idx="3"/>
            <p:extLst>
              <p:ext uri="{D42A27DB-BD31-4B8C-83A1-F6EECF244321}">
                <p14:modId xmlns:p14="http://schemas.microsoft.com/office/powerpoint/2010/main" val="794192243"/>
              </p:ext>
            </p:extLst>
          </p:nvPr>
        </p:nvGraphicFramePr>
        <p:xfrm>
          <a:off x="381000" y="1988840"/>
          <a:ext cx="1828800" cy="4502150"/>
        </p:xfrm>
        <a:graphic>
          <a:graphicData uri="http://schemas.openxmlformats.org/drawingml/2006/table">
            <a:tbl>
              <a:tblPr/>
              <a:tblGrid>
                <a:gridCol w="1828800"/>
              </a:tblGrid>
              <a:tr h="5397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4200.00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cap="fla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3450.50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8450.20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2200.10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1100.10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1000.20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9000.50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1000.00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1150.00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850.00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cap="flat">
                      <a:noFill/>
                    </a:lnB>
                    <a:lnTlToBr>
                      <a:noFill/>
                    </a:lnTlToBr>
                    <a:lnBlToTr>
                      <a:noFill/>
                    </a:lnBlToTr>
                    <a:noFill/>
                  </a:tcPr>
                </a:tc>
              </a:tr>
            </a:tbl>
          </a:graphicData>
        </a:graphic>
      </p:graphicFrame>
      <p:sp>
        <p:nvSpPr>
          <p:cNvPr id="7" name="Text Box 19"/>
          <p:cNvSpPr txBox="1">
            <a:spLocks noChangeArrowheads="1"/>
          </p:cNvSpPr>
          <p:nvPr/>
        </p:nvSpPr>
        <p:spPr bwMode="auto">
          <a:xfrm>
            <a:off x="2286000" y="1169491"/>
            <a:ext cx="1981200" cy="923330"/>
          </a:xfrm>
          <a:prstGeom prst="rect">
            <a:avLst/>
          </a:prstGeom>
          <a:noFill/>
          <a:ln w="9525">
            <a:noFill/>
            <a:miter lim="800000"/>
            <a:headEnd/>
            <a:tailEnd/>
          </a:ln>
          <a:effectLst/>
        </p:spPr>
        <p:txBody>
          <a:bodyPr>
            <a:spAutoFit/>
          </a:bodyPr>
          <a:lstStyle/>
          <a:p>
            <a:pPr>
              <a:spcBef>
                <a:spcPct val="50000"/>
              </a:spcBef>
            </a:pPr>
            <a:r>
              <a:rPr lang="es-ES" dirty="0" smtClean="0">
                <a:latin typeface="Tahoma" pitchFamily="34" charset="0"/>
                <a:cs typeface="Arial" charset="0"/>
              </a:rPr>
              <a:t>Numero de integrantes por familia</a:t>
            </a:r>
            <a:endParaRPr lang="es-ES" dirty="0">
              <a:latin typeface="Tahoma" pitchFamily="34" charset="0"/>
              <a:cs typeface="Arial" charset="0"/>
            </a:endParaRPr>
          </a:p>
        </p:txBody>
      </p:sp>
      <p:graphicFrame>
        <p:nvGraphicFramePr>
          <p:cNvPr id="8" name="Group 162"/>
          <p:cNvGraphicFramePr>
            <a:graphicFrameLocks noGrp="1"/>
          </p:cNvGraphicFramePr>
          <p:nvPr>
            <p:ph sz="quarter" idx="3"/>
            <p:extLst>
              <p:ext uri="{D42A27DB-BD31-4B8C-83A1-F6EECF244321}">
                <p14:modId xmlns:p14="http://schemas.microsoft.com/office/powerpoint/2010/main" val="2329230338"/>
              </p:ext>
            </p:extLst>
          </p:nvPr>
        </p:nvGraphicFramePr>
        <p:xfrm>
          <a:off x="1951112" y="1988840"/>
          <a:ext cx="1828800" cy="4502150"/>
        </p:xfrm>
        <a:graphic>
          <a:graphicData uri="http://schemas.openxmlformats.org/drawingml/2006/table">
            <a:tbl>
              <a:tblPr/>
              <a:tblGrid>
                <a:gridCol w="1828800"/>
              </a:tblGrid>
              <a:tr h="5397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4</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cap="fla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3</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2</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6</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10</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8</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4</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3</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7</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4463">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8</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a:noFill/>
                    </a:lnB>
                    <a:lnTlToBr>
                      <a:noFill/>
                    </a:lnTlToBr>
                    <a:lnBlToTr>
                      <a:noFill/>
                    </a:lnBlToTr>
                    <a:noFill/>
                  </a:tcPr>
                </a:tc>
              </a:tr>
              <a:tr h="146050">
                <a:tc>
                  <a:txBody>
                    <a:bodyPr/>
                    <a:lstStyle/>
                    <a:p>
                      <a:pPr marL="342900" marR="0" lvl="0" indent="-342900" algn="ctr" defTabSz="914400" rtl="0" eaLnBrk="1" fontAlgn="b" latinLnBrk="0" hangingPunct="1">
                        <a:lnSpc>
                          <a:spcPct val="100000"/>
                        </a:lnSpc>
                        <a:spcBef>
                          <a:spcPct val="0"/>
                        </a:spcBef>
                        <a:spcAft>
                          <a:spcPct val="0"/>
                        </a:spcAft>
                        <a:buClr>
                          <a:schemeClr val="hlink"/>
                        </a:buClr>
                        <a:buSzTx/>
                        <a:buFont typeface="Wingdings" pitchFamily="2" charset="2"/>
                        <a:buNone/>
                        <a:tabLst/>
                      </a:pP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ctrTitle"/>
          </p:nvPr>
        </p:nvSpPr>
        <p:spPr>
          <a:xfrm>
            <a:off x="685800" y="404665"/>
            <a:ext cx="7772400" cy="1152128"/>
          </a:xfrm>
        </p:spPr>
        <p:txBody>
          <a:bodyPr>
            <a:normAutofit fontScale="90000"/>
          </a:bodyPr>
          <a:lstStyle/>
          <a:p>
            <a:r>
              <a:rPr lang="es-PE" dirty="0" smtClean="0"/>
              <a:t>TIPOS DE VARIABLES EN INVESTIGACION</a:t>
            </a:r>
            <a:endParaRPr lang="es-PE" dirty="0"/>
          </a:p>
        </p:txBody>
      </p:sp>
      <p:sp>
        <p:nvSpPr>
          <p:cNvPr id="7" name="Subtítulo 6"/>
          <p:cNvSpPr>
            <a:spLocks noGrp="1"/>
          </p:cNvSpPr>
          <p:nvPr>
            <p:ph type="subTitle" idx="1"/>
          </p:nvPr>
        </p:nvSpPr>
        <p:spPr>
          <a:xfrm>
            <a:off x="685800" y="1556793"/>
            <a:ext cx="7772400" cy="4608511"/>
          </a:xfrm>
        </p:spPr>
        <p:txBody>
          <a:bodyPr>
            <a:normAutofit fontScale="25000" lnSpcReduction="20000"/>
          </a:bodyPr>
          <a:lstStyle/>
          <a:p>
            <a:pPr algn="just"/>
            <a:r>
              <a:rPr lang="es-PE" sz="6000" b="1" dirty="0">
                <a:solidFill>
                  <a:schemeClr val="tx1"/>
                </a:solidFill>
              </a:rPr>
              <a:t>La variable dependiente</a:t>
            </a:r>
            <a:r>
              <a:rPr lang="es-PE" sz="6000" dirty="0">
                <a:solidFill>
                  <a:schemeClr val="tx1"/>
                </a:solidFill>
              </a:rPr>
              <a:t> es la variable que más nos interesa examinar, es nuestro principal objeto de estudio. Es el efecto o resultado que está influido o causado por otra variable u otras variables. Es la variable cuyo </a:t>
            </a:r>
            <a:r>
              <a:rPr lang="es-PE" sz="7200" dirty="0">
                <a:solidFill>
                  <a:schemeClr val="tx1"/>
                </a:solidFill>
              </a:rPr>
              <a:t>valor cambia como respuesta a los cambios en el valor de otras variables (a saber, las variables independientes). Si analizamos el comportamiento electoral, y queremos estudiar quienes acuden a votar y quienes se quedan en casa, ésta es nuestra variable dependiente. ¿De qué factores depende la participación electoral? La participación es, pues, nuestra variable dependiente. Queremos descubrir de qué depende que los ciudadanos acudan a votar o que se queden en casa.</a:t>
            </a:r>
          </a:p>
          <a:p>
            <a:pPr algn="just"/>
            <a:r>
              <a:rPr lang="es-PE" sz="7200" dirty="0">
                <a:solidFill>
                  <a:schemeClr val="tx1"/>
                </a:solidFill>
              </a:rPr>
              <a:t/>
            </a:r>
            <a:br>
              <a:rPr lang="es-PE" sz="7200" dirty="0">
                <a:solidFill>
                  <a:schemeClr val="tx1"/>
                </a:solidFill>
              </a:rPr>
            </a:br>
            <a:endParaRPr lang="es-PE" sz="7200" dirty="0">
              <a:solidFill>
                <a:schemeClr val="tx1"/>
              </a:solidFill>
            </a:endParaRPr>
          </a:p>
          <a:p>
            <a:pPr algn="just"/>
            <a:r>
              <a:rPr lang="es-PE" sz="7200" b="1" dirty="0">
                <a:solidFill>
                  <a:schemeClr val="tx1"/>
                </a:solidFill>
              </a:rPr>
              <a:t>La variable independiente</a:t>
            </a:r>
            <a:r>
              <a:rPr lang="es-PE" sz="7200" dirty="0">
                <a:solidFill>
                  <a:schemeClr val="tx1"/>
                </a:solidFill>
              </a:rPr>
              <a:t> es el factor o la característica que influye en, o causa, cambios en la variable dependiente. En las relaciones de causa-efecto, es la variable explicativa o causal. Los cambios en el valor de la variable independiente pueden producir cambios en el valor de la variable dependiente. En el caso del comportamiento electoral, la variable independiente serían las diversas características de los electores: el nivel de renta, la edad, el sexo, nivel de estudio, tendencias ideológicas, etc. En resumen, en “A causa B”, A es la variable independiente y B es la variable dependiente. B depende de A. Las conexiones entre las variables dependientes e independientes las denominamos </a:t>
            </a:r>
            <a:r>
              <a:rPr lang="es-PE" sz="7200" b="1" dirty="0">
                <a:solidFill>
                  <a:schemeClr val="tx1"/>
                </a:solidFill>
              </a:rPr>
              <a:t>correlaciones o asociaciones</a:t>
            </a:r>
            <a:r>
              <a:rPr lang="es-PE" sz="6000" dirty="0" smtClean="0">
                <a:solidFill>
                  <a:schemeClr val="tx1"/>
                </a:solidFill>
              </a:rPr>
              <a:t>.</a:t>
            </a:r>
            <a:endParaRPr lang="es-PE" sz="6000" dirty="0">
              <a:solidFill>
                <a:schemeClr val="tx1"/>
              </a:solidFill>
            </a:endParaRPr>
          </a:p>
        </p:txBody>
      </p:sp>
    </p:spTree>
    <p:extLst>
      <p:ext uri="{BB962C8B-B14F-4D97-AF65-F5344CB8AC3E}">
        <p14:creationId xmlns:p14="http://schemas.microsoft.com/office/powerpoint/2010/main" val="899007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a:xfrm>
            <a:off x="762000" y="457200"/>
            <a:ext cx="7772400" cy="1219200"/>
          </a:xfrm>
        </p:spPr>
        <p:txBody>
          <a:bodyPr/>
          <a:lstStyle/>
          <a:p>
            <a:r>
              <a:rPr lang="es-ES" sz="2800" b="1"/>
              <a:t>TIPO DE VARIABLES SEGÚN </a:t>
            </a:r>
            <a:r>
              <a:rPr lang="en-US" sz="2800" b="1"/>
              <a:t>EL DISEÑO DE INVESTIGACION</a:t>
            </a:r>
            <a:endParaRPr lang="es-ES" sz="2800" b="1"/>
          </a:p>
        </p:txBody>
      </p:sp>
      <p:sp>
        <p:nvSpPr>
          <p:cNvPr id="38915" name="Oval 3"/>
          <p:cNvSpPr>
            <a:spLocks noChangeArrowheads="1"/>
          </p:cNvSpPr>
          <p:nvPr/>
        </p:nvSpPr>
        <p:spPr bwMode="auto">
          <a:xfrm>
            <a:off x="838200" y="2133600"/>
            <a:ext cx="2057400" cy="1447800"/>
          </a:xfrm>
          <a:prstGeom prst="ellipse">
            <a:avLst/>
          </a:prstGeom>
          <a:solidFill>
            <a:schemeClr val="accent1"/>
          </a:solidFill>
          <a:ln w="9525">
            <a:solidFill>
              <a:schemeClr val="tx1"/>
            </a:solidFill>
            <a:round/>
            <a:headEnd/>
            <a:tailEnd/>
          </a:ln>
          <a:effectLst/>
        </p:spPr>
        <p:txBody>
          <a:bodyPr wrap="none" anchor="ctr"/>
          <a:lstStyle/>
          <a:p>
            <a:pPr algn="ctr"/>
            <a:r>
              <a:rPr lang="en-US">
                <a:latin typeface="Arial" charset="0"/>
                <a:cs typeface="Arial" charset="0"/>
              </a:rPr>
              <a:t>VARIABLE</a:t>
            </a:r>
          </a:p>
          <a:p>
            <a:pPr algn="ctr"/>
            <a:r>
              <a:rPr lang="en-US">
                <a:latin typeface="Arial" charset="0"/>
                <a:cs typeface="Arial" charset="0"/>
              </a:rPr>
              <a:t>INDEPENDIENTE</a:t>
            </a:r>
            <a:endParaRPr lang="es-ES">
              <a:latin typeface="Arial" charset="0"/>
              <a:cs typeface="Arial" charset="0"/>
            </a:endParaRPr>
          </a:p>
        </p:txBody>
      </p:sp>
      <p:sp>
        <p:nvSpPr>
          <p:cNvPr id="38916" name="Oval 4"/>
          <p:cNvSpPr>
            <a:spLocks noChangeArrowheads="1"/>
          </p:cNvSpPr>
          <p:nvPr/>
        </p:nvSpPr>
        <p:spPr bwMode="auto">
          <a:xfrm>
            <a:off x="838200" y="5029200"/>
            <a:ext cx="2057400" cy="1447800"/>
          </a:xfrm>
          <a:prstGeom prst="ellipse">
            <a:avLst/>
          </a:prstGeom>
          <a:solidFill>
            <a:schemeClr val="accent1"/>
          </a:solidFill>
          <a:ln w="9525">
            <a:solidFill>
              <a:schemeClr val="tx1"/>
            </a:solidFill>
            <a:round/>
            <a:headEnd/>
            <a:tailEnd/>
          </a:ln>
          <a:effectLst/>
        </p:spPr>
        <p:txBody>
          <a:bodyPr wrap="none" anchor="ctr"/>
          <a:lstStyle/>
          <a:p>
            <a:pPr algn="ctr"/>
            <a:r>
              <a:rPr lang="en-US">
                <a:latin typeface="Arial" charset="0"/>
                <a:cs typeface="Arial" charset="0"/>
              </a:rPr>
              <a:t>VARIABLE</a:t>
            </a:r>
          </a:p>
          <a:p>
            <a:pPr algn="ctr"/>
            <a:r>
              <a:rPr lang="en-US">
                <a:latin typeface="Arial" charset="0"/>
                <a:cs typeface="Arial" charset="0"/>
              </a:rPr>
              <a:t>DEPENDIENTE</a:t>
            </a:r>
            <a:endParaRPr lang="es-ES">
              <a:latin typeface="Arial" charset="0"/>
              <a:cs typeface="Arial" charset="0"/>
            </a:endParaRPr>
          </a:p>
        </p:txBody>
      </p:sp>
      <p:sp>
        <p:nvSpPr>
          <p:cNvPr id="38917" name="Oval 5"/>
          <p:cNvSpPr>
            <a:spLocks noChangeArrowheads="1"/>
          </p:cNvSpPr>
          <p:nvPr/>
        </p:nvSpPr>
        <p:spPr bwMode="auto">
          <a:xfrm>
            <a:off x="2362200" y="3962400"/>
            <a:ext cx="1828800" cy="685800"/>
          </a:xfrm>
          <a:prstGeom prst="ellipse">
            <a:avLst/>
          </a:prstGeom>
          <a:solidFill>
            <a:srgbClr val="FF0000"/>
          </a:solidFill>
          <a:ln w="9525">
            <a:solidFill>
              <a:schemeClr val="tx1"/>
            </a:solidFill>
            <a:round/>
            <a:headEnd/>
            <a:tailEnd/>
          </a:ln>
          <a:effectLst/>
        </p:spPr>
        <p:txBody>
          <a:bodyPr wrap="none" anchor="ctr"/>
          <a:lstStyle/>
          <a:p>
            <a:pPr algn="ctr"/>
            <a:r>
              <a:rPr lang="en-US" sz="1400">
                <a:latin typeface="Arial" charset="0"/>
                <a:cs typeface="Arial" charset="0"/>
              </a:rPr>
              <a:t>VARIABLE</a:t>
            </a:r>
          </a:p>
          <a:p>
            <a:pPr algn="ctr"/>
            <a:r>
              <a:rPr lang="en-US" sz="1400">
                <a:latin typeface="Arial" charset="0"/>
                <a:cs typeface="Arial" charset="0"/>
              </a:rPr>
              <a:t>INTERVINIENTE</a:t>
            </a:r>
            <a:endParaRPr lang="es-ES" sz="1400">
              <a:latin typeface="Arial" charset="0"/>
              <a:cs typeface="Arial" charset="0"/>
            </a:endParaRPr>
          </a:p>
        </p:txBody>
      </p:sp>
      <p:sp>
        <p:nvSpPr>
          <p:cNvPr id="38918" name="Text Box 6"/>
          <p:cNvSpPr txBox="1">
            <a:spLocks noChangeArrowheads="1"/>
          </p:cNvSpPr>
          <p:nvPr/>
        </p:nvSpPr>
        <p:spPr bwMode="auto">
          <a:xfrm>
            <a:off x="5943600" y="2681288"/>
            <a:ext cx="1371600" cy="366712"/>
          </a:xfrm>
          <a:prstGeom prst="rect">
            <a:avLst/>
          </a:prstGeom>
          <a:noFill/>
          <a:ln w="9525">
            <a:noFill/>
            <a:miter lim="800000"/>
            <a:headEnd/>
            <a:tailEnd/>
          </a:ln>
          <a:effectLst/>
        </p:spPr>
        <p:txBody>
          <a:bodyPr>
            <a:spAutoFit/>
          </a:bodyPr>
          <a:lstStyle/>
          <a:p>
            <a:pPr>
              <a:spcBef>
                <a:spcPct val="50000"/>
              </a:spcBef>
            </a:pPr>
            <a:r>
              <a:rPr lang="en-US" b="1">
                <a:latin typeface="Arial" charset="0"/>
                <a:cs typeface="Arial" charset="0"/>
              </a:rPr>
              <a:t>(FACTOR)</a:t>
            </a:r>
            <a:endParaRPr lang="es-ES" b="1">
              <a:latin typeface="Arial" charset="0"/>
              <a:cs typeface="Arial" charset="0"/>
            </a:endParaRPr>
          </a:p>
        </p:txBody>
      </p:sp>
      <p:sp>
        <p:nvSpPr>
          <p:cNvPr id="38919" name="Text Box 7"/>
          <p:cNvSpPr txBox="1">
            <a:spLocks noChangeArrowheads="1"/>
          </p:cNvSpPr>
          <p:nvPr/>
        </p:nvSpPr>
        <p:spPr bwMode="auto">
          <a:xfrm>
            <a:off x="5791200" y="5562600"/>
            <a:ext cx="1828800" cy="366713"/>
          </a:xfrm>
          <a:prstGeom prst="rect">
            <a:avLst/>
          </a:prstGeom>
          <a:noFill/>
          <a:ln w="9525">
            <a:noFill/>
            <a:miter lim="800000"/>
            <a:headEnd/>
            <a:tailEnd/>
          </a:ln>
          <a:effectLst/>
        </p:spPr>
        <p:txBody>
          <a:bodyPr>
            <a:spAutoFit/>
          </a:bodyPr>
          <a:lstStyle/>
          <a:p>
            <a:pPr>
              <a:spcBef>
                <a:spcPct val="50000"/>
              </a:spcBef>
            </a:pPr>
            <a:r>
              <a:rPr lang="en-US" b="1">
                <a:latin typeface="Arial" charset="0"/>
                <a:cs typeface="Arial" charset="0"/>
              </a:rPr>
              <a:t>(RESPUESTA)</a:t>
            </a:r>
            <a:endParaRPr lang="es-ES" b="1">
              <a:latin typeface="Arial" charset="0"/>
              <a:cs typeface="Arial" charset="0"/>
            </a:endParaRPr>
          </a:p>
        </p:txBody>
      </p:sp>
      <p:sp>
        <p:nvSpPr>
          <p:cNvPr id="38920" name="Text Box 8"/>
          <p:cNvSpPr txBox="1">
            <a:spLocks noChangeArrowheads="1"/>
          </p:cNvSpPr>
          <p:nvPr/>
        </p:nvSpPr>
        <p:spPr bwMode="auto">
          <a:xfrm>
            <a:off x="6705600" y="4205288"/>
            <a:ext cx="1905000" cy="366712"/>
          </a:xfrm>
          <a:prstGeom prst="rect">
            <a:avLst/>
          </a:prstGeom>
          <a:noFill/>
          <a:ln w="9525">
            <a:noFill/>
            <a:miter lim="800000"/>
            <a:headEnd/>
            <a:tailEnd/>
          </a:ln>
          <a:effectLst/>
        </p:spPr>
        <p:txBody>
          <a:bodyPr>
            <a:spAutoFit/>
          </a:bodyPr>
          <a:lstStyle/>
          <a:p>
            <a:pPr>
              <a:spcBef>
                <a:spcPct val="50000"/>
              </a:spcBef>
            </a:pPr>
            <a:r>
              <a:rPr lang="en-US" b="1">
                <a:solidFill>
                  <a:srgbClr val="FF0000"/>
                </a:solidFill>
                <a:latin typeface="Arial" charset="0"/>
                <a:cs typeface="Arial" charset="0"/>
              </a:rPr>
              <a:t>(CONFUSORA)</a:t>
            </a:r>
            <a:endParaRPr lang="es-ES" b="1">
              <a:solidFill>
                <a:srgbClr val="FF0000"/>
              </a:solidFill>
              <a:latin typeface="Arial" charset="0"/>
              <a:cs typeface="Arial" charset="0"/>
            </a:endParaRPr>
          </a:p>
        </p:txBody>
      </p:sp>
      <p:sp>
        <p:nvSpPr>
          <p:cNvPr id="38921" name="Text Box 9"/>
          <p:cNvSpPr txBox="1">
            <a:spLocks noChangeArrowheads="1"/>
          </p:cNvSpPr>
          <p:nvPr/>
        </p:nvSpPr>
        <p:spPr bwMode="auto">
          <a:xfrm>
            <a:off x="4114800" y="2605088"/>
            <a:ext cx="701675" cy="519112"/>
          </a:xfrm>
          <a:prstGeom prst="rect">
            <a:avLst/>
          </a:prstGeom>
          <a:noFill/>
          <a:ln w="9525">
            <a:noFill/>
            <a:miter lim="800000"/>
            <a:headEnd/>
            <a:tailEnd/>
          </a:ln>
          <a:effectLst/>
        </p:spPr>
        <p:txBody>
          <a:bodyPr>
            <a:spAutoFit/>
          </a:bodyPr>
          <a:lstStyle/>
          <a:p>
            <a:pPr algn="ctr"/>
            <a:r>
              <a:rPr lang="en-US" sz="2800" b="1">
                <a:latin typeface="Arial" charset="0"/>
                <a:cs typeface="Arial" charset="0"/>
              </a:rPr>
              <a:t>=</a:t>
            </a:r>
            <a:endParaRPr lang="es-ES" sz="2800" b="1">
              <a:latin typeface="Arial" charset="0"/>
              <a:cs typeface="Arial" charset="0"/>
            </a:endParaRPr>
          </a:p>
        </p:txBody>
      </p:sp>
      <p:sp>
        <p:nvSpPr>
          <p:cNvPr id="38922" name="WordArt 10"/>
          <p:cNvSpPr>
            <a:spLocks noChangeArrowheads="1" noChangeShapeType="1" noTextEdit="1"/>
          </p:cNvSpPr>
          <p:nvPr/>
        </p:nvSpPr>
        <p:spPr bwMode="auto">
          <a:xfrm rot="5400000">
            <a:off x="-1219200" y="3886200"/>
            <a:ext cx="3505200" cy="304800"/>
          </a:xfrm>
          <a:prstGeom prst="rect">
            <a:avLst/>
          </a:prstGeom>
        </p:spPr>
        <p:txBody>
          <a:bodyPr vert="wordArtVert" wrap="none" fromWordArt="1">
            <a:prstTxWarp prst="textPlain">
              <a:avLst>
                <a:gd name="adj" fmla="val 50000"/>
              </a:avLst>
            </a:prstTxWarp>
          </a:bodyPr>
          <a:lstStyle/>
          <a:p>
            <a:pPr algn="ctr" fontAlgn="auto"/>
            <a:r>
              <a:rPr lang="es-ES" kern="10">
                <a:ln w="9525">
                  <a:solidFill>
                    <a:srgbClr val="000000"/>
                  </a:solidFill>
                  <a:round/>
                  <a:headEnd/>
                  <a:tailEnd/>
                </a:ln>
                <a:solidFill>
                  <a:srgbClr val="000000"/>
                </a:solidFill>
                <a:latin typeface="Arial Black"/>
              </a:rPr>
              <a:t>INVESTIGACION</a:t>
            </a:r>
          </a:p>
        </p:txBody>
      </p:sp>
      <p:sp>
        <p:nvSpPr>
          <p:cNvPr id="38923" name="WordArt 11"/>
          <p:cNvSpPr>
            <a:spLocks noChangeArrowheads="1" noChangeShapeType="1" noTextEdit="1"/>
          </p:cNvSpPr>
          <p:nvPr/>
        </p:nvSpPr>
        <p:spPr bwMode="auto">
          <a:xfrm rot="5400000">
            <a:off x="6934200" y="3886200"/>
            <a:ext cx="3505200" cy="304800"/>
          </a:xfrm>
          <a:prstGeom prst="rect">
            <a:avLst/>
          </a:prstGeom>
        </p:spPr>
        <p:txBody>
          <a:bodyPr vert="wordArtVert" wrap="none" fromWordArt="1">
            <a:prstTxWarp prst="textPlain">
              <a:avLst>
                <a:gd name="adj" fmla="val 50000"/>
              </a:avLst>
            </a:prstTxWarp>
          </a:bodyPr>
          <a:lstStyle/>
          <a:p>
            <a:pPr algn="ctr" fontAlgn="auto"/>
            <a:r>
              <a:rPr lang="es-ES" kern="10">
                <a:ln w="9525">
                  <a:solidFill>
                    <a:srgbClr val="000000"/>
                  </a:solidFill>
                  <a:round/>
                  <a:headEnd/>
                  <a:tailEnd/>
                </a:ln>
                <a:solidFill>
                  <a:srgbClr val="000000"/>
                </a:solidFill>
                <a:latin typeface="Arial Black"/>
              </a:rPr>
              <a:t>ESTADISTICA</a:t>
            </a:r>
          </a:p>
        </p:txBody>
      </p:sp>
      <p:sp>
        <p:nvSpPr>
          <p:cNvPr id="38924" name="Text Box 12"/>
          <p:cNvSpPr txBox="1">
            <a:spLocks noChangeArrowheads="1"/>
          </p:cNvSpPr>
          <p:nvPr/>
        </p:nvSpPr>
        <p:spPr bwMode="auto">
          <a:xfrm>
            <a:off x="4114800" y="5486400"/>
            <a:ext cx="701675" cy="519113"/>
          </a:xfrm>
          <a:prstGeom prst="rect">
            <a:avLst/>
          </a:prstGeom>
          <a:noFill/>
          <a:ln w="9525">
            <a:noFill/>
            <a:miter lim="800000"/>
            <a:headEnd/>
            <a:tailEnd/>
          </a:ln>
          <a:effectLst/>
        </p:spPr>
        <p:txBody>
          <a:bodyPr>
            <a:spAutoFit/>
          </a:bodyPr>
          <a:lstStyle/>
          <a:p>
            <a:pPr algn="ctr"/>
            <a:r>
              <a:rPr lang="en-US" sz="2800" b="1">
                <a:latin typeface="Arial" charset="0"/>
                <a:cs typeface="Arial" charset="0"/>
              </a:rPr>
              <a:t>=</a:t>
            </a:r>
            <a:endParaRPr lang="es-ES" sz="2800" b="1">
              <a:latin typeface="Arial" charset="0"/>
              <a:cs typeface="Arial" charset="0"/>
            </a:endParaRPr>
          </a:p>
        </p:txBody>
      </p:sp>
      <p:sp>
        <p:nvSpPr>
          <p:cNvPr id="38925" name="Text Box 13"/>
          <p:cNvSpPr txBox="1">
            <a:spLocks noChangeArrowheads="1"/>
          </p:cNvSpPr>
          <p:nvPr/>
        </p:nvSpPr>
        <p:spPr bwMode="auto">
          <a:xfrm>
            <a:off x="5013325" y="4129088"/>
            <a:ext cx="701675" cy="519112"/>
          </a:xfrm>
          <a:prstGeom prst="rect">
            <a:avLst/>
          </a:prstGeom>
          <a:noFill/>
          <a:ln w="9525">
            <a:noFill/>
            <a:miter lim="800000"/>
            <a:headEnd/>
            <a:tailEnd/>
          </a:ln>
          <a:effectLst/>
        </p:spPr>
        <p:txBody>
          <a:bodyPr>
            <a:spAutoFit/>
          </a:bodyPr>
          <a:lstStyle/>
          <a:p>
            <a:pPr algn="ctr"/>
            <a:r>
              <a:rPr lang="en-US" sz="2800" b="1">
                <a:solidFill>
                  <a:srgbClr val="FF0000"/>
                </a:solidFill>
                <a:latin typeface="Arial" charset="0"/>
                <a:cs typeface="Arial" charset="0"/>
              </a:rPr>
              <a:t>=</a:t>
            </a:r>
            <a:endParaRPr lang="es-ES" sz="2800" b="1">
              <a:solidFill>
                <a:srgbClr val="FF0000"/>
              </a:solidFill>
              <a:latin typeface="Arial" charset="0"/>
              <a:cs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508</Words>
  <Application>Microsoft Office PowerPoint</Application>
  <PresentationFormat>Presentación en pantalla (4:3)</PresentationFormat>
  <Paragraphs>222</Paragraphs>
  <Slides>17</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17</vt:i4>
      </vt:variant>
    </vt:vector>
  </HeadingPairs>
  <TitlesOfParts>
    <vt:vector size="26" baseType="lpstr">
      <vt:lpstr>Arial</vt:lpstr>
      <vt:lpstr>Arial Black</vt:lpstr>
      <vt:lpstr>Calibri</vt:lpstr>
      <vt:lpstr>Century Gothic</vt:lpstr>
      <vt:lpstr>Tahoma</vt:lpstr>
      <vt:lpstr>Times New Roman</vt:lpstr>
      <vt:lpstr>Verdana</vt:lpstr>
      <vt:lpstr>Wingdings</vt:lpstr>
      <vt:lpstr>Tema de Office</vt:lpstr>
      <vt:lpstr>ESCUELA PROFESIONAL  CIENCIA POLITICA Y GOBIERNO</vt:lpstr>
      <vt:lpstr>ESTADISTICA</vt:lpstr>
      <vt:lpstr>SE DIVIDE EN:</vt:lpstr>
      <vt:lpstr>Presentación de PowerPoint</vt:lpstr>
      <vt:lpstr>VARIABLES</vt:lpstr>
      <vt:lpstr>MANEJO DE LAS VARIABLES</vt:lpstr>
      <vt:lpstr>CUANTITATIVA Y CUALITATIVA</vt:lpstr>
      <vt:lpstr>TIPOS DE VARIABLES EN INVESTIGACION</vt:lpstr>
      <vt:lpstr>TIPO DE VARIABLES SEGÚN EL DISEÑO DE INVESTIGACION</vt:lpstr>
      <vt:lpstr>VARIABLES</vt:lpstr>
      <vt:lpstr>MATRIZ </vt:lpstr>
      <vt:lpstr>OPERACIONALIZACION DE VARIABLES</vt:lpstr>
      <vt:lpstr>Otro formato</vt:lpstr>
      <vt:lpstr>Otro formato</vt:lpstr>
      <vt:lpstr>Otro formato</vt:lpstr>
      <vt:lpstr>Presentación de PowerPoint</vt:lpstr>
      <vt:lpstr>Presentación de PowerPoint</vt:lpstr>
    </vt:vector>
  </TitlesOfParts>
  <Company>WindowsWolf.com.ar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ESCUELA PROFESIONAL  CIENCIA POLITICA Y GOBIERNO</dc:title>
  <dc:creator>Wolf</dc:creator>
  <cp:lastModifiedBy>Usuario</cp:lastModifiedBy>
  <cp:revision>10</cp:revision>
  <dcterms:created xsi:type="dcterms:W3CDTF">2016-03-14T22:18:27Z</dcterms:created>
  <dcterms:modified xsi:type="dcterms:W3CDTF">2017-03-15T22:08:59Z</dcterms:modified>
</cp:coreProperties>
</file>