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66" r:id="rId5"/>
    <p:sldId id="267" r:id="rId6"/>
    <p:sldId id="268" r:id="rId7"/>
    <p:sldId id="259" r:id="rId8"/>
    <p:sldId id="269" r:id="rId9"/>
    <p:sldId id="260" r:id="rId10"/>
    <p:sldId id="270" r:id="rId11"/>
    <p:sldId id="263" r:id="rId12"/>
    <p:sldId id="261" r:id="rId13"/>
    <p:sldId id="262" r:id="rId14"/>
    <p:sldId id="271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8.wmf"/><Relationship Id="rId5" Type="http://schemas.openxmlformats.org/officeDocument/2006/relationships/image" Target="../media/image12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BFB305B-8ECB-4B29-8EBA-D976EA0278E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B99F6-C0AC-4B71-8B9F-1C3035D54BAC}" type="datetimeFigureOut">
              <a:rPr lang="es-ES" smtClean="0"/>
              <a:pPr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6C27C-2EDE-463E-99D9-5169B179DF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8.e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090734"/>
            <a:ext cx="7162800" cy="909638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ahoma" pitchFamily="34" charset="0"/>
                <a:cs typeface="Arial" charset="0"/>
              </a:rPr>
              <a:t>ESCUELA PROFESIONAL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CIENCIA POLITICA Y GOBIERNO</a:t>
            </a:r>
            <a:endParaRPr lang="es-ES" sz="2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82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tx1"/>
                </a:solidFill>
              </a:rPr>
              <a:t>Dr. Alberto </a:t>
            </a:r>
            <a:r>
              <a:rPr lang="en-US" sz="2800" b="1" dirty="0" err="1">
                <a:solidFill>
                  <a:schemeClr val="tx1"/>
                </a:solidFill>
              </a:rPr>
              <a:t>Cáceres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Huambo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b="1" dirty="0" err="1">
                <a:solidFill>
                  <a:schemeClr val="tx1"/>
                </a:solidFill>
              </a:rPr>
              <a:t>Estadístico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para</a:t>
            </a:r>
            <a:r>
              <a:rPr lang="en-US" sz="2800" b="1" dirty="0">
                <a:solidFill>
                  <a:schemeClr val="tx1"/>
                </a:solidFill>
              </a:rPr>
              <a:t> la </a:t>
            </a:r>
            <a:r>
              <a:rPr lang="en-US" sz="2800" b="1" dirty="0" err="1">
                <a:solidFill>
                  <a:schemeClr val="tx1"/>
                </a:solidFill>
              </a:rPr>
              <a:t>Investigación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UNSA-UNMSM-UPCH</a:t>
            </a:r>
          </a:p>
          <a:p>
            <a:pPr>
              <a:lnSpc>
                <a:spcPct val="9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albertocaceresh@gmail.com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s-ES" sz="1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214414" y="3500438"/>
            <a:ext cx="693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smtClean="0">
                <a:latin typeface="Arial" charset="0"/>
                <a:cs typeface="Arial" charset="0"/>
              </a:rPr>
              <a:t>ESTADISTICA DESCRIPTIVA</a:t>
            </a:r>
            <a:endParaRPr lang="es-ES" sz="3200" b="1" dirty="0">
              <a:latin typeface="Arial" charset="0"/>
              <a:cs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81000"/>
            <a:ext cx="1295400" cy="1295400"/>
            <a:chOff x="4495" y="1237"/>
            <a:chExt cx="6223" cy="7380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95" y="1237"/>
              <a:ext cx="6223" cy="7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sp>
          <p:nvSpPr>
            <p:cNvPr id="307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7101" y="6457"/>
              <a:ext cx="720" cy="36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125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F0D182"/>
                    </a:solidFill>
                    <a:round/>
                    <a:headEnd/>
                    <a:tailEnd/>
                  </a:ln>
                  <a:solidFill>
                    <a:srgbClr val="F0D182"/>
                  </a:solidFill>
                  <a:latin typeface="Century Gothic"/>
                </a:rPr>
                <a:t>1961</a:t>
              </a:r>
            </a:p>
          </p:txBody>
        </p:sp>
      </p:grp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752600" y="533400"/>
            <a:ext cx="5715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Tahoma" pitchFamily="34" charset="0"/>
                <a:cs typeface="Arial" charset="0"/>
              </a:rPr>
              <a:t>UNIVERSIDAD CATOLICA SANTA MARIA</a:t>
            </a:r>
          </a:p>
          <a:p>
            <a:pPr algn="ctr">
              <a:spcBef>
                <a:spcPct val="50000"/>
              </a:spcBef>
            </a:pPr>
            <a:r>
              <a:rPr lang="en-US" sz="2000" b="1" dirty="0" smtClean="0">
                <a:latin typeface="Tahoma" pitchFamily="34" charset="0"/>
                <a:cs typeface="Arial" charset="0"/>
              </a:rPr>
              <a:t>FACULTAD DE CIENCIAS JURIDICAS Y POLITICAS</a:t>
            </a:r>
            <a:endParaRPr lang="es-ES" sz="2000" b="1" dirty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Cuartiles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00100" y="2071678"/>
          <a:ext cx="7215241" cy="857256"/>
        </p:xfrm>
        <a:graphic>
          <a:graphicData uri="http://schemas.openxmlformats.org/drawingml/2006/table">
            <a:tbl>
              <a:tblPr/>
              <a:tblGrid>
                <a:gridCol w="655931"/>
                <a:gridCol w="655931"/>
                <a:gridCol w="655931"/>
                <a:gridCol w="655931"/>
                <a:gridCol w="655931"/>
                <a:gridCol w="655931"/>
                <a:gridCol w="655931"/>
                <a:gridCol w="655931"/>
                <a:gridCol w="655931"/>
                <a:gridCol w="655931"/>
                <a:gridCol w="655931"/>
              </a:tblGrid>
              <a:tr h="85725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6927" marR="6927" marT="6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352800" y="2057400"/>
            <a:ext cx="24384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PE">
              <a:latin typeface="Arial" charset="0"/>
              <a:cs typeface="Arial" charset="0"/>
            </a:endParaRPr>
          </a:p>
        </p:txBody>
      </p:sp>
      <p:sp>
        <p:nvSpPr>
          <p:cNvPr id="59395" name="Line 3"/>
          <p:cNvSpPr>
            <a:spLocks noChangeShapeType="1"/>
          </p:cNvSpPr>
          <p:nvPr/>
        </p:nvSpPr>
        <p:spPr bwMode="auto">
          <a:xfrm>
            <a:off x="33528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V="1">
            <a:off x="4495800" y="106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4495800" y="4572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474788" y="903288"/>
          <a:ext cx="23764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cuación" r:id="rId3" imgW="1371600" imgH="241200" progId="Equation.3">
                  <p:embed/>
                </p:oleObj>
              </mc:Choice>
              <mc:Fallback>
                <p:oleObj name="Ecuación" r:id="rId3" imgW="137160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903288"/>
                        <a:ext cx="23764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4419600" y="106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962400" y="1066800"/>
            <a:ext cx="381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427163" y="5527675"/>
          <a:ext cx="24003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cuación" r:id="rId5" imgW="1346040" imgH="241200" progId="Equation.3">
                  <p:embed/>
                </p:oleObj>
              </mc:Choice>
              <mc:Fallback>
                <p:oleObj name="Ecuación" r:id="rId5" imgW="134604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5527675"/>
                        <a:ext cx="24003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962400" y="5715000"/>
            <a:ext cx="381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4419600" y="571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410200" y="12954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PE" sz="2000">
                <a:latin typeface="Times New Roman" pitchFamily="18" charset="0"/>
                <a:cs typeface="Arial" charset="0"/>
              </a:rPr>
              <a:t>Bigote superior</a:t>
            </a:r>
            <a:endParaRPr lang="es-ES" sz="2000">
              <a:latin typeface="Times New Roman" pitchFamily="18" charset="0"/>
              <a:cs typeface="Arial" charset="0"/>
            </a:endParaRP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4648200" y="1524000"/>
            <a:ext cx="685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4572000" y="5181600"/>
            <a:ext cx="685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410200" y="4953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PE" sz="2000">
                <a:latin typeface="Times New Roman" pitchFamily="18" charset="0"/>
                <a:cs typeface="Arial" charset="0"/>
              </a:rPr>
              <a:t>Bigote inferior</a:t>
            </a:r>
            <a:endParaRPr lang="es-ES" sz="2000"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2209800" y="1828800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r:id="rId7" imgW="190500" imgH="228600" progId="Equation.3">
                  <p:embed/>
                </p:oleObj>
              </mc:Choice>
              <mc:Fallback>
                <p:oleObj r:id="rId7" imgW="1905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381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590800" y="20574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2147888" y="4352925"/>
          <a:ext cx="3667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cuación" r:id="rId9" imgW="177480" imgH="215640" progId="Equation.3">
                  <p:embed/>
                </p:oleObj>
              </mc:Choice>
              <mc:Fallback>
                <p:oleObj name="Ecuación" r:id="rId9" imgW="177480" imgH="215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352925"/>
                        <a:ext cx="36671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2590800" y="45720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524000" y="2763838"/>
          <a:ext cx="10810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cuación" r:id="rId11" imgW="558720" imgH="215640" progId="Equation.3">
                  <p:embed/>
                </p:oleObj>
              </mc:Choice>
              <mc:Fallback>
                <p:oleObj name="Ecuación" r:id="rId11" imgW="55872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63838"/>
                        <a:ext cx="1081088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2667000" y="29718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1295400" y="2286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E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DIAGRAMA DE CAJA - BOX PLOT</a:t>
            </a:r>
            <a:endParaRPr lang="es-ES" sz="2400" b="1" i="1">
              <a:solidFill>
                <a:schemeClr val="tx2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11274" grpId="0" animBg="1"/>
      <p:bldP spid="11276" grpId="0"/>
      <p:bldP spid="11277" grpId="0" animBg="1"/>
      <p:bldP spid="11278" grpId="0" animBg="1"/>
      <p:bldP spid="11279" grpId="0"/>
      <p:bldP spid="11281" grpId="0" animBg="1"/>
      <p:bldP spid="11283" grpId="0" animBg="1"/>
      <p:bldP spid="112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428596" y="78579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Medidas</a:t>
            </a:r>
            <a:r>
              <a:rPr lang="en-US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de </a:t>
            </a: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Forma</a:t>
            </a:r>
            <a:endParaRPr lang="es-E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928662" y="3143248"/>
          <a:ext cx="215423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cuación" r:id="rId3" imgW="927000" imgH="406080" progId="Equation.3">
                  <p:embed/>
                </p:oleObj>
              </mc:Choice>
              <mc:Fallback>
                <p:oleObj name="Ecuación" r:id="rId3" imgW="927000" imgH="4060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3143248"/>
                        <a:ext cx="2154237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785786" y="235743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 smtClean="0">
                <a:latin typeface="Arial" charset="0"/>
              </a:rPr>
              <a:t>Asimetría</a:t>
            </a:r>
            <a:endParaRPr lang="es-ES" sz="2400" dirty="0">
              <a:latin typeface="Arial" charset="0"/>
            </a:endParaRP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4857752" y="2500306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>
                <a:latin typeface="Arial" charset="0"/>
              </a:rPr>
              <a:t>Curtosis</a:t>
            </a:r>
            <a:endParaRPr lang="es-ES" sz="2400" dirty="0">
              <a:latin typeface="Arial" charset="0"/>
            </a:endParaRP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35" name="Object 15"/>
          <p:cNvGraphicFramePr>
            <a:graphicFrameLocks noChangeAspect="1"/>
          </p:cNvGraphicFramePr>
          <p:nvPr/>
        </p:nvGraphicFramePr>
        <p:xfrm>
          <a:off x="5072066" y="3357562"/>
          <a:ext cx="2133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cuación" r:id="rId5" imgW="761669" imgH="406224" progId="Equation.3">
                  <p:embed/>
                </p:oleObj>
              </mc:Choice>
              <mc:Fallback>
                <p:oleObj name="Ecuación" r:id="rId5" imgW="761669" imgH="4062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3357562"/>
                        <a:ext cx="2133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5"/>
          <p:cNvGraphicFramePr>
            <a:graphicFrameLocks noChangeAspect="1"/>
          </p:cNvGraphicFramePr>
          <p:nvPr/>
        </p:nvGraphicFramePr>
        <p:xfrm>
          <a:off x="161925" y="4822825"/>
          <a:ext cx="3687763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cuación" r:id="rId7" imgW="1587240" imgH="419040" progId="Equation.3">
                  <p:embed/>
                </p:oleObj>
              </mc:Choice>
              <mc:Fallback>
                <p:oleObj name="Ecuación" r:id="rId7" imgW="158724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" y="4822825"/>
                        <a:ext cx="3687763" cy="97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6"/>
          <p:cNvGraphicFramePr>
            <a:graphicFrameLocks noChangeAspect="1"/>
          </p:cNvGraphicFramePr>
          <p:nvPr/>
        </p:nvGraphicFramePr>
        <p:xfrm>
          <a:off x="4286248" y="4786322"/>
          <a:ext cx="42672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cuación" r:id="rId9" imgW="1523880" imgH="419040" progId="Equation.3">
                  <p:embed/>
                </p:oleObj>
              </mc:Choice>
              <mc:Fallback>
                <p:oleObj name="Ecuación" r:id="rId9" imgW="1523880" imgH="419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4786322"/>
                        <a:ext cx="4267200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0" y="0"/>
            <a:ext cx="52609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ANÁLISIS DEL </a:t>
            </a:r>
            <a:r>
              <a:rPr lang="es-ES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SESGO</a:t>
            </a:r>
            <a:r>
              <a:rPr lang="es-ES" sz="24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(ASIMETRIA)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28600" y="2667000"/>
            <a:ext cx="3581400" cy="124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algn="just" eaLnBrk="0" hangingPunct="0"/>
            <a:r>
              <a:rPr lang="es-PE" sz="1400" b="1">
                <a:latin typeface="Arial" charset="0"/>
                <a:cs typeface="Arial" charset="0"/>
              </a:rPr>
              <a:t>1.-	Sesgada a la izquierda: </a:t>
            </a:r>
            <a:r>
              <a:rPr lang="es-PE" sz="1400">
                <a:latin typeface="Arial" charset="0"/>
                <a:cs typeface="Arial" charset="0"/>
              </a:rPr>
              <a:t>(sesgo negativo): La media y la mediana están a la izquierda de la moda.</a:t>
            </a:r>
            <a:r>
              <a:rPr lang="es-PE" sz="1600">
                <a:latin typeface="Arial" charset="0"/>
                <a:cs typeface="Arial" charset="0"/>
              </a:rPr>
              <a:t> (</a:t>
            </a:r>
            <a:r>
              <a:rPr lang="en-US" sz="1600">
                <a:latin typeface="Arial" charset="0"/>
                <a:cs typeface="Arial" charset="0"/>
              </a:rPr>
              <a:t>&lt;</a:t>
            </a:r>
            <a:r>
              <a:rPr lang="es-PE" sz="1600">
                <a:latin typeface="Arial" charset="0"/>
                <a:cs typeface="Arial" charset="0"/>
              </a:rPr>
              <a:t>0)</a:t>
            </a:r>
          </a:p>
          <a:p>
            <a:pPr marL="571500" indent="-571500" eaLnBrk="0" hangingPunct="0"/>
            <a:endParaRPr lang="es-PE" sz="1600">
              <a:latin typeface="Arial" charset="0"/>
              <a:cs typeface="Arial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5029200" y="2667000"/>
            <a:ext cx="3581400" cy="665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eaLnBrk="0" hangingPunct="0">
              <a:lnSpc>
                <a:spcPct val="90000"/>
              </a:lnSpc>
            </a:pPr>
            <a:r>
              <a:rPr lang="es-PE" sz="1400" b="1">
                <a:latin typeface="Arial" charset="0"/>
                <a:cs typeface="Arial" charset="0"/>
              </a:rPr>
              <a:t>2.-	Simetría (sesgo cero): </a:t>
            </a:r>
            <a:r>
              <a:rPr lang="es-PE" sz="1400">
                <a:latin typeface="Arial" charset="0"/>
                <a:cs typeface="Arial" charset="0"/>
              </a:rPr>
              <a:t>La media, la mediana y la moda son iguales. (=0)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5029200" y="4191000"/>
            <a:ext cx="3581400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81000" indent="-381000" algn="just" eaLnBrk="0" hangingPunct="0"/>
            <a:r>
              <a:rPr lang="es-PE" sz="1400" b="1">
                <a:latin typeface="Arial" charset="0"/>
                <a:cs typeface="Arial" charset="0"/>
              </a:rPr>
              <a:t>3.- Sesgada a la derecha: </a:t>
            </a:r>
            <a:r>
              <a:rPr lang="es-PE" sz="1400">
                <a:latin typeface="Arial" charset="0"/>
                <a:cs typeface="Arial" charset="0"/>
              </a:rPr>
              <a:t>(sesgo positivo): La media y la mediana están a la derecha de la moda. (&gt;0)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3581400"/>
            <a:ext cx="3886200" cy="2057400"/>
            <a:chOff x="192" y="2784"/>
            <a:chExt cx="2448" cy="1296"/>
          </a:xfrm>
        </p:grpSpPr>
        <p:sp>
          <p:nvSpPr>
            <p:cNvPr id="58375" name="Rectangle 7"/>
            <p:cNvSpPr>
              <a:spLocks noChangeArrowheads="1"/>
            </p:cNvSpPr>
            <p:nvPr/>
          </p:nvSpPr>
          <p:spPr bwMode="auto">
            <a:xfrm>
              <a:off x="192" y="2784"/>
              <a:ext cx="2448" cy="1296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384" y="3168"/>
              <a:ext cx="1776" cy="434"/>
              <a:chOff x="3456" y="1822"/>
              <a:chExt cx="1776" cy="434"/>
            </a:xfrm>
          </p:grpSpPr>
          <p:sp>
            <p:nvSpPr>
              <p:cNvPr id="58377" name="Line 9"/>
              <p:cNvSpPr>
                <a:spLocks noChangeShapeType="1"/>
              </p:cNvSpPr>
              <p:nvPr/>
            </p:nvSpPr>
            <p:spPr bwMode="auto">
              <a:xfrm flipV="1">
                <a:off x="3456" y="2256"/>
                <a:ext cx="1776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378" name="Freeform 10"/>
              <p:cNvSpPr>
                <a:spLocks/>
              </p:cNvSpPr>
              <p:nvPr/>
            </p:nvSpPr>
            <p:spPr bwMode="auto">
              <a:xfrm>
                <a:off x="4033" y="1925"/>
                <a:ext cx="1" cy="319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379" name="Freeform 11"/>
              <p:cNvSpPr>
                <a:spLocks/>
              </p:cNvSpPr>
              <p:nvPr/>
            </p:nvSpPr>
            <p:spPr bwMode="auto">
              <a:xfrm>
                <a:off x="3456" y="1822"/>
                <a:ext cx="1776" cy="386"/>
              </a:xfrm>
              <a:custGeom>
                <a:avLst/>
                <a:gdLst>
                  <a:gd name="T0" fmla="*/ 0 w 1776"/>
                  <a:gd name="T1" fmla="*/ 386 h 386"/>
                  <a:gd name="T2" fmla="*/ 204 w 1776"/>
                  <a:gd name="T3" fmla="*/ 290 h 386"/>
                  <a:gd name="T4" fmla="*/ 264 w 1776"/>
                  <a:gd name="T5" fmla="*/ 206 h 386"/>
                  <a:gd name="T6" fmla="*/ 348 w 1776"/>
                  <a:gd name="T7" fmla="*/ 98 h 386"/>
                  <a:gd name="T8" fmla="*/ 521 w 1776"/>
                  <a:gd name="T9" fmla="*/ 10 h 386"/>
                  <a:gd name="T10" fmla="*/ 710 w 1776"/>
                  <a:gd name="T11" fmla="*/ 35 h 386"/>
                  <a:gd name="T12" fmla="*/ 855 w 1776"/>
                  <a:gd name="T13" fmla="*/ 121 h 386"/>
                  <a:gd name="T14" fmla="*/ 1043 w 1776"/>
                  <a:gd name="T15" fmla="*/ 250 h 386"/>
                  <a:gd name="T16" fmla="*/ 1299 w 1776"/>
                  <a:gd name="T17" fmla="*/ 324 h 386"/>
                  <a:gd name="T18" fmla="*/ 1776 w 1776"/>
                  <a:gd name="T19" fmla="*/ 370 h 3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776"/>
                  <a:gd name="T31" fmla="*/ 0 h 386"/>
                  <a:gd name="T32" fmla="*/ 1776 w 1776"/>
                  <a:gd name="T33" fmla="*/ 386 h 38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776" h="386">
                    <a:moveTo>
                      <a:pt x="0" y="386"/>
                    </a:moveTo>
                    <a:cubicBezTo>
                      <a:pt x="32" y="370"/>
                      <a:pt x="160" y="320"/>
                      <a:pt x="204" y="290"/>
                    </a:cubicBezTo>
                    <a:cubicBezTo>
                      <a:pt x="248" y="260"/>
                      <a:pt x="240" y="238"/>
                      <a:pt x="264" y="206"/>
                    </a:cubicBezTo>
                    <a:cubicBezTo>
                      <a:pt x="288" y="174"/>
                      <a:pt x="305" y="131"/>
                      <a:pt x="348" y="98"/>
                    </a:cubicBezTo>
                    <a:cubicBezTo>
                      <a:pt x="391" y="65"/>
                      <a:pt x="461" y="20"/>
                      <a:pt x="521" y="10"/>
                    </a:cubicBezTo>
                    <a:cubicBezTo>
                      <a:pt x="581" y="0"/>
                      <a:pt x="655" y="17"/>
                      <a:pt x="710" y="35"/>
                    </a:cubicBezTo>
                    <a:cubicBezTo>
                      <a:pt x="766" y="53"/>
                      <a:pt x="799" y="85"/>
                      <a:pt x="855" y="121"/>
                    </a:cubicBezTo>
                    <a:cubicBezTo>
                      <a:pt x="910" y="157"/>
                      <a:pt x="969" y="216"/>
                      <a:pt x="1043" y="250"/>
                    </a:cubicBezTo>
                    <a:cubicBezTo>
                      <a:pt x="1117" y="284"/>
                      <a:pt x="1176" y="304"/>
                      <a:pt x="1299" y="324"/>
                    </a:cubicBezTo>
                    <a:cubicBezTo>
                      <a:pt x="1421" y="344"/>
                      <a:pt x="1677" y="361"/>
                      <a:pt x="1776" y="370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380" name="Line 12"/>
            <p:cNvSpPr>
              <a:spLocks noChangeShapeType="1"/>
            </p:cNvSpPr>
            <p:nvPr/>
          </p:nvSpPr>
          <p:spPr bwMode="auto">
            <a:xfrm>
              <a:off x="1056" y="3168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1" name="Line 13"/>
            <p:cNvSpPr>
              <a:spLocks noChangeShapeType="1"/>
            </p:cNvSpPr>
            <p:nvPr/>
          </p:nvSpPr>
          <p:spPr bwMode="auto">
            <a:xfrm>
              <a:off x="1152" y="3264"/>
              <a:ext cx="0" cy="336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2" name="AutoShape 14"/>
            <p:cNvSpPr>
              <a:spLocks noChangeArrowheads="1"/>
            </p:cNvSpPr>
            <p:nvPr/>
          </p:nvSpPr>
          <p:spPr bwMode="auto">
            <a:xfrm>
              <a:off x="1008" y="3600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383" name="Line 15"/>
            <p:cNvSpPr>
              <a:spLocks noChangeShapeType="1"/>
            </p:cNvSpPr>
            <p:nvPr/>
          </p:nvSpPr>
          <p:spPr bwMode="auto">
            <a:xfrm flipV="1">
              <a:off x="960" y="3648"/>
              <a:ext cx="0" cy="14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4" name="Line 16"/>
            <p:cNvSpPr>
              <a:spLocks noChangeShapeType="1"/>
            </p:cNvSpPr>
            <p:nvPr/>
          </p:nvSpPr>
          <p:spPr bwMode="auto">
            <a:xfrm flipV="1">
              <a:off x="1152" y="3648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1152" y="3792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6" name="Line 18"/>
            <p:cNvSpPr>
              <a:spLocks noChangeShapeType="1"/>
            </p:cNvSpPr>
            <p:nvPr/>
          </p:nvSpPr>
          <p:spPr bwMode="auto">
            <a:xfrm flipH="1">
              <a:off x="864" y="3792"/>
              <a:ext cx="96" cy="0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7" name="Text Box 19"/>
            <p:cNvSpPr txBox="1">
              <a:spLocks noChangeArrowheads="1"/>
            </p:cNvSpPr>
            <p:nvPr/>
          </p:nvSpPr>
          <p:spPr bwMode="auto">
            <a:xfrm>
              <a:off x="1248" y="3744"/>
              <a:ext cx="36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88" name="Text Box 20"/>
            <p:cNvSpPr txBox="1">
              <a:spLocks noChangeArrowheads="1"/>
            </p:cNvSpPr>
            <p:nvPr/>
          </p:nvSpPr>
          <p:spPr bwMode="auto">
            <a:xfrm>
              <a:off x="432" y="3696"/>
              <a:ext cx="388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89" name="Text Box 21"/>
            <p:cNvSpPr txBox="1">
              <a:spLocks noChangeArrowheads="1"/>
            </p:cNvSpPr>
            <p:nvPr/>
          </p:nvSpPr>
          <p:spPr bwMode="auto">
            <a:xfrm>
              <a:off x="816" y="3840"/>
              <a:ext cx="453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Mediana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90" name="Line 22"/>
            <p:cNvSpPr>
              <a:spLocks noChangeShapeType="1"/>
            </p:cNvSpPr>
            <p:nvPr/>
          </p:nvSpPr>
          <p:spPr bwMode="auto">
            <a:xfrm>
              <a:off x="960" y="3216"/>
              <a:ext cx="0" cy="336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04800" y="609600"/>
            <a:ext cx="3657600" cy="1905000"/>
            <a:chOff x="192" y="384"/>
            <a:chExt cx="2304" cy="1200"/>
          </a:xfrm>
        </p:grpSpPr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192" y="384"/>
              <a:ext cx="2304" cy="1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5" name="Group 25"/>
            <p:cNvGrpSpPr>
              <a:grpSpLocks/>
            </p:cNvGrpSpPr>
            <p:nvPr/>
          </p:nvGrpSpPr>
          <p:grpSpPr bwMode="auto">
            <a:xfrm flipH="1">
              <a:off x="384" y="624"/>
              <a:ext cx="1776" cy="434"/>
              <a:chOff x="3456" y="1822"/>
              <a:chExt cx="1776" cy="434"/>
            </a:xfrm>
          </p:grpSpPr>
          <p:sp>
            <p:nvSpPr>
              <p:cNvPr id="58394" name="Line 26"/>
              <p:cNvSpPr>
                <a:spLocks noChangeShapeType="1"/>
              </p:cNvSpPr>
              <p:nvPr/>
            </p:nvSpPr>
            <p:spPr bwMode="auto">
              <a:xfrm flipV="1">
                <a:off x="3456" y="2256"/>
                <a:ext cx="1776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395" name="Freeform 27"/>
              <p:cNvSpPr>
                <a:spLocks/>
              </p:cNvSpPr>
              <p:nvPr/>
            </p:nvSpPr>
            <p:spPr bwMode="auto">
              <a:xfrm>
                <a:off x="4033" y="1925"/>
                <a:ext cx="1" cy="319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396" name="Freeform 28"/>
              <p:cNvSpPr>
                <a:spLocks/>
              </p:cNvSpPr>
              <p:nvPr/>
            </p:nvSpPr>
            <p:spPr bwMode="auto">
              <a:xfrm>
                <a:off x="3456" y="1822"/>
                <a:ext cx="1776" cy="386"/>
              </a:xfrm>
              <a:custGeom>
                <a:avLst/>
                <a:gdLst>
                  <a:gd name="T0" fmla="*/ 0 w 1776"/>
                  <a:gd name="T1" fmla="*/ 386 h 386"/>
                  <a:gd name="T2" fmla="*/ 204 w 1776"/>
                  <a:gd name="T3" fmla="*/ 290 h 386"/>
                  <a:gd name="T4" fmla="*/ 264 w 1776"/>
                  <a:gd name="T5" fmla="*/ 206 h 386"/>
                  <a:gd name="T6" fmla="*/ 348 w 1776"/>
                  <a:gd name="T7" fmla="*/ 98 h 386"/>
                  <a:gd name="T8" fmla="*/ 521 w 1776"/>
                  <a:gd name="T9" fmla="*/ 10 h 386"/>
                  <a:gd name="T10" fmla="*/ 710 w 1776"/>
                  <a:gd name="T11" fmla="*/ 35 h 386"/>
                  <a:gd name="T12" fmla="*/ 855 w 1776"/>
                  <a:gd name="T13" fmla="*/ 121 h 386"/>
                  <a:gd name="T14" fmla="*/ 1043 w 1776"/>
                  <a:gd name="T15" fmla="*/ 250 h 386"/>
                  <a:gd name="T16" fmla="*/ 1299 w 1776"/>
                  <a:gd name="T17" fmla="*/ 324 h 386"/>
                  <a:gd name="T18" fmla="*/ 1776 w 1776"/>
                  <a:gd name="T19" fmla="*/ 370 h 3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776"/>
                  <a:gd name="T31" fmla="*/ 0 h 386"/>
                  <a:gd name="T32" fmla="*/ 1776 w 1776"/>
                  <a:gd name="T33" fmla="*/ 386 h 38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776" h="386">
                    <a:moveTo>
                      <a:pt x="0" y="386"/>
                    </a:moveTo>
                    <a:cubicBezTo>
                      <a:pt x="32" y="370"/>
                      <a:pt x="160" y="320"/>
                      <a:pt x="204" y="290"/>
                    </a:cubicBezTo>
                    <a:cubicBezTo>
                      <a:pt x="248" y="260"/>
                      <a:pt x="240" y="238"/>
                      <a:pt x="264" y="206"/>
                    </a:cubicBezTo>
                    <a:cubicBezTo>
                      <a:pt x="288" y="174"/>
                      <a:pt x="305" y="131"/>
                      <a:pt x="348" y="98"/>
                    </a:cubicBezTo>
                    <a:cubicBezTo>
                      <a:pt x="391" y="65"/>
                      <a:pt x="461" y="20"/>
                      <a:pt x="521" y="10"/>
                    </a:cubicBezTo>
                    <a:cubicBezTo>
                      <a:pt x="581" y="0"/>
                      <a:pt x="655" y="17"/>
                      <a:pt x="710" y="35"/>
                    </a:cubicBezTo>
                    <a:cubicBezTo>
                      <a:pt x="766" y="53"/>
                      <a:pt x="799" y="85"/>
                      <a:pt x="855" y="121"/>
                    </a:cubicBezTo>
                    <a:cubicBezTo>
                      <a:pt x="910" y="157"/>
                      <a:pt x="969" y="216"/>
                      <a:pt x="1043" y="250"/>
                    </a:cubicBezTo>
                    <a:cubicBezTo>
                      <a:pt x="1117" y="284"/>
                      <a:pt x="1176" y="304"/>
                      <a:pt x="1299" y="324"/>
                    </a:cubicBezTo>
                    <a:cubicBezTo>
                      <a:pt x="1421" y="344"/>
                      <a:pt x="1677" y="361"/>
                      <a:pt x="1776" y="370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397" name="Line 29"/>
            <p:cNvSpPr>
              <a:spLocks noChangeShapeType="1"/>
            </p:cNvSpPr>
            <p:nvPr/>
          </p:nvSpPr>
          <p:spPr bwMode="auto">
            <a:xfrm>
              <a:off x="1392" y="720"/>
              <a:ext cx="0" cy="336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98" name="Line 30"/>
            <p:cNvSpPr>
              <a:spLocks noChangeShapeType="1"/>
            </p:cNvSpPr>
            <p:nvPr/>
          </p:nvSpPr>
          <p:spPr bwMode="auto">
            <a:xfrm>
              <a:off x="1488" y="624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99" name="AutoShape 31"/>
            <p:cNvSpPr>
              <a:spLocks noChangeArrowheads="1"/>
            </p:cNvSpPr>
            <p:nvPr/>
          </p:nvSpPr>
          <p:spPr bwMode="auto">
            <a:xfrm>
              <a:off x="1440" y="1056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400" name="Line 32"/>
            <p:cNvSpPr>
              <a:spLocks noChangeShapeType="1"/>
            </p:cNvSpPr>
            <p:nvPr/>
          </p:nvSpPr>
          <p:spPr bwMode="auto">
            <a:xfrm flipV="1">
              <a:off x="1584" y="1056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1" name="Line 33"/>
            <p:cNvSpPr>
              <a:spLocks noChangeShapeType="1"/>
            </p:cNvSpPr>
            <p:nvPr/>
          </p:nvSpPr>
          <p:spPr bwMode="auto">
            <a:xfrm>
              <a:off x="1584" y="1200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2" name="Line 34"/>
            <p:cNvSpPr>
              <a:spLocks noChangeShapeType="1"/>
            </p:cNvSpPr>
            <p:nvPr/>
          </p:nvSpPr>
          <p:spPr bwMode="auto">
            <a:xfrm flipV="1">
              <a:off x="1392" y="1056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3" name="Line 35"/>
            <p:cNvSpPr>
              <a:spLocks noChangeShapeType="1"/>
            </p:cNvSpPr>
            <p:nvPr/>
          </p:nvSpPr>
          <p:spPr bwMode="auto">
            <a:xfrm flipH="1">
              <a:off x="1296" y="1200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4" name="Text Box 36"/>
            <p:cNvSpPr txBox="1">
              <a:spLocks noChangeArrowheads="1"/>
            </p:cNvSpPr>
            <p:nvPr/>
          </p:nvSpPr>
          <p:spPr bwMode="auto">
            <a:xfrm>
              <a:off x="960" y="1104"/>
              <a:ext cx="36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5" name="Text Box 37"/>
            <p:cNvSpPr txBox="1">
              <a:spLocks noChangeArrowheads="1"/>
            </p:cNvSpPr>
            <p:nvPr/>
          </p:nvSpPr>
          <p:spPr bwMode="auto">
            <a:xfrm>
              <a:off x="1680" y="1104"/>
              <a:ext cx="3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6" name="Text Box 38"/>
            <p:cNvSpPr txBox="1">
              <a:spLocks noChangeArrowheads="1"/>
            </p:cNvSpPr>
            <p:nvPr/>
          </p:nvSpPr>
          <p:spPr bwMode="auto">
            <a:xfrm>
              <a:off x="1248" y="1296"/>
              <a:ext cx="453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Mediana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7" name="Line 39"/>
            <p:cNvSpPr>
              <a:spLocks noChangeShapeType="1"/>
            </p:cNvSpPr>
            <p:nvPr/>
          </p:nvSpPr>
          <p:spPr bwMode="auto">
            <a:xfrm>
              <a:off x="1584" y="624"/>
              <a:ext cx="0" cy="38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4724400" y="533400"/>
            <a:ext cx="3886200" cy="1828800"/>
            <a:chOff x="2976" y="336"/>
            <a:chExt cx="2448" cy="1152"/>
          </a:xfrm>
        </p:grpSpPr>
        <p:sp>
          <p:nvSpPr>
            <p:cNvPr id="58409" name="Rectangle 41"/>
            <p:cNvSpPr>
              <a:spLocks noChangeArrowheads="1"/>
            </p:cNvSpPr>
            <p:nvPr/>
          </p:nvSpPr>
          <p:spPr bwMode="auto">
            <a:xfrm>
              <a:off x="2976" y="336"/>
              <a:ext cx="2448" cy="115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4800">
                <a:latin typeface="Arial" charset="0"/>
                <a:cs typeface="Arial" charset="0"/>
              </a:endParaRPr>
            </a:p>
          </p:txBody>
        </p:sp>
        <p:grpSp>
          <p:nvGrpSpPr>
            <p:cNvPr id="7" name="Group 42"/>
            <p:cNvGrpSpPr>
              <a:grpSpLocks/>
            </p:cNvGrpSpPr>
            <p:nvPr/>
          </p:nvGrpSpPr>
          <p:grpSpPr bwMode="auto">
            <a:xfrm>
              <a:off x="3360" y="576"/>
              <a:ext cx="1728" cy="432"/>
              <a:chOff x="1056" y="1816"/>
              <a:chExt cx="3600" cy="920"/>
            </a:xfrm>
          </p:grpSpPr>
          <p:grpSp>
            <p:nvGrpSpPr>
              <p:cNvPr id="8" name="Group 43"/>
              <p:cNvGrpSpPr>
                <a:grpSpLocks/>
              </p:cNvGrpSpPr>
              <p:nvPr/>
            </p:nvGrpSpPr>
            <p:grpSpPr bwMode="auto">
              <a:xfrm>
                <a:off x="1056" y="1816"/>
                <a:ext cx="3600" cy="920"/>
                <a:chOff x="1056" y="1816"/>
                <a:chExt cx="3600" cy="920"/>
              </a:xfrm>
            </p:grpSpPr>
            <p:sp>
              <p:nvSpPr>
                <p:cNvPr id="58412" name="Line 44"/>
                <p:cNvSpPr>
                  <a:spLocks noChangeShapeType="1"/>
                </p:cNvSpPr>
                <p:nvPr/>
              </p:nvSpPr>
              <p:spPr bwMode="auto">
                <a:xfrm>
                  <a:off x="1056" y="2736"/>
                  <a:ext cx="3600" cy="0"/>
                </a:xfrm>
                <a:prstGeom prst="line">
                  <a:avLst/>
                </a:pr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8413" name="Freeform 45"/>
                <p:cNvSpPr>
                  <a:spLocks/>
                </p:cNvSpPr>
                <p:nvPr/>
              </p:nvSpPr>
              <p:spPr bwMode="auto">
                <a:xfrm>
                  <a:off x="1104" y="1816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414" name="Freeform 46"/>
                <p:cNvSpPr>
                  <a:spLocks/>
                </p:cNvSpPr>
                <p:nvPr/>
              </p:nvSpPr>
              <p:spPr bwMode="auto">
                <a:xfrm flipH="1">
                  <a:off x="2832" y="1824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58415" name="Freeform 47"/>
              <p:cNvSpPr>
                <a:spLocks/>
              </p:cNvSpPr>
              <p:nvPr/>
            </p:nvSpPr>
            <p:spPr bwMode="auto">
              <a:xfrm>
                <a:off x="2832" y="1824"/>
                <a:ext cx="1" cy="888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16" name="AutoShape 48"/>
            <p:cNvSpPr>
              <a:spLocks noChangeArrowheads="1"/>
            </p:cNvSpPr>
            <p:nvPr/>
          </p:nvSpPr>
          <p:spPr bwMode="auto">
            <a:xfrm>
              <a:off x="4176" y="1056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417" name="Text Box 49"/>
            <p:cNvSpPr txBox="1">
              <a:spLocks noChangeArrowheads="1"/>
            </p:cNvSpPr>
            <p:nvPr/>
          </p:nvSpPr>
          <p:spPr bwMode="auto">
            <a:xfrm>
              <a:off x="3696" y="1248"/>
              <a:ext cx="115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Moda=Mediana=Media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18" name="Line 50"/>
            <p:cNvSpPr>
              <a:spLocks noChangeShapeType="1"/>
            </p:cNvSpPr>
            <p:nvPr/>
          </p:nvSpPr>
          <p:spPr bwMode="auto">
            <a:xfrm>
              <a:off x="4224" y="576"/>
              <a:ext cx="0" cy="38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19" name="Line 51"/>
            <p:cNvSpPr>
              <a:spLocks noChangeShapeType="1"/>
            </p:cNvSpPr>
            <p:nvPr/>
          </p:nvSpPr>
          <p:spPr bwMode="auto">
            <a:xfrm>
              <a:off x="4224" y="576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sp>
        <p:nvSpPr>
          <p:cNvPr id="58420" name="Rectangle 52"/>
          <p:cNvSpPr>
            <a:spLocks noChangeArrowheads="1"/>
          </p:cNvSpPr>
          <p:nvPr/>
        </p:nvSpPr>
        <p:spPr bwMode="auto">
          <a:xfrm>
            <a:off x="4724400" y="533400"/>
            <a:ext cx="3886200" cy="1828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PE" sz="4800">
              <a:latin typeface="Arial" charset="0"/>
              <a:cs typeface="Arial" charset="0"/>
            </a:endParaRP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5334000" y="914400"/>
            <a:ext cx="2743200" cy="685800"/>
            <a:chOff x="1056" y="1816"/>
            <a:chExt cx="3600" cy="920"/>
          </a:xfrm>
        </p:grpSpPr>
        <p:grpSp>
          <p:nvGrpSpPr>
            <p:cNvPr id="10" name="Group 54"/>
            <p:cNvGrpSpPr>
              <a:grpSpLocks/>
            </p:cNvGrpSpPr>
            <p:nvPr/>
          </p:nvGrpSpPr>
          <p:grpSpPr bwMode="auto">
            <a:xfrm>
              <a:off x="1056" y="1816"/>
              <a:ext cx="3600" cy="920"/>
              <a:chOff x="1056" y="1816"/>
              <a:chExt cx="3600" cy="920"/>
            </a:xfrm>
          </p:grpSpPr>
          <p:sp>
            <p:nvSpPr>
              <p:cNvPr id="58423" name="Line 55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3600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424" name="Freeform 56"/>
              <p:cNvSpPr>
                <a:spLocks/>
              </p:cNvSpPr>
              <p:nvPr/>
            </p:nvSpPr>
            <p:spPr bwMode="auto">
              <a:xfrm>
                <a:off x="1104" y="1816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425" name="Freeform 57"/>
              <p:cNvSpPr>
                <a:spLocks/>
              </p:cNvSpPr>
              <p:nvPr/>
            </p:nvSpPr>
            <p:spPr bwMode="auto">
              <a:xfrm flipH="1">
                <a:off x="2832" y="1824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26" name="Freeform 58"/>
            <p:cNvSpPr>
              <a:spLocks/>
            </p:cNvSpPr>
            <p:nvPr/>
          </p:nvSpPr>
          <p:spPr bwMode="auto">
            <a:xfrm>
              <a:off x="2832" y="1824"/>
              <a:ext cx="1" cy="888"/>
            </a:xfrm>
            <a:custGeom>
              <a:avLst/>
              <a:gdLst>
                <a:gd name="T0" fmla="*/ 0 w 1"/>
                <a:gd name="T1" fmla="*/ 0 h 888"/>
                <a:gd name="T2" fmla="*/ 0 w 1"/>
                <a:gd name="T3" fmla="*/ 888 h 888"/>
                <a:gd name="T4" fmla="*/ 0 60000 65536"/>
                <a:gd name="T5" fmla="*/ 0 60000 65536"/>
                <a:gd name="T6" fmla="*/ 0 w 1"/>
                <a:gd name="T7" fmla="*/ 0 h 888"/>
                <a:gd name="T8" fmla="*/ 1 w 1"/>
                <a:gd name="T9" fmla="*/ 888 h 8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888">
                  <a:moveTo>
                    <a:pt x="0" y="0"/>
                  </a:moveTo>
                  <a:lnTo>
                    <a:pt x="0" y="888"/>
                  </a:lnTo>
                </a:path>
              </a:pathLst>
            </a:custGeom>
            <a:noFill/>
            <a:ln w="19050">
              <a:solidFill>
                <a:srgbClr val="D60093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</p:grpSp>
      <p:sp>
        <p:nvSpPr>
          <p:cNvPr id="58427" name="AutoShape 59"/>
          <p:cNvSpPr>
            <a:spLocks noChangeArrowheads="1"/>
          </p:cNvSpPr>
          <p:nvPr/>
        </p:nvSpPr>
        <p:spPr bwMode="auto">
          <a:xfrm>
            <a:off x="6629400" y="1676400"/>
            <a:ext cx="76200" cy="381000"/>
          </a:xfrm>
          <a:prstGeom prst="up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PE">
              <a:latin typeface="Arial" charset="0"/>
              <a:cs typeface="Arial" charset="0"/>
            </a:endParaRPr>
          </a:p>
        </p:txBody>
      </p:sp>
      <p:sp>
        <p:nvSpPr>
          <p:cNvPr id="58428" name="Text Box 60"/>
          <p:cNvSpPr txBox="1">
            <a:spLocks noChangeArrowheads="1"/>
          </p:cNvSpPr>
          <p:nvPr/>
        </p:nvSpPr>
        <p:spPr bwMode="auto">
          <a:xfrm>
            <a:off x="5867400" y="1981200"/>
            <a:ext cx="182880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s-MX" sz="12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Moda=Mediana=Media</a:t>
            </a:r>
            <a:endParaRPr lang="es-ES" sz="120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8429" name="Line 61"/>
          <p:cNvSpPr>
            <a:spLocks noChangeShapeType="1"/>
          </p:cNvSpPr>
          <p:nvPr/>
        </p:nvSpPr>
        <p:spPr bwMode="auto">
          <a:xfrm>
            <a:off x="6705600" y="914400"/>
            <a:ext cx="0" cy="609600"/>
          </a:xfrm>
          <a:prstGeom prst="line">
            <a:avLst/>
          </a:prstGeom>
          <a:noFill/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0" name="Line 62"/>
          <p:cNvSpPr>
            <a:spLocks noChangeShapeType="1"/>
          </p:cNvSpPr>
          <p:nvPr/>
        </p:nvSpPr>
        <p:spPr bwMode="auto">
          <a:xfrm>
            <a:off x="6705600" y="914400"/>
            <a:ext cx="0" cy="6858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1" name="Rectangle 63"/>
          <p:cNvSpPr>
            <a:spLocks noChangeArrowheads="1"/>
          </p:cNvSpPr>
          <p:nvPr/>
        </p:nvSpPr>
        <p:spPr bwMode="auto">
          <a:xfrm>
            <a:off x="1447800" y="6096000"/>
            <a:ext cx="5638800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81000" indent="-381000" algn="ctr" eaLnBrk="0" hangingPunct="0"/>
            <a:r>
              <a:rPr lang="es-PE">
                <a:latin typeface="Arial" charset="0"/>
                <a:cs typeface="Arial" charset="0"/>
              </a:rPr>
              <a:t>La Mediana es resistente a los valores extremos.</a:t>
            </a:r>
          </a:p>
        </p:txBody>
      </p:sp>
      <p:sp>
        <p:nvSpPr>
          <p:cNvPr id="58432" name="Text Box 6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PE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0" y="0"/>
            <a:ext cx="5419304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400" b="1" i="1" dirty="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ANÁLISIS </a:t>
            </a:r>
            <a:r>
              <a:rPr lang="es-MX" sz="2400" b="1" i="1" dirty="0" smtClean="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DE CURTOSIS</a:t>
            </a:r>
            <a:r>
              <a:rPr lang="es-ES" sz="2400" dirty="0" smtClean="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(CURTOSIS)</a:t>
            </a:r>
            <a:endParaRPr lang="es-ES" sz="2400" dirty="0">
              <a:solidFill>
                <a:schemeClr val="tx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28600" y="2667000"/>
            <a:ext cx="3581400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algn="just" eaLnBrk="0" hangingPunct="0"/>
            <a:r>
              <a:rPr lang="es-PE" sz="1400" b="1" dirty="0">
                <a:latin typeface="Arial" charset="0"/>
                <a:cs typeface="Arial" charset="0"/>
              </a:rPr>
              <a:t>1.-	</a:t>
            </a:r>
            <a:r>
              <a:rPr lang="es-PE" sz="1400" b="1" dirty="0" smtClean="0">
                <a:latin typeface="Arial" charset="0"/>
                <a:cs typeface="Arial" charset="0"/>
              </a:rPr>
              <a:t>PLATICURTICA</a:t>
            </a:r>
            <a:r>
              <a:rPr lang="es-PE" sz="1600" dirty="0" smtClean="0">
                <a:latin typeface="Arial" charset="0"/>
                <a:cs typeface="Arial" charset="0"/>
              </a:rPr>
              <a:t> </a:t>
            </a:r>
            <a:r>
              <a:rPr lang="es-PE" sz="1600" dirty="0">
                <a:latin typeface="Arial" charset="0"/>
                <a:cs typeface="Arial" charset="0"/>
              </a:rPr>
              <a:t>(</a:t>
            </a:r>
            <a:r>
              <a:rPr lang="en-US" sz="1600" dirty="0">
                <a:latin typeface="Arial" charset="0"/>
                <a:cs typeface="Arial" charset="0"/>
              </a:rPr>
              <a:t>&lt;</a:t>
            </a:r>
            <a:r>
              <a:rPr lang="es-PE" sz="1600" dirty="0">
                <a:latin typeface="Arial" charset="0"/>
                <a:cs typeface="Arial" charset="0"/>
              </a:rPr>
              <a:t>0)</a:t>
            </a:r>
          </a:p>
          <a:p>
            <a:pPr marL="571500" indent="-571500" eaLnBrk="0" hangingPunct="0"/>
            <a:endParaRPr lang="es-PE" sz="1600" dirty="0">
              <a:latin typeface="Arial" charset="0"/>
              <a:cs typeface="Arial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5029200" y="2667000"/>
            <a:ext cx="3581400" cy="283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eaLnBrk="0" hangingPunct="0">
              <a:lnSpc>
                <a:spcPct val="90000"/>
              </a:lnSpc>
            </a:pPr>
            <a:r>
              <a:rPr lang="es-PE" sz="1400" b="1" dirty="0">
                <a:latin typeface="Arial" charset="0"/>
                <a:cs typeface="Arial" charset="0"/>
              </a:rPr>
              <a:t>2.-	</a:t>
            </a:r>
            <a:r>
              <a:rPr lang="es-PE" sz="1400" b="1" dirty="0" smtClean="0">
                <a:latin typeface="Arial" charset="0"/>
                <a:cs typeface="Arial" charset="0"/>
              </a:rPr>
              <a:t>MESOCURTICO </a:t>
            </a:r>
            <a:r>
              <a:rPr lang="es-PE" sz="1400" dirty="0" smtClean="0">
                <a:latin typeface="Arial" charset="0"/>
                <a:cs typeface="Arial" charset="0"/>
              </a:rPr>
              <a:t>(=</a:t>
            </a:r>
            <a:r>
              <a:rPr lang="es-PE" sz="1400" dirty="0">
                <a:latin typeface="Arial" charset="0"/>
                <a:cs typeface="Arial" charset="0"/>
              </a:rPr>
              <a:t>0)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5029200" y="4191000"/>
            <a:ext cx="3581400" cy="305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81000" indent="-381000" algn="just" eaLnBrk="0" hangingPunct="0"/>
            <a:r>
              <a:rPr lang="es-PE" sz="1400" b="1" dirty="0">
                <a:latin typeface="Arial" charset="0"/>
                <a:cs typeface="Arial" charset="0"/>
              </a:rPr>
              <a:t>3.- </a:t>
            </a:r>
            <a:r>
              <a:rPr lang="es-PE" sz="1400" b="1" dirty="0" smtClean="0">
                <a:latin typeface="Arial" charset="0"/>
                <a:cs typeface="Arial" charset="0"/>
              </a:rPr>
              <a:t>LEPTOCURTICA</a:t>
            </a:r>
            <a:r>
              <a:rPr lang="es-PE" sz="1400" dirty="0" smtClean="0">
                <a:latin typeface="Arial" charset="0"/>
                <a:cs typeface="Arial" charset="0"/>
              </a:rPr>
              <a:t> </a:t>
            </a:r>
            <a:r>
              <a:rPr lang="es-PE" sz="1400" dirty="0">
                <a:latin typeface="Arial" charset="0"/>
                <a:cs typeface="Arial" charset="0"/>
              </a:rPr>
              <a:t>(&gt;0)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4724400" y="533400"/>
            <a:ext cx="3886200" cy="1828800"/>
            <a:chOff x="2976" y="336"/>
            <a:chExt cx="2448" cy="1152"/>
          </a:xfrm>
        </p:grpSpPr>
        <p:sp>
          <p:nvSpPr>
            <p:cNvPr id="58409" name="Rectangle 41"/>
            <p:cNvSpPr>
              <a:spLocks noChangeArrowheads="1"/>
            </p:cNvSpPr>
            <p:nvPr/>
          </p:nvSpPr>
          <p:spPr bwMode="auto">
            <a:xfrm>
              <a:off x="2976" y="336"/>
              <a:ext cx="2448" cy="115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4800">
                <a:latin typeface="Arial" charset="0"/>
                <a:cs typeface="Arial" charset="0"/>
              </a:endParaRPr>
            </a:p>
          </p:txBody>
        </p:sp>
        <p:grpSp>
          <p:nvGrpSpPr>
            <p:cNvPr id="7" name="Group 42"/>
            <p:cNvGrpSpPr>
              <a:grpSpLocks/>
            </p:cNvGrpSpPr>
            <p:nvPr/>
          </p:nvGrpSpPr>
          <p:grpSpPr bwMode="auto">
            <a:xfrm>
              <a:off x="3360" y="576"/>
              <a:ext cx="1728" cy="432"/>
              <a:chOff x="1056" y="1816"/>
              <a:chExt cx="3600" cy="920"/>
            </a:xfrm>
          </p:grpSpPr>
          <p:grpSp>
            <p:nvGrpSpPr>
              <p:cNvPr id="8" name="Group 43"/>
              <p:cNvGrpSpPr>
                <a:grpSpLocks/>
              </p:cNvGrpSpPr>
              <p:nvPr/>
            </p:nvGrpSpPr>
            <p:grpSpPr bwMode="auto">
              <a:xfrm>
                <a:off x="1056" y="1816"/>
                <a:ext cx="3600" cy="920"/>
                <a:chOff x="1056" y="1816"/>
                <a:chExt cx="3600" cy="920"/>
              </a:xfrm>
            </p:grpSpPr>
            <p:sp>
              <p:nvSpPr>
                <p:cNvPr id="58412" name="Line 44"/>
                <p:cNvSpPr>
                  <a:spLocks noChangeShapeType="1"/>
                </p:cNvSpPr>
                <p:nvPr/>
              </p:nvSpPr>
              <p:spPr bwMode="auto">
                <a:xfrm>
                  <a:off x="1056" y="2736"/>
                  <a:ext cx="3600" cy="0"/>
                </a:xfrm>
                <a:prstGeom prst="line">
                  <a:avLst/>
                </a:pr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8413" name="Freeform 45"/>
                <p:cNvSpPr>
                  <a:spLocks/>
                </p:cNvSpPr>
                <p:nvPr/>
              </p:nvSpPr>
              <p:spPr bwMode="auto">
                <a:xfrm>
                  <a:off x="1104" y="1816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414" name="Freeform 46"/>
                <p:cNvSpPr>
                  <a:spLocks/>
                </p:cNvSpPr>
                <p:nvPr/>
              </p:nvSpPr>
              <p:spPr bwMode="auto">
                <a:xfrm flipH="1">
                  <a:off x="2832" y="1824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58415" name="Freeform 47"/>
              <p:cNvSpPr>
                <a:spLocks/>
              </p:cNvSpPr>
              <p:nvPr/>
            </p:nvSpPr>
            <p:spPr bwMode="auto">
              <a:xfrm>
                <a:off x="2832" y="1824"/>
                <a:ext cx="1" cy="888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16" name="AutoShape 48"/>
            <p:cNvSpPr>
              <a:spLocks noChangeArrowheads="1"/>
            </p:cNvSpPr>
            <p:nvPr/>
          </p:nvSpPr>
          <p:spPr bwMode="auto">
            <a:xfrm>
              <a:off x="4176" y="1056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417" name="Text Box 49"/>
            <p:cNvSpPr txBox="1">
              <a:spLocks noChangeArrowheads="1"/>
            </p:cNvSpPr>
            <p:nvPr/>
          </p:nvSpPr>
          <p:spPr bwMode="auto">
            <a:xfrm>
              <a:off x="3696" y="1248"/>
              <a:ext cx="115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Moda=Mediana=Media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18" name="Line 50"/>
            <p:cNvSpPr>
              <a:spLocks noChangeShapeType="1"/>
            </p:cNvSpPr>
            <p:nvPr/>
          </p:nvSpPr>
          <p:spPr bwMode="auto">
            <a:xfrm>
              <a:off x="4224" y="576"/>
              <a:ext cx="0" cy="38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19" name="Line 51"/>
            <p:cNvSpPr>
              <a:spLocks noChangeShapeType="1"/>
            </p:cNvSpPr>
            <p:nvPr/>
          </p:nvSpPr>
          <p:spPr bwMode="auto">
            <a:xfrm>
              <a:off x="4224" y="576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sp>
        <p:nvSpPr>
          <p:cNvPr id="58420" name="Rectangle 52"/>
          <p:cNvSpPr>
            <a:spLocks noChangeArrowheads="1"/>
          </p:cNvSpPr>
          <p:nvPr/>
        </p:nvSpPr>
        <p:spPr bwMode="auto">
          <a:xfrm>
            <a:off x="4724400" y="533400"/>
            <a:ext cx="3886200" cy="1828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PE" sz="4800">
              <a:latin typeface="Arial" charset="0"/>
              <a:cs typeface="Arial" charset="0"/>
            </a:endParaRP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5334000" y="914400"/>
            <a:ext cx="2743200" cy="685800"/>
            <a:chOff x="1056" y="1816"/>
            <a:chExt cx="3600" cy="920"/>
          </a:xfrm>
        </p:grpSpPr>
        <p:grpSp>
          <p:nvGrpSpPr>
            <p:cNvPr id="10" name="Group 54"/>
            <p:cNvGrpSpPr>
              <a:grpSpLocks/>
            </p:cNvGrpSpPr>
            <p:nvPr/>
          </p:nvGrpSpPr>
          <p:grpSpPr bwMode="auto">
            <a:xfrm>
              <a:off x="1056" y="1816"/>
              <a:ext cx="3600" cy="920"/>
              <a:chOff x="1056" y="1816"/>
              <a:chExt cx="3600" cy="920"/>
            </a:xfrm>
          </p:grpSpPr>
          <p:sp>
            <p:nvSpPr>
              <p:cNvPr id="58423" name="Line 55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3600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424" name="Freeform 56"/>
              <p:cNvSpPr>
                <a:spLocks/>
              </p:cNvSpPr>
              <p:nvPr/>
            </p:nvSpPr>
            <p:spPr bwMode="auto">
              <a:xfrm>
                <a:off x="1104" y="1816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425" name="Freeform 57"/>
              <p:cNvSpPr>
                <a:spLocks/>
              </p:cNvSpPr>
              <p:nvPr/>
            </p:nvSpPr>
            <p:spPr bwMode="auto">
              <a:xfrm flipH="1">
                <a:off x="2832" y="1824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26" name="Freeform 58"/>
            <p:cNvSpPr>
              <a:spLocks/>
            </p:cNvSpPr>
            <p:nvPr/>
          </p:nvSpPr>
          <p:spPr bwMode="auto">
            <a:xfrm>
              <a:off x="2832" y="1824"/>
              <a:ext cx="1" cy="888"/>
            </a:xfrm>
            <a:custGeom>
              <a:avLst/>
              <a:gdLst>
                <a:gd name="T0" fmla="*/ 0 w 1"/>
                <a:gd name="T1" fmla="*/ 0 h 888"/>
                <a:gd name="T2" fmla="*/ 0 w 1"/>
                <a:gd name="T3" fmla="*/ 888 h 888"/>
                <a:gd name="T4" fmla="*/ 0 60000 65536"/>
                <a:gd name="T5" fmla="*/ 0 60000 65536"/>
                <a:gd name="T6" fmla="*/ 0 w 1"/>
                <a:gd name="T7" fmla="*/ 0 h 888"/>
                <a:gd name="T8" fmla="*/ 1 w 1"/>
                <a:gd name="T9" fmla="*/ 888 h 8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888">
                  <a:moveTo>
                    <a:pt x="0" y="0"/>
                  </a:moveTo>
                  <a:lnTo>
                    <a:pt x="0" y="888"/>
                  </a:lnTo>
                </a:path>
              </a:pathLst>
            </a:custGeom>
            <a:noFill/>
            <a:ln w="19050">
              <a:solidFill>
                <a:srgbClr val="D60093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</p:grpSp>
      <p:sp>
        <p:nvSpPr>
          <p:cNvPr id="58429" name="Line 61"/>
          <p:cNvSpPr>
            <a:spLocks noChangeShapeType="1"/>
          </p:cNvSpPr>
          <p:nvPr/>
        </p:nvSpPr>
        <p:spPr bwMode="auto">
          <a:xfrm>
            <a:off x="6705600" y="914400"/>
            <a:ext cx="0" cy="609600"/>
          </a:xfrm>
          <a:prstGeom prst="line">
            <a:avLst/>
          </a:prstGeom>
          <a:noFill/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0" name="Line 62"/>
          <p:cNvSpPr>
            <a:spLocks noChangeShapeType="1"/>
          </p:cNvSpPr>
          <p:nvPr/>
        </p:nvSpPr>
        <p:spPr bwMode="auto">
          <a:xfrm>
            <a:off x="6705600" y="914400"/>
            <a:ext cx="0" cy="6858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2" name="Text Box 6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PE">
              <a:latin typeface="Arial" charset="0"/>
              <a:cs typeface="Arial" charset="0"/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428596" y="571480"/>
            <a:ext cx="39290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66" name="65 CuadroTexto"/>
          <p:cNvSpPr txBox="1"/>
          <p:nvPr/>
        </p:nvSpPr>
        <p:spPr>
          <a:xfrm>
            <a:off x="428596" y="3826567"/>
            <a:ext cx="39290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459" y="746990"/>
            <a:ext cx="2280341" cy="138464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755" y="4162611"/>
            <a:ext cx="2388582" cy="1359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889000"/>
          </a:xfrm>
        </p:spPr>
        <p:txBody>
          <a:bodyPr/>
          <a:lstStyle/>
          <a:p>
            <a:r>
              <a:rPr lang="en-US"/>
              <a:t>MEDIDAS DE RESUMEN</a:t>
            </a:r>
            <a:endParaRPr lang="es-E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/>
              <a:t>Medidas de Tendencia Central</a:t>
            </a:r>
          </a:p>
          <a:p>
            <a:pPr marL="609600" indent="-609600">
              <a:buFontTx/>
              <a:buNone/>
            </a:pPr>
            <a:r>
              <a:rPr lang="en-US" sz="2800"/>
              <a:t>	- Media, mediana, moda</a:t>
            </a:r>
          </a:p>
          <a:p>
            <a:pPr marL="609600" indent="-609600">
              <a:buFontTx/>
              <a:buAutoNum type="arabicPeriod" startAt="2"/>
            </a:pPr>
            <a:r>
              <a:rPr lang="en-US" sz="2800"/>
              <a:t>Medidas de Variabilidad</a:t>
            </a:r>
          </a:p>
          <a:p>
            <a:pPr marL="609600" indent="-609600">
              <a:buFontTx/>
              <a:buNone/>
            </a:pPr>
            <a:r>
              <a:rPr lang="en-US" sz="2800"/>
              <a:t>	- Varianza, Desviación estándar, CV</a:t>
            </a:r>
          </a:p>
          <a:p>
            <a:pPr marL="609600" indent="-609600">
              <a:buFontTx/>
              <a:buNone/>
            </a:pPr>
            <a:r>
              <a:rPr lang="en-US" sz="2800"/>
              <a:t>3.   Medidas de Posición</a:t>
            </a:r>
          </a:p>
          <a:p>
            <a:pPr marL="609600" indent="-609600">
              <a:buFontTx/>
              <a:buNone/>
            </a:pPr>
            <a:r>
              <a:rPr lang="en-US" sz="2800"/>
              <a:t>	- Cuantiles </a:t>
            </a:r>
            <a:r>
              <a:rPr lang="en-US" sz="2400"/>
              <a:t>(Cuartiles,deciles y percentiles)</a:t>
            </a:r>
          </a:p>
          <a:p>
            <a:pPr marL="609600" indent="-609600">
              <a:buFontTx/>
              <a:buNone/>
            </a:pPr>
            <a:r>
              <a:rPr lang="en-US" sz="2800"/>
              <a:t>4. Medidas de forma</a:t>
            </a:r>
          </a:p>
          <a:p>
            <a:pPr marL="609600" indent="-609600">
              <a:buFontTx/>
              <a:buNone/>
            </a:pPr>
            <a:r>
              <a:rPr lang="en-US" sz="2800"/>
              <a:t>	- Asimetria, curtosis</a:t>
            </a:r>
            <a:endParaRPr lang="es-E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MEDIDAS DE TENDENCIA CENTRAL</a:t>
            </a:r>
            <a:endParaRPr lang="es-ES" sz="3200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676400" y="2286000"/>
          <a:ext cx="2819400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cuación" r:id="rId3" imgW="1193800" imgH="609600" progId="Equation.3">
                  <p:embed/>
                </p:oleObj>
              </mc:Choice>
              <mc:Fallback>
                <p:oleObj name="Ecuación" r:id="rId3" imgW="1193800" imgH="60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86000"/>
                        <a:ext cx="2819400" cy="157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181600" y="2133600"/>
          <a:ext cx="2743200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cuación" r:id="rId5" imgW="1333500" imgH="609600" progId="Equation.3">
                  <p:embed/>
                </p:oleObj>
              </mc:Choice>
              <mc:Fallback>
                <p:oleObj name="Ecuación" r:id="rId5" imgW="1333500" imgH="609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2743200" cy="152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100263" y="4038600"/>
          <a:ext cx="1817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cuación" r:id="rId7" imgW="520560" imgH="393480" progId="Equation.3">
                  <p:embed/>
                </p:oleObj>
              </mc:Choice>
              <mc:Fallback>
                <p:oleObj name="Ecuación" r:id="rId7" imgW="5205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4038600"/>
                        <a:ext cx="18176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5257800" y="3657600"/>
          <a:ext cx="3429000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cuación" r:id="rId9" imgW="1435100" imgH="787400" progId="Equation.3">
                  <p:embed/>
                </p:oleObj>
              </mc:Choice>
              <mc:Fallback>
                <p:oleObj name="Ecuación" r:id="rId9" imgW="1435100" imgH="787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657600"/>
                        <a:ext cx="3429000" cy="1423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5334000" y="5181600"/>
          <a:ext cx="31242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cuación" r:id="rId11" imgW="1524000" imgH="482600" progId="Equation.3">
                  <p:embed/>
                </p:oleObj>
              </mc:Choice>
              <mc:Fallback>
                <p:oleObj name="Ecuación" r:id="rId11" imgW="1524000" imgH="482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81600"/>
                        <a:ext cx="3124200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905000" y="54102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Mo=</a:t>
            </a:r>
            <a:r>
              <a:rPr lang="en-US" dirty="0" err="1" smtClean="0">
                <a:latin typeface="Arial" charset="0"/>
              </a:rPr>
              <a:t>Repetición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de </a:t>
            </a:r>
            <a:r>
              <a:rPr lang="en-US" dirty="0" err="1">
                <a:latin typeface="Arial" charset="0"/>
              </a:rPr>
              <a:t>datos</a:t>
            </a:r>
            <a:endParaRPr lang="es-ES" dirty="0">
              <a:latin typeface="Arial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04800" y="3048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MEDIA</a:t>
            </a:r>
            <a:endParaRPr lang="es-ES">
              <a:latin typeface="Arial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381000" y="4281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MEDIANA</a:t>
            </a:r>
            <a:endParaRPr lang="es-ES">
              <a:latin typeface="Arial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381000" y="5334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MODA</a:t>
            </a:r>
            <a:endParaRPr lang="es-ES">
              <a:latin typeface="Arial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2209800" y="1447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SIMPLE</a:t>
            </a:r>
            <a:endParaRPr lang="es-ES" b="1">
              <a:latin typeface="Arial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5943600" y="1447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AGRUPADOS</a:t>
            </a:r>
            <a:endParaRPr lang="es-ES" b="1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Calculo de las medidas de tendencia central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57158" y="1785926"/>
            <a:ext cx="8258204" cy="2286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Un estudio realizado por una Institución de Estudios Sociales, evaluó a 11 universidades de América Latina para determinar el interés de los jóvenes universitarios en participar en la política de su país. (por cada 1000</a:t>
            </a:r>
            <a:r>
              <a:rPr kumimoji="0" lang="es-E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estudiantes).</a:t>
            </a:r>
            <a:endParaRPr lang="es-ES" sz="2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Los resultados obtenidos fueron los siguientes: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00100" y="4429132"/>
          <a:ext cx="7215234" cy="1042994"/>
        </p:xfrm>
        <a:graphic>
          <a:graphicData uri="http://schemas.openxmlformats.org/drawingml/2006/table">
            <a:tbl>
              <a:tblPr/>
              <a:tblGrid>
                <a:gridCol w="1202539"/>
                <a:gridCol w="1202539"/>
                <a:gridCol w="1202539"/>
                <a:gridCol w="1202539"/>
                <a:gridCol w="1202539"/>
                <a:gridCol w="1202539"/>
              </a:tblGrid>
              <a:tr h="521497"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  <a:endParaRPr lang="es-ES" sz="3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1497"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cálculo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71472" y="1142983"/>
          <a:ext cx="1714512" cy="5357847"/>
        </p:xfrm>
        <a:graphic>
          <a:graphicData uri="http://schemas.openxmlformats.org/drawingml/2006/table">
            <a:tbl>
              <a:tblPr/>
              <a:tblGrid>
                <a:gridCol w="1714512"/>
              </a:tblGrid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07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638425" y="1500188"/>
          <a:ext cx="4349750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cuación" r:id="rId3" imgW="1841400" imgH="609480" progId="Equation.3">
                  <p:embed/>
                </p:oleObj>
              </mc:Choice>
              <mc:Fallback>
                <p:oleObj name="Ecuación" r:id="rId3" imgW="1841400" imgH="609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500188"/>
                        <a:ext cx="4349750" cy="157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929058" y="3429000"/>
          <a:ext cx="1817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cuación" r:id="rId5" imgW="520560" imgH="393480" progId="Equation.3">
                  <p:embed/>
                </p:oleObj>
              </mc:Choice>
              <mc:Fallback>
                <p:oleObj name="Ecuación" r:id="rId5" imgW="520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3429000"/>
                        <a:ext cx="18176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2071670" y="3929066"/>
          <a:ext cx="6096002" cy="788415"/>
        </p:xfrm>
        <a:graphic>
          <a:graphicData uri="http://schemas.openxmlformats.org/drawingml/2006/table">
            <a:tbl>
              <a:tblPr/>
              <a:tblGrid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788415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6927" marR="6927" marT="6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071670" y="5643578"/>
            <a:ext cx="4572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charset="0"/>
              </a:rPr>
              <a:t>Mo=</a:t>
            </a:r>
            <a:r>
              <a:rPr lang="en-US" sz="2400" dirty="0" err="1" smtClean="0">
                <a:latin typeface="Arial" charset="0"/>
              </a:rPr>
              <a:t>Repetición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>
                <a:latin typeface="Arial" charset="0"/>
              </a:rPr>
              <a:t>de </a:t>
            </a:r>
            <a:r>
              <a:rPr lang="en-US" sz="2400" dirty="0" err="1" smtClean="0">
                <a:latin typeface="Arial" charset="0"/>
              </a:rPr>
              <a:t>datos</a:t>
            </a:r>
            <a:r>
              <a:rPr lang="en-US" sz="2400" dirty="0" smtClean="0">
                <a:latin typeface="Arial" charset="0"/>
              </a:rPr>
              <a:t>=142</a:t>
            </a:r>
            <a:endParaRPr lang="es-ES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Proceso en Excel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857620" y="1500174"/>
          <a:ext cx="4429156" cy="4572033"/>
        </p:xfrm>
        <a:graphic>
          <a:graphicData uri="http://schemas.openxmlformats.org/drawingml/2006/table">
            <a:tbl>
              <a:tblPr/>
              <a:tblGrid>
                <a:gridCol w="1076998"/>
                <a:gridCol w="2153997"/>
                <a:gridCol w="1198161"/>
              </a:tblGrid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Columna1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Error típico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4,398346797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Desviación estándar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14,58766602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Varianza de la muestra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Curtosis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-0,60628545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Coeficiente de asimetría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-0,600981492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079"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Mínimo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079"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Máximo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079"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Cuenta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4071934" cy="4843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MEDIDAS DE VARIABILIDAD</a:t>
            </a:r>
            <a:endParaRPr lang="es-ES" sz="3200"/>
          </a:p>
        </p:txBody>
      </p:sp>
      <p:graphicFrame>
        <p:nvGraphicFramePr>
          <p:cNvPr id="49173" name="Object 21"/>
          <p:cNvGraphicFramePr>
            <a:graphicFrameLocks noGrp="1" noChangeAspect="1"/>
          </p:cNvGraphicFramePr>
          <p:nvPr>
            <p:ph sz="half" idx="1"/>
          </p:nvPr>
        </p:nvGraphicFramePr>
        <p:xfrm>
          <a:off x="2746375" y="3582988"/>
          <a:ext cx="17081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cuación" r:id="rId3" imgW="1206360" imgH="660240" progId="Equation.3">
                  <p:embed/>
                </p:oleObj>
              </mc:Choice>
              <mc:Fallback>
                <p:oleObj name="Ecuación" r:id="rId3" imgW="1206360" imgH="660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3582988"/>
                        <a:ext cx="1708150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5" name="Object 2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951538" y="2168525"/>
          <a:ext cx="204152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cuación" r:id="rId5" imgW="1295280" imgH="609480" progId="Equation.3">
                  <p:embed/>
                </p:oleObj>
              </mc:Choice>
              <mc:Fallback>
                <p:oleObj name="Ecuación" r:id="rId5" imgW="129528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2168525"/>
                        <a:ext cx="2041525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304800" y="2438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Varianza</a:t>
            </a:r>
            <a:endParaRPr lang="es-ES">
              <a:latin typeface="Arial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81000" y="3733800"/>
            <a:ext cx="1676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Desviación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estandar</a:t>
            </a:r>
            <a:endParaRPr lang="es-ES">
              <a:latin typeface="Arial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381000" y="55626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Coeficiente de varianción</a:t>
            </a:r>
            <a:endParaRPr lang="es-ES">
              <a:latin typeface="Arial" charset="0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2633663" y="2133600"/>
          <a:ext cx="19716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cuación" r:id="rId7" imgW="1168200" imgH="609480" progId="Equation.3">
                  <p:embed/>
                </p:oleObj>
              </mc:Choice>
              <mc:Fallback>
                <p:oleObj name="Ecuación" r:id="rId7" imgW="1168200" imgH="609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2133600"/>
                        <a:ext cx="1971675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3886200" y="5410200"/>
          <a:ext cx="2438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cuación" r:id="rId9" imgW="1143000" imgH="393700" progId="Equation.3">
                  <p:embed/>
                </p:oleObj>
              </mc:Choice>
              <mc:Fallback>
                <p:oleObj name="Ecuación" r:id="rId9" imgW="1143000" imgH="393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410200"/>
                        <a:ext cx="2438400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0" name="Object 2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100763" y="3587750"/>
          <a:ext cx="2047875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cuación" r:id="rId11" imgW="1320480" imgH="660240" progId="Equation.3">
                  <p:embed/>
                </p:oleObj>
              </mc:Choice>
              <mc:Fallback>
                <p:oleObj name="Ecuación" r:id="rId11" imgW="1320480" imgH="6602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3587750"/>
                        <a:ext cx="2047875" cy="1023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3124200" y="1447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SIMPLE</a:t>
            </a:r>
            <a:endParaRPr lang="es-ES" b="1">
              <a:latin typeface="Arial" charset="0"/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5943600" y="1447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AGRUPADOS</a:t>
            </a:r>
            <a:endParaRPr lang="es-E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Varianza-Desviación estándar-Coeficiente de variación</a:t>
            </a:r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00034" y="1857364"/>
          <a:ext cx="3857652" cy="4372141"/>
        </p:xfrm>
        <a:graphic>
          <a:graphicData uri="http://schemas.openxmlformats.org/drawingml/2006/table">
            <a:tbl>
              <a:tblPr/>
              <a:tblGrid>
                <a:gridCol w="1285884"/>
                <a:gridCol w="1285884"/>
                <a:gridCol w="1285884"/>
              </a:tblGrid>
              <a:tr h="2802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xi-X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(xi-X)2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239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239"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S2=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80239"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4500562" y="3357562"/>
          <a:ext cx="17081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Ecuación" r:id="rId3" imgW="1206360" imgH="660240" progId="Equation.3">
                  <p:embed/>
                </p:oleObj>
              </mc:Choice>
              <mc:Fallback>
                <p:oleObj name="Ecuación" r:id="rId3" imgW="1206360" imgH="6602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3357562"/>
                        <a:ext cx="1708150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329113" y="2000250"/>
          <a:ext cx="19716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cuación" r:id="rId5" imgW="1168200" imgH="609480" progId="Equation.3">
                  <p:embed/>
                </p:oleObj>
              </mc:Choice>
              <mc:Fallback>
                <p:oleObj name="Ecuación" r:id="rId5" imgW="1168200" imgH="609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113" y="2000250"/>
                        <a:ext cx="1971675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364288" y="2182813"/>
          <a:ext cx="19288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cuación" r:id="rId7" imgW="1143000" imgH="393480" progId="Equation.3">
                  <p:embed/>
                </p:oleObj>
              </mc:Choice>
              <mc:Fallback>
                <p:oleObj name="Ecuación" r:id="rId7" imgW="1143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4288" y="2182813"/>
                        <a:ext cx="1928812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803779"/>
              </p:ext>
            </p:extLst>
          </p:nvPr>
        </p:nvGraphicFramePr>
        <p:xfrm>
          <a:off x="6643688" y="3492500"/>
          <a:ext cx="16922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cuación" r:id="rId9" imgW="1193760" imgH="253800" progId="Equation.3">
                  <p:embed/>
                </p:oleObj>
              </mc:Choice>
              <mc:Fallback>
                <p:oleObj name="Ecuación" r:id="rId9" imgW="119376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3492500"/>
                        <a:ext cx="1692275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4429124" y="4500570"/>
          <a:ext cx="2438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cuación" r:id="rId11" imgW="1143000" imgH="393700" progId="Equation.3">
                  <p:embed/>
                </p:oleObj>
              </mc:Choice>
              <mc:Fallback>
                <p:oleObj name="Ecuación" r:id="rId11" imgW="1143000" imgH="393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4500570"/>
                        <a:ext cx="2438400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4643438" y="5643578"/>
          <a:ext cx="4065587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cuación" r:id="rId13" imgW="1904760" imgH="393480" progId="Equation.3">
                  <p:embed/>
                </p:oleObj>
              </mc:Choice>
              <mc:Fallback>
                <p:oleObj name="Ecuación" r:id="rId13" imgW="19047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643578"/>
                        <a:ext cx="4065587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Posición</a:t>
            </a:r>
            <a:endParaRPr lang="es-ES" dirty="0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5643570" y="2000240"/>
          <a:ext cx="280511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cuación" r:id="rId3" imgW="1371600" imgH="787320" progId="Equation.3">
                  <p:embed/>
                </p:oleObj>
              </mc:Choice>
              <mc:Fallback>
                <p:oleObj name="Ecuación" r:id="rId3" imgW="1371600" imgH="787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2000240"/>
                        <a:ext cx="2805117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5715008" y="3286124"/>
          <a:ext cx="276860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cuación" r:id="rId5" imgW="1384200" imgH="787320" progId="Equation.3">
                  <p:embed/>
                </p:oleObj>
              </mc:Choice>
              <mc:Fallback>
                <p:oleObj name="Ecuación" r:id="rId5" imgW="1384200" imgH="787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3286124"/>
                        <a:ext cx="2768605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643570" y="4857760"/>
          <a:ext cx="2797179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cuación" r:id="rId7" imgW="1447560" imgH="787320" progId="Equation.3">
                  <p:embed/>
                </p:oleObj>
              </mc:Choice>
              <mc:Fallback>
                <p:oleObj name="Ecuación" r:id="rId7" imgW="1447560" imgH="7873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4857760"/>
                        <a:ext cx="2797179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5786446" y="1357298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 smtClean="0">
                <a:latin typeface="Arial" charset="0"/>
              </a:rPr>
              <a:t>Datos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agrupados</a:t>
            </a:r>
            <a:endParaRPr lang="es-ES" sz="2400" dirty="0">
              <a:latin typeface="Arial" charset="0"/>
            </a:endParaRP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1214414" y="1357298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 smtClean="0">
                <a:latin typeface="Arial" charset="0"/>
              </a:rPr>
              <a:t>Datos</a:t>
            </a:r>
            <a:r>
              <a:rPr lang="en-US" sz="2400" dirty="0" smtClean="0">
                <a:latin typeface="Arial" charset="0"/>
              </a:rPr>
              <a:t> simples</a:t>
            </a:r>
            <a:endParaRPr lang="es-ES" sz="2400" dirty="0">
              <a:latin typeface="Arial" charset="0"/>
            </a:endParaRP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39875" y="2143125"/>
          <a:ext cx="15954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cuación" r:id="rId9" imgW="457200" imgH="393480" progId="Equation.3">
                  <p:embed/>
                </p:oleObj>
              </mc:Choice>
              <mc:Fallback>
                <p:oleObj name="Ecuación" r:id="rId9" imgW="4572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2143125"/>
                        <a:ext cx="15954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50988" y="3429000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cuación" r:id="rId11" imgW="469800" imgH="393480" progId="Equation.3">
                  <p:embed/>
                </p:oleObj>
              </mc:Choice>
              <mc:Fallback>
                <p:oleObj name="Ecuación" r:id="rId11" imgW="4698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3429000"/>
                        <a:ext cx="163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462088" y="4876800"/>
          <a:ext cx="18589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cuación" r:id="rId13" imgW="533160" imgH="393480" progId="Equation.3">
                  <p:embed/>
                </p:oleObj>
              </mc:Choice>
              <mc:Fallback>
                <p:oleObj name="Ecuación" r:id="rId13" imgW="53316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4876800"/>
                        <a:ext cx="185896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</TotalTime>
  <Words>349</Words>
  <Application>Microsoft Office PowerPoint</Application>
  <PresentationFormat>Presentación en pantalla (4:3)</PresentationFormat>
  <Paragraphs>201</Paragraphs>
  <Slides>14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Tahoma</vt:lpstr>
      <vt:lpstr>Times New Roman</vt:lpstr>
      <vt:lpstr>Tema de Office</vt:lpstr>
      <vt:lpstr>Ecuación</vt:lpstr>
      <vt:lpstr>Microsoft Editor de ecuaciones 3.0</vt:lpstr>
      <vt:lpstr>ESCUELA PROFESIONAL  CIENCIA POLITICA Y GOBIERNO</vt:lpstr>
      <vt:lpstr>MEDIDAS DE RESUMEN</vt:lpstr>
      <vt:lpstr>MEDIDAS DE TENDENCIA CENTRAL</vt:lpstr>
      <vt:lpstr>Calculo de las medidas de tendencia central</vt:lpstr>
      <vt:lpstr>cálculo</vt:lpstr>
      <vt:lpstr>Proceso en Excel</vt:lpstr>
      <vt:lpstr>MEDIDAS DE VARIABILIDAD</vt:lpstr>
      <vt:lpstr>Varianza-Desviación estándar-Coeficiente de variación</vt:lpstr>
      <vt:lpstr>Medidas de Posición</vt:lpstr>
      <vt:lpstr>Cuartiles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WindowsWolf.com.ar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Wolf</dc:creator>
  <cp:lastModifiedBy>Aula CH 403</cp:lastModifiedBy>
  <cp:revision>20</cp:revision>
  <dcterms:created xsi:type="dcterms:W3CDTF">2016-04-25T19:54:08Z</dcterms:created>
  <dcterms:modified xsi:type="dcterms:W3CDTF">2016-05-02T23:26:08Z</dcterms:modified>
</cp:coreProperties>
</file>