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5"/>
  </p:notes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56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2" r:id="rId21"/>
    <p:sldId id="290" r:id="rId22"/>
    <p:sldId id="292" r:id="rId23"/>
    <p:sldId id="291" r:id="rId24"/>
    <p:sldId id="278" r:id="rId25"/>
    <p:sldId id="280" r:id="rId26"/>
    <p:sldId id="281" r:id="rId27"/>
    <p:sldId id="282" r:id="rId28"/>
    <p:sldId id="283" r:id="rId29"/>
    <p:sldId id="288" r:id="rId30"/>
    <p:sldId id="285" r:id="rId31"/>
    <p:sldId id="287" r:id="rId32"/>
    <p:sldId id="286" r:id="rId33"/>
    <p:sldId id="284" r:id="rId34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59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image" Target="../media/image21.emf"/><Relationship Id="rId5" Type="http://schemas.openxmlformats.org/officeDocument/2006/relationships/image" Target="../media/image25.emf"/><Relationship Id="rId4" Type="http://schemas.openxmlformats.org/officeDocument/2006/relationships/image" Target="../media/image2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306E0355-A530-4025-8C20-E871FA122D72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97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E66A27-69E8-43A9-BED5-8F6625150B5B}" type="slidenum">
              <a:rPr lang="es-ES"/>
              <a:pPr/>
              <a:t>6</a:t>
            </a:fld>
            <a:endParaRPr lang="es-ES"/>
          </a:p>
        </p:txBody>
      </p:sp>
      <p:sp>
        <p:nvSpPr>
          <p:cNvPr id="143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2 Marcador de notas"/>
          <p:cNvSpPr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 wrap="none"/>
          <a:lstStyle/>
          <a:p>
            <a:endParaRPr lang="es-ES"/>
          </a:p>
        </p:txBody>
      </p:sp>
      <p:sp>
        <p:nvSpPr>
          <p:cNvPr id="14340" name="3 Marcador de número de diapositiva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/>
          <a:lstStyle/>
          <a:p>
            <a:pPr algn="r"/>
            <a:fld id="{11D5D350-2FA3-4A73-9574-044480281895}" type="slidenum">
              <a:rPr lang="en-US" sz="1200">
                <a:latin typeface="Times New Roman" pitchFamily="18" charset="0"/>
                <a:cs typeface="Arial" charset="0"/>
              </a:rPr>
              <a:pPr algn="r"/>
              <a:t>6</a:t>
            </a:fld>
            <a:endParaRPr lang="en-US" sz="1200"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058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F51DE1-C3EF-4D9E-9315-8A45234AF90C}" type="slidenum">
              <a:rPr lang="es-ES"/>
              <a:pPr/>
              <a:t>7</a:t>
            </a:fld>
            <a:endParaRPr lang="es-ES"/>
          </a:p>
        </p:txBody>
      </p:sp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 wrap="none"/>
          <a:lstStyle/>
          <a:p>
            <a:endParaRPr lang="es-ES"/>
          </a:p>
        </p:txBody>
      </p:sp>
      <p:sp>
        <p:nvSpPr>
          <p:cNvPr id="16388" name="3 Marcador de número de diapositiva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/>
          <a:lstStyle/>
          <a:p>
            <a:pPr algn="r"/>
            <a:fld id="{B6773EF7-68A0-4596-B3A7-364C38ECA9BA}" type="slidenum">
              <a:rPr lang="en-US" sz="1200">
                <a:latin typeface="Times New Roman" pitchFamily="18" charset="0"/>
                <a:cs typeface="Arial" charset="0"/>
              </a:rPr>
              <a:pPr algn="r"/>
              <a:t>7</a:t>
            </a:fld>
            <a:endParaRPr lang="en-US" sz="1200"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542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AB0CBD-EE7A-42D3-9D8C-7AA8FB13EFF4}" type="slidenum">
              <a:rPr lang="es-ES"/>
              <a:pPr/>
              <a:t>8</a:t>
            </a:fld>
            <a:endParaRPr lang="es-ES"/>
          </a:p>
        </p:txBody>
      </p:sp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 wrap="none"/>
          <a:lstStyle/>
          <a:p>
            <a:endParaRPr lang="es-ES"/>
          </a:p>
        </p:txBody>
      </p:sp>
      <p:sp>
        <p:nvSpPr>
          <p:cNvPr id="18436" name="3 Marcador de número de diapositiva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/>
          <a:lstStyle/>
          <a:p>
            <a:pPr algn="r"/>
            <a:fld id="{EB17EF22-C2D4-4F0D-BFE2-B780D0220E1C}" type="slidenum">
              <a:rPr lang="en-US" sz="1200">
                <a:latin typeface="Times New Roman" pitchFamily="18" charset="0"/>
                <a:cs typeface="Arial" charset="0"/>
              </a:rPr>
              <a:pPr algn="r"/>
              <a:t>8</a:t>
            </a:fld>
            <a:endParaRPr lang="en-US" sz="1200"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3031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17767A-E30A-4EC5-904C-8F0F0A22C90F}" type="slidenum">
              <a:rPr lang="es-ES"/>
              <a:pPr/>
              <a:t>10</a:t>
            </a:fld>
            <a:endParaRPr lang="es-E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69503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6DE451-CE06-46AA-81D8-49702DBA1948}" type="slidenum">
              <a:rPr lang="es-ES"/>
              <a:pPr/>
              <a:t>11</a:t>
            </a:fld>
            <a:endParaRPr lang="es-E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30991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30E9A5-DDB1-4094-8E07-98E531FAD759}" type="slidenum">
              <a:rPr lang="es-ES"/>
              <a:pPr/>
              <a:t>12</a:t>
            </a:fld>
            <a:endParaRPr lang="es-E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99566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E185F7-3AE4-45CA-A2E7-DDC10752DB94}" type="slidenum">
              <a:rPr lang="es-ES"/>
              <a:pPr/>
              <a:t>15</a:t>
            </a:fld>
            <a:endParaRPr lang="es-ES"/>
          </a:p>
        </p:txBody>
      </p:sp>
      <p:sp>
        <p:nvSpPr>
          <p:cNvPr id="307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2 Marcador de notas"/>
          <p:cNvSpPr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 wrap="none"/>
          <a:lstStyle/>
          <a:p>
            <a:endParaRPr lang="es-ES"/>
          </a:p>
        </p:txBody>
      </p:sp>
      <p:sp>
        <p:nvSpPr>
          <p:cNvPr id="30724" name="3 Marcador de número de diapositiva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/>
          <a:lstStyle/>
          <a:p>
            <a:pPr algn="r"/>
            <a:fld id="{F30CAAF7-74CB-4A40-9B46-3B95996B8A2B}" type="slidenum">
              <a:rPr lang="en-US" sz="1200">
                <a:latin typeface="Times New Roman" pitchFamily="18" charset="0"/>
              </a:rPr>
              <a:pPr algn="r"/>
              <a:t>15</a:t>
            </a:fld>
            <a:endParaRPr lang="en-US" sz="12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960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23EA80-2374-44D0-A325-0839F04343CE}" type="slidenum">
              <a:rPr lang="es-ES"/>
              <a:pPr/>
              <a:t>16</a:t>
            </a:fld>
            <a:endParaRPr lang="es-ES"/>
          </a:p>
        </p:txBody>
      </p:sp>
      <p:sp>
        <p:nvSpPr>
          <p:cNvPr id="327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2 Marcador de notas"/>
          <p:cNvSpPr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 wrap="none"/>
          <a:lstStyle/>
          <a:p>
            <a:endParaRPr lang="es-ES"/>
          </a:p>
        </p:txBody>
      </p:sp>
      <p:sp>
        <p:nvSpPr>
          <p:cNvPr id="32772" name="3 Marcador de número de diapositiva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b"/>
          <a:lstStyle/>
          <a:p>
            <a:pPr algn="r"/>
            <a:fld id="{BBE386A2-7365-40AA-8064-5E118A7C4942}" type="slidenum">
              <a:rPr lang="en-US" sz="1200">
                <a:latin typeface="Times New Roman" pitchFamily="18" charset="0"/>
              </a:rPr>
              <a:pPr algn="r"/>
              <a:t>16</a:t>
            </a:fld>
            <a:endParaRPr lang="en-US" sz="12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794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22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81923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1924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1925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1926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1927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1928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1929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1930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1931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1932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1933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1934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grpSp>
          <p:nvGrpSpPr>
            <p:cNvPr id="81935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81936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37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38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39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40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41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42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43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44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45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46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47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48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49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50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51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52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53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54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55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56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57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58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59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1960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</p:grpSp>
      <p:sp>
        <p:nvSpPr>
          <p:cNvPr id="81961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81962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81963" name="Rectangle 4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1964" name="Rectangle 4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1965" name="Rectangle 4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B89E431-F42D-40E3-ABB7-4D76D321FD1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CFD29B-3D72-4DDF-BA70-56FB537B771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7B5A19-5943-463A-A7F9-13690461940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ítulo, 1 obje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BFB305B-8ECB-4B29-8EBA-D976EA0278E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5365D50-1C59-42D6-888F-2D337D552F0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9D25B4-4608-4B29-889D-973275021B9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2B793-A962-48A9-AFD1-BCFC20B5E49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492977-1057-4983-B637-9EC1E79C0F8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3C3B0-02E8-462B-A3FE-8EE26D4AAF0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D3407D-0B66-477D-9139-79CE8B0078A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CD7E5F-20D5-43C8-824D-1C8A3E99B7B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8B07E-80A4-41D8-B9AD-59ECD19A188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47524B-1021-4C65-90F2-C9320D71EEF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898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80899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0900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0901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0902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0903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0904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0905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0906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0907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0908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0909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80910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grpSp>
          <p:nvGrpSpPr>
            <p:cNvPr id="80911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80912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13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14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15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16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17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18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19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20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21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22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23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24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25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26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27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28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29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30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31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32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33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34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35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80936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s-ES"/>
              </a:p>
            </p:txBody>
          </p:sp>
        </p:grpSp>
      </p:grpSp>
      <p:sp>
        <p:nvSpPr>
          <p:cNvPr id="80937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80938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80939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s-ES"/>
          </a:p>
        </p:txBody>
      </p:sp>
      <p:sp>
        <p:nvSpPr>
          <p:cNvPr id="80940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s-ES"/>
          </a:p>
        </p:txBody>
      </p:sp>
      <p:sp>
        <p:nvSpPr>
          <p:cNvPr id="80941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CAF2182-B990-4740-A2B5-1F23E2F57E4D}" type="slidenum">
              <a:rPr lang="es-ES"/>
              <a:pPr/>
              <a:t>‹Nº›</a:t>
            </a:fld>
            <a:endParaRPr lang="es-E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albertocaceresh@hot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9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4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e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4.emf"/><Relationship Id="rId4" Type="http://schemas.openxmlformats.org/officeDocument/2006/relationships/image" Target="../media/image21.emf"/><Relationship Id="rId9" Type="http://schemas.openxmlformats.org/officeDocument/2006/relationships/oleObject" Target="../embeddings/oleObject19.bin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828800"/>
            <a:ext cx="7162800" cy="909638"/>
          </a:xfrm>
        </p:spPr>
        <p:txBody>
          <a:bodyPr/>
          <a:lstStyle/>
          <a:p>
            <a:r>
              <a:rPr lang="en-US" sz="2800" b="1" dirty="0" smtClean="0"/>
              <a:t>DOCTORADO EN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smtClean="0"/>
              <a:t>EDUCACION</a:t>
            </a:r>
            <a:endParaRPr lang="es-ES" sz="2800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800600"/>
            <a:ext cx="6400800" cy="182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Dr. Alberto </a:t>
            </a:r>
            <a:r>
              <a:rPr lang="en-US" sz="2000" dirty="0" err="1"/>
              <a:t>Cáceres</a:t>
            </a:r>
            <a:r>
              <a:rPr lang="en-US" sz="2000" dirty="0"/>
              <a:t> </a:t>
            </a:r>
            <a:r>
              <a:rPr lang="en-US" sz="2000" dirty="0" err="1"/>
              <a:t>Huambo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 err="1"/>
              <a:t>Estadístico</a:t>
            </a:r>
            <a:r>
              <a:rPr lang="en-US" sz="2000" dirty="0"/>
              <a:t> </a:t>
            </a:r>
            <a:r>
              <a:rPr lang="en-US" sz="2000" dirty="0" err="1"/>
              <a:t>para</a:t>
            </a:r>
            <a:r>
              <a:rPr lang="en-US" sz="2000" dirty="0"/>
              <a:t> la </a:t>
            </a:r>
            <a:r>
              <a:rPr lang="en-US" sz="2000" dirty="0" err="1"/>
              <a:t>Investigación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 smtClean="0"/>
              <a:t>UNSA-UNMSM-UPCH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hlinkClick r:id="rId2"/>
              </a:rPr>
              <a:t>albertocaceresh@gmail.com</a:t>
            </a: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000" dirty="0" smtClean="0"/>
              <a:t>www.estadisticaparalainvestigacion.com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959644237</a:t>
            </a:r>
            <a:endParaRPr lang="en-US" sz="2000" dirty="0"/>
          </a:p>
          <a:p>
            <a:pPr>
              <a:lnSpc>
                <a:spcPct val="90000"/>
              </a:lnSpc>
            </a:pPr>
            <a:endParaRPr lang="es-ES" sz="1400" dirty="0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143000" y="3124200"/>
            <a:ext cx="6934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smtClean="0">
                <a:latin typeface="Arial" charset="0"/>
                <a:cs typeface="Arial" charset="0"/>
              </a:rPr>
              <a:t>ESTADISTICA </a:t>
            </a:r>
            <a:r>
              <a:rPr lang="en-US" sz="3200" b="1" dirty="0">
                <a:latin typeface="Arial" charset="0"/>
                <a:cs typeface="Arial" charset="0"/>
              </a:rPr>
              <a:t>APLICADA </a:t>
            </a:r>
            <a:r>
              <a:rPr lang="en-US" sz="3200" b="1" dirty="0" smtClean="0">
                <a:latin typeface="Arial" charset="0"/>
                <a:cs typeface="Arial" charset="0"/>
              </a:rPr>
              <a:t> A </a:t>
            </a:r>
            <a:r>
              <a:rPr lang="en-US" sz="3200" b="1" dirty="0">
                <a:latin typeface="Arial" charset="0"/>
                <a:cs typeface="Arial" charset="0"/>
              </a:rPr>
              <a:t>LA EDUCACION</a:t>
            </a:r>
            <a:endParaRPr lang="es-ES" sz="3200" b="1" dirty="0">
              <a:latin typeface="Arial" charset="0"/>
              <a:cs typeface="Arial" charset="0"/>
            </a:endParaRPr>
          </a:p>
        </p:txBody>
      </p:sp>
      <p:grpSp>
        <p:nvGrpSpPr>
          <p:cNvPr id="3077" name="Group 5"/>
          <p:cNvGrpSpPr>
            <a:grpSpLocks/>
          </p:cNvGrpSpPr>
          <p:nvPr/>
        </p:nvGrpSpPr>
        <p:grpSpPr bwMode="auto">
          <a:xfrm>
            <a:off x="457200" y="381000"/>
            <a:ext cx="1295400" cy="1295400"/>
            <a:chOff x="4495" y="1237"/>
            <a:chExt cx="6223" cy="7380"/>
          </a:xfrm>
        </p:grpSpPr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95" y="1237"/>
              <a:ext cx="6223" cy="738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</p:pic>
        <p:sp>
          <p:nvSpPr>
            <p:cNvPr id="3079" name="WordArt 7"/>
            <p:cNvSpPr>
              <a:spLocks noChangeArrowheads="1" noChangeShapeType="1" noTextEdit="1"/>
            </p:cNvSpPr>
            <p:nvPr/>
          </p:nvSpPr>
          <p:spPr bwMode="auto">
            <a:xfrm>
              <a:off x="7101" y="6457"/>
              <a:ext cx="720" cy="360"/>
            </a:xfrm>
            <a:prstGeom prst="rect">
              <a:avLst/>
            </a:prstGeom>
          </p:spPr>
          <p:txBody>
            <a:bodyPr wrap="none" fromWordArt="1">
              <a:prstTxWarp prst="textDeflate">
                <a:avLst>
                  <a:gd name="adj" fmla="val 12500"/>
                </a:avLst>
              </a:prstTxWarp>
            </a:bodyPr>
            <a:lstStyle/>
            <a:p>
              <a:pPr algn="ctr"/>
              <a:r>
                <a:rPr lang="es-ES" sz="3600" kern="10">
                  <a:ln w="9525">
                    <a:solidFill>
                      <a:srgbClr val="F0D182"/>
                    </a:solidFill>
                    <a:round/>
                    <a:headEnd/>
                    <a:tailEnd/>
                  </a:ln>
                  <a:solidFill>
                    <a:srgbClr val="F0D182"/>
                  </a:solidFill>
                  <a:latin typeface="Century Gothic"/>
                </a:rPr>
                <a:t>1961</a:t>
              </a:r>
            </a:p>
          </p:txBody>
        </p:sp>
      </p:grp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96200" y="381000"/>
            <a:ext cx="990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1752600" y="533400"/>
            <a:ext cx="57150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latin typeface="Tahoma" pitchFamily="34" charset="0"/>
                <a:cs typeface="Arial" charset="0"/>
              </a:rPr>
              <a:t>UNIVERSIDAD CATOLICA SANTA MARIA</a:t>
            </a:r>
          </a:p>
          <a:p>
            <a:pPr algn="ctr">
              <a:spcBef>
                <a:spcPct val="50000"/>
              </a:spcBef>
            </a:pPr>
            <a:r>
              <a:rPr lang="en-US" sz="2000" b="1" dirty="0">
                <a:latin typeface="Tahoma" pitchFamily="34" charset="0"/>
                <a:cs typeface="Arial" charset="0"/>
              </a:rPr>
              <a:t>ESCUELA DE POSGRADO</a:t>
            </a:r>
            <a:endParaRPr lang="es-ES" sz="2000" b="1" dirty="0"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5867400" y="16002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Arial" charset="0"/>
              </a:rPr>
              <a:t>DESPUES</a:t>
            </a:r>
            <a:endParaRPr lang="es-ES" sz="2800" b="1">
              <a:latin typeface="Arial" charset="0"/>
              <a:cs typeface="Arial" charset="0"/>
            </a:endParaRPr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auto">
          <a:xfrm>
            <a:off x="3810000" y="4495800"/>
            <a:ext cx="1219200" cy="60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ctr"/>
          <a:lstStyle/>
          <a:p>
            <a:r>
              <a:rPr lang="en-US" sz="4000" b="1"/>
              <a:t>PRE EXPERIMENTOS</a:t>
            </a:r>
            <a:endParaRPr lang="es-ES" sz="4000" b="1"/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6019800" y="2362200"/>
            <a:ext cx="1752600" cy="1752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Arial" charset="0"/>
                <a:cs typeface="Arial" charset="0"/>
              </a:rPr>
              <a:t>1</a:t>
            </a:r>
          </a:p>
          <a:p>
            <a:pPr algn="ctr"/>
            <a:r>
              <a:rPr lang="en-US" sz="1400">
                <a:latin typeface="Arial" charset="0"/>
                <a:cs typeface="Arial" charset="0"/>
              </a:rPr>
              <a:t>2</a:t>
            </a:r>
          </a:p>
          <a:p>
            <a:pPr algn="ctr"/>
            <a:r>
              <a:rPr lang="en-US" sz="1400">
                <a:latin typeface="Arial" charset="0"/>
                <a:cs typeface="Arial" charset="0"/>
              </a:rPr>
              <a:t>3</a:t>
            </a:r>
          </a:p>
          <a:p>
            <a:pPr algn="ctr"/>
            <a:r>
              <a:rPr lang="en-US" sz="1400">
                <a:latin typeface="Arial" charset="0"/>
                <a:cs typeface="Arial" charset="0"/>
              </a:rPr>
              <a:t>.</a:t>
            </a:r>
          </a:p>
          <a:p>
            <a:pPr algn="ctr"/>
            <a:r>
              <a:rPr lang="en-US" sz="1400">
                <a:latin typeface="Arial" charset="0"/>
                <a:cs typeface="Arial" charset="0"/>
              </a:rPr>
              <a:t>.</a:t>
            </a:r>
          </a:p>
          <a:p>
            <a:pPr algn="ctr"/>
            <a:r>
              <a:rPr lang="en-US" sz="1400">
                <a:latin typeface="Arial" charset="0"/>
                <a:cs typeface="Arial" charset="0"/>
              </a:rPr>
              <a:t>.</a:t>
            </a:r>
          </a:p>
          <a:p>
            <a:pPr algn="ctr"/>
            <a:r>
              <a:rPr lang="en-US" sz="1400">
                <a:latin typeface="Arial" charset="0"/>
                <a:cs typeface="Arial" charset="0"/>
              </a:rPr>
              <a:t>n</a:t>
            </a:r>
            <a:endParaRPr lang="es-ES" sz="1400">
              <a:latin typeface="Arial" charset="0"/>
              <a:cs typeface="Arial" charset="0"/>
            </a:endParaRPr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>
            <a:off x="2286000" y="2590800"/>
            <a:ext cx="449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2286000" y="2819400"/>
            <a:ext cx="449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>
            <a:off x="2286000" y="3048000"/>
            <a:ext cx="449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>
            <a:off x="2286000" y="3886200"/>
            <a:ext cx="449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9466" name="AutoShape 10"/>
          <p:cNvSpPr>
            <a:spLocks noChangeArrowheads="1"/>
          </p:cNvSpPr>
          <p:nvPr/>
        </p:nvSpPr>
        <p:spPr bwMode="auto">
          <a:xfrm>
            <a:off x="3733800" y="1295400"/>
            <a:ext cx="1447800" cy="1219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latin typeface="Arial" charset="0"/>
                <a:cs typeface="Arial" charset="0"/>
              </a:rPr>
              <a:t>Factor</a:t>
            </a:r>
          </a:p>
          <a:p>
            <a:pPr algn="ctr"/>
            <a:r>
              <a:rPr lang="en-US" dirty="0" err="1" smtClean="0">
                <a:latin typeface="Arial" charset="0"/>
                <a:cs typeface="Arial" charset="0"/>
              </a:rPr>
              <a:t>intervención</a:t>
            </a:r>
            <a:endParaRPr lang="en-US" dirty="0">
              <a:latin typeface="Arial" charset="0"/>
              <a:cs typeface="Arial" charset="0"/>
            </a:endParaRPr>
          </a:p>
          <a:p>
            <a:pPr algn="ctr"/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5943600" y="45720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V. Dependiente</a:t>
            </a:r>
            <a:endParaRPr lang="es-ES" b="1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val 2"/>
          <p:cNvSpPr>
            <a:spLocks noChangeArrowheads="1"/>
          </p:cNvSpPr>
          <p:nvPr/>
        </p:nvSpPr>
        <p:spPr bwMode="auto">
          <a:xfrm>
            <a:off x="1295400" y="2362200"/>
            <a:ext cx="1752600" cy="1752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Arial" charset="0"/>
                <a:cs typeface="Arial" charset="0"/>
              </a:rPr>
              <a:t>1</a:t>
            </a:r>
          </a:p>
          <a:p>
            <a:pPr algn="ctr"/>
            <a:r>
              <a:rPr lang="en-US" sz="1400">
                <a:latin typeface="Arial" charset="0"/>
                <a:cs typeface="Arial" charset="0"/>
              </a:rPr>
              <a:t>2</a:t>
            </a:r>
          </a:p>
          <a:p>
            <a:pPr algn="ctr"/>
            <a:r>
              <a:rPr lang="en-US" sz="1400">
                <a:latin typeface="Arial" charset="0"/>
                <a:cs typeface="Arial" charset="0"/>
              </a:rPr>
              <a:t>3</a:t>
            </a:r>
          </a:p>
          <a:p>
            <a:pPr algn="ctr"/>
            <a:r>
              <a:rPr lang="en-US" sz="1400">
                <a:latin typeface="Arial" charset="0"/>
                <a:cs typeface="Arial" charset="0"/>
              </a:rPr>
              <a:t>.</a:t>
            </a:r>
          </a:p>
          <a:p>
            <a:pPr algn="ctr"/>
            <a:r>
              <a:rPr lang="en-US" sz="1400">
                <a:latin typeface="Arial" charset="0"/>
                <a:cs typeface="Arial" charset="0"/>
              </a:rPr>
              <a:t>.</a:t>
            </a:r>
          </a:p>
          <a:p>
            <a:pPr algn="ctr"/>
            <a:r>
              <a:rPr lang="en-US" sz="1400">
                <a:latin typeface="Arial" charset="0"/>
                <a:cs typeface="Arial" charset="0"/>
              </a:rPr>
              <a:t>.</a:t>
            </a:r>
          </a:p>
          <a:p>
            <a:pPr algn="ctr"/>
            <a:r>
              <a:rPr lang="en-US" sz="1400">
                <a:latin typeface="Arial" charset="0"/>
                <a:cs typeface="Arial" charset="0"/>
              </a:rPr>
              <a:t>n</a:t>
            </a:r>
            <a:endParaRPr lang="es-ES" sz="1400">
              <a:latin typeface="Arial" charset="0"/>
              <a:cs typeface="Arial" charset="0"/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5867400" y="16002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Arial" charset="0"/>
              </a:rPr>
              <a:t>DESPUES</a:t>
            </a:r>
            <a:endParaRPr lang="es-ES" sz="2800" b="1">
              <a:latin typeface="Arial" charset="0"/>
              <a:cs typeface="Arial" charset="0"/>
            </a:endParaRPr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3810000" y="4495800"/>
            <a:ext cx="1219200" cy="60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ctr"/>
          <a:lstStyle/>
          <a:p>
            <a:r>
              <a:rPr lang="en-US" sz="4000" b="1"/>
              <a:t>CUASIEXPERIMENTO</a:t>
            </a:r>
            <a:endParaRPr lang="es-ES" sz="4000" b="1"/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1371600" y="45720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V. Dependiente</a:t>
            </a:r>
            <a:endParaRPr lang="es-ES" b="1">
              <a:latin typeface="Arial" charset="0"/>
              <a:cs typeface="Arial" charset="0"/>
            </a:endParaRP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1447800" y="16002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Arial" charset="0"/>
              </a:rPr>
              <a:t>ANTES</a:t>
            </a:r>
            <a:endParaRPr lang="es-ES" sz="2800" b="1">
              <a:latin typeface="Arial" charset="0"/>
              <a:cs typeface="Arial" charset="0"/>
            </a:endParaRPr>
          </a:p>
        </p:txBody>
      </p:sp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6019800" y="2362200"/>
            <a:ext cx="1752600" cy="1752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Arial" charset="0"/>
                <a:cs typeface="Arial" charset="0"/>
              </a:rPr>
              <a:t>1</a:t>
            </a:r>
          </a:p>
          <a:p>
            <a:pPr algn="ctr"/>
            <a:r>
              <a:rPr lang="en-US" sz="1400">
                <a:latin typeface="Arial" charset="0"/>
                <a:cs typeface="Arial" charset="0"/>
              </a:rPr>
              <a:t>2</a:t>
            </a:r>
          </a:p>
          <a:p>
            <a:pPr algn="ctr"/>
            <a:r>
              <a:rPr lang="en-US" sz="1400">
                <a:latin typeface="Arial" charset="0"/>
                <a:cs typeface="Arial" charset="0"/>
              </a:rPr>
              <a:t>3</a:t>
            </a:r>
          </a:p>
          <a:p>
            <a:pPr algn="ctr"/>
            <a:r>
              <a:rPr lang="en-US" sz="1400">
                <a:latin typeface="Arial" charset="0"/>
                <a:cs typeface="Arial" charset="0"/>
              </a:rPr>
              <a:t>.</a:t>
            </a:r>
          </a:p>
          <a:p>
            <a:pPr algn="ctr"/>
            <a:r>
              <a:rPr lang="en-US" sz="1400">
                <a:latin typeface="Arial" charset="0"/>
                <a:cs typeface="Arial" charset="0"/>
              </a:rPr>
              <a:t>.</a:t>
            </a:r>
          </a:p>
          <a:p>
            <a:pPr algn="ctr"/>
            <a:r>
              <a:rPr lang="en-US" sz="1400">
                <a:latin typeface="Arial" charset="0"/>
                <a:cs typeface="Arial" charset="0"/>
              </a:rPr>
              <a:t>.</a:t>
            </a:r>
          </a:p>
          <a:p>
            <a:pPr algn="ctr"/>
            <a:r>
              <a:rPr lang="en-US" sz="1400">
                <a:latin typeface="Arial" charset="0"/>
                <a:cs typeface="Arial" charset="0"/>
              </a:rPr>
              <a:t>n</a:t>
            </a:r>
            <a:endParaRPr lang="es-ES" sz="1400">
              <a:latin typeface="Arial" charset="0"/>
              <a:cs typeface="Arial" charset="0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2286000" y="2590800"/>
            <a:ext cx="449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>
            <a:off x="2286000" y="2819400"/>
            <a:ext cx="449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2286000" y="3048000"/>
            <a:ext cx="449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2286000" y="3886200"/>
            <a:ext cx="449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1517" name="AutoShape 13"/>
          <p:cNvSpPr>
            <a:spLocks noChangeArrowheads="1"/>
          </p:cNvSpPr>
          <p:nvPr/>
        </p:nvSpPr>
        <p:spPr bwMode="auto">
          <a:xfrm>
            <a:off x="3733800" y="1295400"/>
            <a:ext cx="1447800" cy="1219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  <a:cs typeface="Arial" charset="0"/>
              </a:rPr>
              <a:t>Factor</a:t>
            </a:r>
          </a:p>
          <a:p>
            <a:pPr algn="ctr"/>
            <a:r>
              <a:rPr lang="en-US">
                <a:latin typeface="Arial" charset="0"/>
                <a:cs typeface="Arial" charset="0"/>
              </a:rPr>
              <a:t>Causa</a:t>
            </a:r>
          </a:p>
          <a:p>
            <a:pPr algn="ctr"/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5943600" y="45720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V. Dependiente</a:t>
            </a:r>
            <a:endParaRPr lang="es-ES" b="1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Oval 2"/>
          <p:cNvSpPr>
            <a:spLocks noChangeArrowheads="1"/>
          </p:cNvSpPr>
          <p:nvPr/>
        </p:nvSpPr>
        <p:spPr bwMode="auto">
          <a:xfrm>
            <a:off x="3429000" y="1828800"/>
            <a:ext cx="2133600" cy="2209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  <a:cs typeface="Arial" charset="0"/>
              </a:rPr>
              <a:t>UNIDADES</a:t>
            </a:r>
          </a:p>
          <a:p>
            <a:pPr algn="ctr"/>
            <a:endParaRPr lang="en-US">
              <a:latin typeface="Arial" charset="0"/>
              <a:cs typeface="Arial" charset="0"/>
            </a:endParaRPr>
          </a:p>
          <a:p>
            <a:pPr algn="ctr"/>
            <a:r>
              <a:rPr lang="en-US">
                <a:latin typeface="Arial" charset="0"/>
                <a:cs typeface="Arial" charset="0"/>
              </a:rPr>
              <a:t>EXPERIMENTALES</a:t>
            </a:r>
            <a:endParaRPr lang="es-ES">
              <a:latin typeface="Arial" charset="0"/>
              <a:cs typeface="Arial" charset="0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04800" y="28194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Arial" charset="0"/>
              </a:rPr>
              <a:t>CAUSA</a:t>
            </a:r>
            <a:endParaRPr lang="es-ES" sz="2800" b="1">
              <a:latin typeface="Arial" charset="0"/>
              <a:cs typeface="Arial" charset="0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7086600" y="28194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  <a:cs typeface="Arial" charset="0"/>
              </a:rPr>
              <a:t>EFECTO</a:t>
            </a:r>
            <a:endParaRPr lang="es-ES" sz="2800" b="1">
              <a:latin typeface="Arial" charset="0"/>
              <a:cs typeface="Arial" charset="0"/>
            </a:endParaRPr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2057400" y="2743200"/>
            <a:ext cx="1219200" cy="60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3558" name="AutoShape 6"/>
          <p:cNvSpPr>
            <a:spLocks noChangeArrowheads="1"/>
          </p:cNvSpPr>
          <p:nvPr/>
        </p:nvSpPr>
        <p:spPr bwMode="auto">
          <a:xfrm>
            <a:off x="5715000" y="2743200"/>
            <a:ext cx="1219200" cy="609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="ctr"/>
          <a:lstStyle/>
          <a:p>
            <a:r>
              <a:rPr lang="en-US" b="1"/>
              <a:t>EXPERIMENTO PURO</a:t>
            </a:r>
            <a:endParaRPr lang="es-ES" b="1"/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304800" y="4114800"/>
            <a:ext cx="1905000" cy="633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Arial" charset="0"/>
                <a:cs typeface="Arial" charset="0"/>
              </a:rPr>
              <a:t>V. INDEPENDIENTE</a:t>
            </a:r>
          </a:p>
          <a:p>
            <a:pPr>
              <a:spcBef>
                <a:spcPct val="50000"/>
              </a:spcBef>
            </a:pPr>
            <a:r>
              <a:rPr lang="en-US" sz="1400">
                <a:latin typeface="Arial" charset="0"/>
                <a:cs typeface="Arial" charset="0"/>
              </a:rPr>
              <a:t>V. ESTIMULO</a:t>
            </a:r>
            <a:endParaRPr lang="es-ES">
              <a:latin typeface="Arial" charset="0"/>
              <a:cs typeface="Arial" charset="0"/>
            </a:endParaRP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609600" y="56388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FACTOR</a:t>
            </a:r>
            <a:endParaRPr lang="es-ES" b="1">
              <a:latin typeface="Arial" charset="0"/>
              <a:cs typeface="Arial" charset="0"/>
            </a:endParaRPr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1143000" y="48006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1752600" y="5791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 flipV="1">
            <a:off x="1676400" y="5181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1676400" y="58674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2286000" y="4876800"/>
            <a:ext cx="1524000" cy="174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  <a:cs typeface="Arial" charset="0"/>
              </a:rPr>
              <a:t>Nivel 1</a:t>
            </a:r>
          </a:p>
          <a:p>
            <a:pPr>
              <a:spcBef>
                <a:spcPct val="50000"/>
              </a:spcBef>
            </a:pPr>
            <a:endParaRPr lang="en-US" sz="1200">
              <a:latin typeface="Arial" charset="0"/>
              <a:cs typeface="Arial" charset="0"/>
            </a:endParaRP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  <a:cs typeface="Arial" charset="0"/>
              </a:rPr>
              <a:t>Nivel 2</a:t>
            </a:r>
          </a:p>
          <a:p>
            <a:pPr>
              <a:spcBef>
                <a:spcPct val="50000"/>
              </a:spcBef>
            </a:pPr>
            <a:endParaRPr lang="en-US" sz="1200">
              <a:latin typeface="Arial" charset="0"/>
              <a:cs typeface="Arial" charset="0"/>
            </a:endParaRP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  <a:cs typeface="Arial" charset="0"/>
              </a:rPr>
              <a:t>Nivel i</a:t>
            </a:r>
            <a:endParaRPr lang="es-ES">
              <a:latin typeface="Arial" charset="0"/>
              <a:cs typeface="Arial" charset="0"/>
            </a:endParaRP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6934200" y="4114800"/>
            <a:ext cx="1752600" cy="633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Arial" charset="0"/>
                <a:cs typeface="Arial" charset="0"/>
              </a:rPr>
              <a:t>V. RESPUESTA</a:t>
            </a:r>
          </a:p>
          <a:p>
            <a:pPr>
              <a:spcBef>
                <a:spcPct val="50000"/>
              </a:spcBef>
            </a:pPr>
            <a:r>
              <a:rPr lang="en-US" sz="1400">
                <a:latin typeface="Arial" charset="0"/>
                <a:cs typeface="Arial" charset="0"/>
              </a:rPr>
              <a:t>V. DEPENDIENTE</a:t>
            </a:r>
            <a:endParaRPr lang="es-ES">
              <a:latin typeface="Arial" charset="0"/>
              <a:cs typeface="Arial" charset="0"/>
            </a:endParaRPr>
          </a:p>
        </p:txBody>
      </p:sp>
      <p:sp>
        <p:nvSpPr>
          <p:cNvPr id="23568" name="Oval 16"/>
          <p:cNvSpPr>
            <a:spLocks noChangeArrowheads="1"/>
          </p:cNvSpPr>
          <p:nvPr/>
        </p:nvSpPr>
        <p:spPr bwMode="auto">
          <a:xfrm>
            <a:off x="4038600" y="4800600"/>
            <a:ext cx="7620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  <a:cs typeface="Arial" charset="0"/>
              </a:rPr>
              <a:t>T</a:t>
            </a:r>
            <a:r>
              <a:rPr lang="en-US" baseline="-25000">
                <a:latin typeface="Arial" charset="0"/>
                <a:cs typeface="Arial" charset="0"/>
              </a:rPr>
              <a:t>1</a:t>
            </a:r>
            <a:endParaRPr lang="es-ES" baseline="-25000">
              <a:latin typeface="Arial" charset="0"/>
              <a:cs typeface="Arial" charset="0"/>
            </a:endParaRPr>
          </a:p>
        </p:txBody>
      </p:sp>
      <p:sp>
        <p:nvSpPr>
          <p:cNvPr id="23569" name="Oval 17"/>
          <p:cNvSpPr>
            <a:spLocks noChangeArrowheads="1"/>
          </p:cNvSpPr>
          <p:nvPr/>
        </p:nvSpPr>
        <p:spPr bwMode="auto">
          <a:xfrm>
            <a:off x="4038600" y="5486400"/>
            <a:ext cx="7620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  <a:cs typeface="Arial" charset="0"/>
              </a:rPr>
              <a:t>T</a:t>
            </a:r>
            <a:r>
              <a:rPr lang="en-US" baseline="-25000">
                <a:latin typeface="Arial" charset="0"/>
                <a:cs typeface="Arial" charset="0"/>
              </a:rPr>
              <a:t>2</a:t>
            </a:r>
            <a:endParaRPr lang="es-ES" baseline="-25000">
              <a:latin typeface="Arial" charset="0"/>
              <a:cs typeface="Arial" charset="0"/>
            </a:endParaRPr>
          </a:p>
        </p:txBody>
      </p:sp>
      <p:sp>
        <p:nvSpPr>
          <p:cNvPr id="23570" name="Oval 18"/>
          <p:cNvSpPr>
            <a:spLocks noChangeArrowheads="1"/>
          </p:cNvSpPr>
          <p:nvPr/>
        </p:nvSpPr>
        <p:spPr bwMode="auto">
          <a:xfrm>
            <a:off x="4038600" y="6248400"/>
            <a:ext cx="7620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  <a:cs typeface="Arial" charset="0"/>
              </a:rPr>
              <a:t>T</a:t>
            </a:r>
            <a:r>
              <a:rPr lang="en-US" baseline="-25000">
                <a:latin typeface="Arial" charset="0"/>
                <a:cs typeface="Arial" charset="0"/>
              </a:rPr>
              <a:t>n</a:t>
            </a:r>
            <a:endParaRPr lang="es-ES" baseline="-25000">
              <a:latin typeface="Arial" charset="0"/>
              <a:cs typeface="Arial" charset="0"/>
            </a:endParaRPr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3200400" y="5029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3200400" y="57150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3200400" y="64770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>
            <a:off x="1143000" y="32766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7772400" y="32766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3352800" y="4038600"/>
            <a:ext cx="236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  <a:cs typeface="Arial" charset="0"/>
              </a:rPr>
              <a:t>Asignación aleatoria</a:t>
            </a:r>
            <a:endParaRPr lang="es-ES">
              <a:latin typeface="Arial" charset="0"/>
              <a:cs typeface="Arial" charset="0"/>
            </a:endParaRPr>
          </a:p>
        </p:txBody>
      </p:sp>
      <p:sp>
        <p:nvSpPr>
          <p:cNvPr id="23577" name="Line 25"/>
          <p:cNvSpPr>
            <a:spLocks noChangeShapeType="1"/>
          </p:cNvSpPr>
          <p:nvPr/>
        </p:nvSpPr>
        <p:spPr bwMode="auto">
          <a:xfrm flipH="1">
            <a:off x="4419600" y="4343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3578" name="AutoShape 26"/>
          <p:cNvSpPr>
            <a:spLocks/>
          </p:cNvSpPr>
          <p:nvPr/>
        </p:nvSpPr>
        <p:spPr bwMode="auto">
          <a:xfrm>
            <a:off x="4953000" y="4800600"/>
            <a:ext cx="914400" cy="1676400"/>
          </a:xfrm>
          <a:prstGeom prst="rightBrace">
            <a:avLst>
              <a:gd name="adj1" fmla="val 15278"/>
              <a:gd name="adj2" fmla="val 5227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3579" name="Text Box 27"/>
          <p:cNvSpPr txBox="1">
            <a:spLocks noChangeArrowheads="1"/>
          </p:cNvSpPr>
          <p:nvPr/>
        </p:nvSpPr>
        <p:spPr bwMode="auto">
          <a:xfrm>
            <a:off x="5943600" y="5486400"/>
            <a:ext cx="12954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Arial" charset="0"/>
                <a:cs typeface="Arial" charset="0"/>
              </a:rPr>
              <a:t>Tratamientos</a:t>
            </a:r>
            <a:endParaRPr lang="es-ES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990600" y="2133600"/>
            <a:ext cx="1676400" cy="1752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5400">
                <a:latin typeface="Arial" charset="0"/>
              </a:rPr>
              <a:t>N</a:t>
            </a:r>
            <a:endParaRPr lang="es-ES" sz="5400">
              <a:latin typeface="Arial" charset="0"/>
            </a:endParaRPr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6400800" y="2438400"/>
            <a:ext cx="1600200" cy="1219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latin typeface="Arial" charset="0"/>
              </a:rPr>
              <a:t>n</a:t>
            </a:r>
            <a:endParaRPr lang="es-ES" sz="4000" b="1">
              <a:latin typeface="Arial" charset="0"/>
            </a:endParaRPr>
          </a:p>
        </p:txBody>
      </p:sp>
      <p:sp>
        <p:nvSpPr>
          <p:cNvPr id="25610" name="AutoShape 10"/>
          <p:cNvSpPr>
            <a:spLocks noChangeArrowheads="1"/>
          </p:cNvSpPr>
          <p:nvPr/>
        </p:nvSpPr>
        <p:spPr bwMode="auto">
          <a:xfrm>
            <a:off x="3352800" y="1981200"/>
            <a:ext cx="2743200" cy="762000"/>
          </a:xfrm>
          <a:prstGeom prst="rightArrow">
            <a:avLst>
              <a:gd name="adj1" fmla="val 50000"/>
              <a:gd name="adj2" fmla="val 9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Arial" charset="0"/>
              </a:rPr>
              <a:t>MUESTRA REPRESENTATIVA</a:t>
            </a:r>
            <a:endParaRPr lang="es-ES" sz="1200">
              <a:latin typeface="Arial" charset="0"/>
            </a:endParaRPr>
          </a:p>
        </p:txBody>
      </p:sp>
      <p:sp>
        <p:nvSpPr>
          <p:cNvPr id="25611" name="AutoShape 11"/>
          <p:cNvSpPr>
            <a:spLocks noChangeArrowheads="1"/>
          </p:cNvSpPr>
          <p:nvPr/>
        </p:nvSpPr>
        <p:spPr bwMode="auto">
          <a:xfrm>
            <a:off x="3200400" y="3352800"/>
            <a:ext cx="2667000" cy="685800"/>
          </a:xfrm>
          <a:prstGeom prst="leftArrow">
            <a:avLst>
              <a:gd name="adj1" fmla="val 50000"/>
              <a:gd name="adj2" fmla="val 9722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INFERENCIA</a:t>
            </a:r>
            <a:endParaRPr lang="es-ES">
              <a:latin typeface="Arial" charset="0"/>
            </a:endParaRP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1066800" y="22860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POBLACION</a:t>
            </a:r>
            <a:endParaRPr lang="es-ES">
              <a:latin typeface="Arial" charset="0"/>
            </a:endParaRP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6553200" y="25908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MUESTRA</a:t>
            </a:r>
            <a:endParaRPr lang="es-ES">
              <a:latin typeface="Arial" charset="0"/>
            </a:endParaRP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4038600" y="39624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(HIPOTESIS)</a:t>
            </a:r>
            <a:endParaRPr lang="es-ES">
              <a:latin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POBLACION - MUESTRA</a:t>
            </a:r>
            <a:endParaRPr lang="es-E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MX" sz="2000">
                <a:cs typeface="Times New Roman" pitchFamily="18" charset="0"/>
              </a:rPr>
              <a:t>POBLACION.-Conjunto de unidades de estudio….</a:t>
            </a:r>
          </a:p>
          <a:p>
            <a:pPr>
              <a:buFont typeface="Wingdings" pitchFamily="2" charset="2"/>
              <a:buNone/>
            </a:pPr>
            <a:endParaRPr lang="es-MX" sz="2000"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s-MX" sz="2000">
                <a:cs typeface="Times New Roman" pitchFamily="18" charset="0"/>
              </a:rPr>
              <a:t>POBLACION OBJETIVO, DIANA, ESTUDIO.- Son las unidades que presentan los siguientes criterios:</a:t>
            </a:r>
            <a:r>
              <a:rPr lang="en-US" sz="2000">
                <a:cs typeface="Times New Roman" pitchFamily="18" charset="0"/>
              </a:rPr>
              <a:t/>
            </a:r>
            <a:br>
              <a:rPr lang="en-US" sz="2000">
                <a:cs typeface="Times New Roman" pitchFamily="18" charset="0"/>
              </a:rPr>
            </a:br>
            <a:endParaRPr lang="en-US" sz="2000"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n-US" sz="2000">
                <a:cs typeface="Times New Roman" pitchFamily="18" charset="0"/>
              </a:rPr>
              <a:t>	</a:t>
            </a:r>
            <a:r>
              <a:rPr lang="es-MX" sz="2000">
                <a:cs typeface="Times New Roman" pitchFamily="18" charset="0"/>
              </a:rPr>
              <a:t>          . Criterios de inclusión.</a:t>
            </a:r>
            <a:r>
              <a:rPr lang="en-US" sz="2000">
                <a:cs typeface="Times New Roman" pitchFamily="18" charset="0"/>
              </a:rPr>
              <a:t/>
            </a:r>
            <a:br>
              <a:rPr lang="en-US" sz="2000">
                <a:cs typeface="Times New Roman" pitchFamily="18" charset="0"/>
              </a:rPr>
            </a:br>
            <a:r>
              <a:rPr lang="es-MX" sz="2000">
                <a:cs typeface="Times New Roman" pitchFamily="18" charset="0"/>
              </a:rPr>
              <a:t>          . Criterios de exclusión.</a:t>
            </a:r>
            <a:r>
              <a:rPr lang="en-US" sz="2000">
                <a:cs typeface="Times New Roman" pitchFamily="18" charset="0"/>
              </a:rPr>
              <a:t/>
            </a:r>
            <a:br>
              <a:rPr lang="en-US" sz="2000">
                <a:cs typeface="Times New Roman" pitchFamily="18" charset="0"/>
              </a:rPr>
            </a:br>
            <a:r>
              <a:rPr lang="es-MX" sz="2000">
                <a:cs typeface="Times New Roman" pitchFamily="18" charset="0"/>
              </a:rPr>
              <a:t>          . Criterios de eliminación.</a:t>
            </a:r>
          </a:p>
          <a:p>
            <a:pPr>
              <a:buFont typeface="Wingdings" pitchFamily="2" charset="2"/>
              <a:buNone/>
            </a:pPr>
            <a:endParaRPr lang="es-MX" sz="2000"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es-MX" sz="2000">
                <a:cs typeface="Times New Roman" pitchFamily="18" charset="0"/>
              </a:rPr>
              <a:t>MUESTRA. Subconjunto de unidades de estudio…</a:t>
            </a:r>
            <a:endParaRPr lang="es-ES" sz="200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8675" y="742950"/>
            <a:ext cx="7737475" cy="641350"/>
          </a:xfrm>
        </p:spPr>
        <p:txBody>
          <a:bodyPr anchor="ctr">
            <a:spAutoFit/>
          </a:bodyPr>
          <a:lstStyle/>
          <a:p>
            <a:pPr algn="l"/>
            <a:r>
              <a:rPr lang="es-PE" sz="3600">
                <a:solidFill>
                  <a:schemeClr val="tx1"/>
                </a:solidFill>
              </a:rPr>
              <a:t>TIPOS DE MUESTREO</a:t>
            </a:r>
            <a:endParaRPr lang="es-ES" sz="3600">
              <a:solidFill>
                <a:schemeClr val="tx1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s-PE"/>
              <a:t>PROBABILISTICOS</a:t>
            </a: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s-PE"/>
              <a:t>Posible calcular la probabilidad de selección de cada elemento poblacional.</a:t>
            </a: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s-PE"/>
              <a:t>Las muestras probabilisticas: </a:t>
            </a:r>
          </a:p>
          <a:p>
            <a:pPr marL="1371600" lvl="2" indent="-457200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s-PE" b="1"/>
              <a:t>Tienen una alta representatividad</a:t>
            </a:r>
          </a:p>
          <a:p>
            <a:pPr marL="1371600" lvl="2" indent="-457200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s-PE" b="1"/>
              <a:t>Permiten calcular los errores de muestreo</a:t>
            </a:r>
          </a:p>
          <a:p>
            <a:pPr marL="1371600" lvl="2" indent="-457200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s-PE" b="1"/>
              <a:t>Permiten realizar inferencias válidas</a:t>
            </a:r>
          </a:p>
          <a:p>
            <a:pPr marL="990600" lvl="1" indent="-533400"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es-PE"/>
              <a:t>Los principales son:  MAS, MS, ME y M de C.</a:t>
            </a:r>
          </a:p>
        </p:txBody>
      </p:sp>
    </p:spTree>
  </p:cSld>
  <p:clrMapOvr>
    <a:masterClrMapping/>
  </p:clrMapOvr>
  <p:transition>
    <p:cover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es-PE"/>
              <a:t>2.  NO PROBABILISTICOS</a:t>
            </a:r>
          </a:p>
          <a:p>
            <a:pPr marL="990600" lvl="1" indent="-533400">
              <a:buClr>
                <a:schemeClr val="tx1"/>
              </a:buClr>
              <a:buFontTx/>
              <a:buChar char="•"/>
            </a:pPr>
            <a:r>
              <a:rPr lang="es-PE"/>
              <a:t>Prácticos y económicos</a:t>
            </a:r>
          </a:p>
          <a:p>
            <a:pPr marL="990600" lvl="1" indent="-533400">
              <a:buClr>
                <a:schemeClr val="tx1"/>
              </a:buClr>
              <a:buFontTx/>
              <a:buChar char="•"/>
            </a:pPr>
            <a:r>
              <a:rPr lang="es-PE"/>
              <a:t>Las muestras no probabilisticas: </a:t>
            </a:r>
          </a:p>
          <a:p>
            <a:pPr marL="1371600" lvl="2" indent="-457200">
              <a:buClr>
                <a:schemeClr val="tx1"/>
              </a:buClr>
              <a:buFontTx/>
              <a:buChar char="•"/>
            </a:pPr>
            <a:r>
              <a:rPr lang="es-PE" b="1"/>
              <a:t>No tienen representatividad</a:t>
            </a:r>
          </a:p>
          <a:p>
            <a:pPr marL="1371600" lvl="2" indent="-457200">
              <a:buClr>
                <a:schemeClr val="tx1"/>
              </a:buClr>
              <a:buFontTx/>
              <a:buChar char="•"/>
            </a:pPr>
            <a:r>
              <a:rPr lang="es-PE" b="1"/>
              <a:t>No permiten calcular  errores de muestreo</a:t>
            </a:r>
          </a:p>
          <a:p>
            <a:pPr marL="1371600" lvl="2" indent="-457200">
              <a:buClr>
                <a:schemeClr val="tx1"/>
              </a:buClr>
              <a:buFontTx/>
              <a:buChar char="•"/>
            </a:pPr>
            <a:r>
              <a:rPr lang="es-PE" b="1"/>
              <a:t>No permiten realizar inferencias válidas</a:t>
            </a:r>
          </a:p>
          <a:p>
            <a:pPr marL="990600" lvl="1" indent="-533400">
              <a:buClr>
                <a:schemeClr val="tx1"/>
              </a:buClr>
              <a:buFontTx/>
              <a:buChar char="•"/>
            </a:pPr>
            <a:r>
              <a:rPr lang="es-PE"/>
              <a:t>Los principales son:  de voluntarios, de casos (accidental), intencional, etc.</a:t>
            </a:r>
          </a:p>
        </p:txBody>
      </p:sp>
      <p:sp>
        <p:nvSpPr>
          <p:cNvPr id="31747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828675" y="742950"/>
            <a:ext cx="7737475" cy="641350"/>
          </a:xfrm>
          <a:noFill/>
        </p:spPr>
        <p:txBody>
          <a:bodyPr anchor="ctr">
            <a:spAutoFit/>
          </a:bodyPr>
          <a:lstStyle/>
          <a:p>
            <a:pPr algn="l"/>
            <a:r>
              <a:rPr lang="es-PE" sz="3600">
                <a:solidFill>
                  <a:schemeClr val="tx1"/>
                </a:solidFill>
              </a:rPr>
              <a:t>METODOS DE MUESTREO</a:t>
            </a:r>
            <a:endParaRPr lang="es-ES" sz="36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over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HIPOTESIS</a:t>
            </a:r>
            <a:endParaRPr lang="es-E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495800"/>
          </a:xfrm>
        </p:spPr>
        <p:txBody>
          <a:bodyPr/>
          <a:lstStyle/>
          <a:p>
            <a:pPr marL="609600" indent="-609600"/>
            <a:r>
              <a:rPr lang="es-ES"/>
              <a:t>Son proposiciones tentativas acerca de las posibles relaciones entre dos o más variables y que cumplen con los seis requisitos mencionados</a:t>
            </a:r>
            <a:r>
              <a:rPr lang="es-PE"/>
              <a:t> antes</a:t>
            </a:r>
          </a:p>
          <a:p>
            <a:pPr marL="609600" indent="-609600"/>
            <a:r>
              <a:rPr lang="es-ES_tradnl"/>
              <a:t>Pueden ser:</a:t>
            </a:r>
          </a:p>
          <a:p>
            <a:pPr marL="1371600" lvl="2" indent="-457200"/>
            <a:r>
              <a:rPr lang="es-ES" u="sng"/>
              <a:t>hipótesis descriptivas</a:t>
            </a:r>
            <a:r>
              <a:rPr lang="es-ES"/>
              <a:t> </a:t>
            </a:r>
          </a:p>
          <a:p>
            <a:pPr marL="1371600" lvl="2" indent="-457200"/>
            <a:r>
              <a:rPr lang="es-ES" u="sng"/>
              <a:t>hipótesis correlacionales</a:t>
            </a:r>
            <a:r>
              <a:rPr lang="es-PE"/>
              <a:t> </a:t>
            </a:r>
          </a:p>
          <a:p>
            <a:pPr marL="1371600" lvl="2" indent="-457200"/>
            <a:r>
              <a:rPr lang="es-ES" u="sng"/>
              <a:t>Hipótesis de la diferencia entre grupos</a:t>
            </a:r>
            <a:r>
              <a:rPr lang="es-ES"/>
              <a:t> </a:t>
            </a:r>
          </a:p>
          <a:p>
            <a:pPr marL="1371600" lvl="2" indent="-457200"/>
            <a:r>
              <a:rPr lang="es-ES" u="sng"/>
              <a:t>Hipótesis de establecen relación de causalidad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HIPOTESIS</a:t>
            </a:r>
            <a:endParaRPr lang="es-E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3890963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en-US"/>
              <a:t>TIPOS:</a:t>
            </a:r>
            <a:endParaRPr lang="es-ES"/>
          </a:p>
          <a:p>
            <a:pPr marL="609600" indent="-609600"/>
            <a:r>
              <a:rPr lang="es-ES"/>
              <a:t>hipótesis de investigación</a:t>
            </a:r>
          </a:p>
          <a:p>
            <a:pPr marL="609600" indent="-609600"/>
            <a:r>
              <a:rPr lang="es-ES">
                <a:solidFill>
                  <a:srgbClr val="CC3300"/>
                </a:solidFill>
              </a:rPr>
              <a:t>hipótesis alternativa</a:t>
            </a:r>
          </a:p>
          <a:p>
            <a:pPr marL="609600" indent="-609600"/>
            <a:r>
              <a:rPr lang="es-ES"/>
              <a:t>hipótesis nula</a:t>
            </a:r>
          </a:p>
          <a:p>
            <a:pPr marL="609600" indent="-609600"/>
            <a:r>
              <a:rPr lang="es-ES">
                <a:solidFill>
                  <a:srgbClr val="CC3300"/>
                </a:solidFill>
              </a:rPr>
              <a:t>hipótesis estadísticas</a:t>
            </a:r>
            <a:endParaRPr lang="es-PE">
              <a:solidFill>
                <a:srgbClr val="CC3300"/>
              </a:solidFill>
            </a:endParaRPr>
          </a:p>
          <a:p>
            <a:pPr marL="609600" indent="-609600">
              <a:buFont typeface="Wingdings" pitchFamily="2" charset="2"/>
              <a:buNone/>
            </a:pPr>
            <a:endParaRPr lang="es-ES" u="sng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HIPOTESIS: Como sería?</a:t>
            </a:r>
            <a:endParaRPr lang="es-E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3890963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en-US"/>
              <a:t>Sólo dos:</a:t>
            </a:r>
          </a:p>
          <a:p>
            <a:pPr marL="609600" indent="-609600">
              <a:buFont typeface="Wingdings" pitchFamily="2" charset="2"/>
              <a:buNone/>
            </a:pPr>
            <a:endParaRPr lang="es-ES"/>
          </a:p>
          <a:p>
            <a:pPr marL="609600" indent="-609600"/>
            <a:r>
              <a:rPr lang="es-ES"/>
              <a:t>hipótesis de investigación (Alterna)</a:t>
            </a:r>
          </a:p>
          <a:p>
            <a:pPr marL="609600" indent="-609600">
              <a:buFont typeface="Wingdings" pitchFamily="2" charset="2"/>
              <a:buNone/>
            </a:pPr>
            <a:endParaRPr lang="es-ES"/>
          </a:p>
          <a:p>
            <a:pPr marL="609600" indent="-609600"/>
            <a:r>
              <a:rPr lang="es-ES"/>
              <a:t>hipótesis estadísticas (Nula)</a:t>
            </a:r>
            <a:endParaRPr lang="es-P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3810000"/>
          </a:xfrm>
        </p:spPr>
        <p:txBody>
          <a:bodyPr/>
          <a:lstStyle/>
          <a:p>
            <a:pPr algn="l"/>
            <a:r>
              <a:rPr lang="en-US" sz="3200" dirty="0"/>
              <a:t>-</a:t>
            </a:r>
            <a:r>
              <a:rPr lang="en-US" sz="3200" dirty="0" err="1"/>
              <a:t>Diseño</a:t>
            </a:r>
            <a:r>
              <a:rPr lang="en-US" sz="3200" dirty="0"/>
              <a:t> de la </a:t>
            </a:r>
            <a:r>
              <a:rPr lang="en-US" sz="3200" dirty="0" err="1"/>
              <a:t>investigación</a:t>
            </a:r>
            <a:r>
              <a:rPr lang="en-US" sz="3200" dirty="0"/>
              <a:t>.</a:t>
            </a:r>
            <a:br>
              <a:rPr lang="en-US" sz="3200" dirty="0"/>
            </a:br>
            <a:r>
              <a:rPr lang="en-US" sz="3200" dirty="0"/>
              <a:t>-</a:t>
            </a:r>
            <a:r>
              <a:rPr lang="en-US" sz="3200" dirty="0" err="1"/>
              <a:t>Establecer</a:t>
            </a:r>
            <a:r>
              <a:rPr lang="en-US" sz="3200" dirty="0"/>
              <a:t> </a:t>
            </a:r>
            <a:r>
              <a:rPr lang="en-US" sz="3200" dirty="0" err="1"/>
              <a:t>adecuadamente</a:t>
            </a:r>
            <a:r>
              <a:rPr lang="en-US" sz="3200" dirty="0"/>
              <a:t> los </a:t>
            </a:r>
            <a:r>
              <a:rPr lang="en-US" sz="3200" dirty="0" err="1"/>
              <a:t>objetivos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 </a:t>
            </a:r>
            <a:r>
              <a:rPr lang="en-US" sz="3200" dirty="0" err="1" smtClean="0"/>
              <a:t>específicos</a:t>
            </a:r>
            <a:r>
              <a:rPr lang="en-US" sz="3200" dirty="0"/>
              <a:t>.</a:t>
            </a:r>
            <a:br>
              <a:rPr lang="en-US" sz="3200" dirty="0"/>
            </a:br>
            <a:r>
              <a:rPr lang="en-US" sz="3200" dirty="0"/>
              <a:t>-</a:t>
            </a:r>
            <a:r>
              <a:rPr lang="en-US" sz="3200" dirty="0" err="1"/>
              <a:t>Operacionalizar</a:t>
            </a:r>
            <a:r>
              <a:rPr lang="en-US" sz="3200" dirty="0"/>
              <a:t> </a:t>
            </a:r>
            <a:r>
              <a:rPr lang="en-US" sz="3200" dirty="0" err="1"/>
              <a:t>correctamente</a:t>
            </a:r>
            <a:r>
              <a:rPr lang="en-US" sz="3200" dirty="0"/>
              <a:t> </a:t>
            </a:r>
            <a:r>
              <a:rPr lang="en-US" sz="3200" dirty="0" err="1"/>
              <a:t>las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  variables.</a:t>
            </a:r>
            <a:br>
              <a:rPr lang="en-US" sz="3200" dirty="0"/>
            </a:br>
            <a:r>
              <a:rPr lang="en-US" sz="3200" dirty="0"/>
              <a:t>-</a:t>
            </a:r>
            <a:r>
              <a:rPr lang="en-US" sz="3200" dirty="0" err="1"/>
              <a:t>Aplicación</a:t>
            </a:r>
            <a:r>
              <a:rPr lang="en-US" sz="3200" dirty="0"/>
              <a:t> del </a:t>
            </a:r>
            <a:r>
              <a:rPr lang="en-US" sz="3200" dirty="0" err="1"/>
              <a:t>estadístico</a:t>
            </a:r>
            <a:r>
              <a:rPr lang="en-US" sz="3200" dirty="0"/>
              <a:t> de </a:t>
            </a:r>
            <a:r>
              <a:rPr lang="en-US" sz="3200" dirty="0" err="1"/>
              <a:t>prueba</a:t>
            </a:r>
            <a:r>
              <a:rPr lang="en-US" sz="2400" dirty="0"/>
              <a:t>.</a:t>
            </a:r>
            <a:br>
              <a:rPr lang="en-US" sz="2400" dirty="0"/>
            </a:br>
            <a:endParaRPr lang="es-ES" sz="2400" dirty="0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762000" y="609600"/>
            <a:ext cx="7620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latin typeface="Arial" charset="0"/>
                <a:cs typeface="Arial" charset="0"/>
              </a:rPr>
              <a:t>LA </a:t>
            </a:r>
            <a:r>
              <a:rPr lang="en-US" sz="2800" b="1" dirty="0">
                <a:latin typeface="Arial" charset="0"/>
                <a:cs typeface="Arial" charset="0"/>
              </a:rPr>
              <a:t>INVESTIGACION Y LA ESTADISTICA</a:t>
            </a:r>
            <a:endParaRPr lang="es-ES" sz="2800" b="1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3886200" y="1447800"/>
            <a:ext cx="1524000" cy="14478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>
            <a:off x="4648200" y="29718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 flipH="1">
            <a:off x="4343400" y="4191000"/>
            <a:ext cx="304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>
            <a:off x="4648200" y="42672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>
            <a:off x="4648200" y="32766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V="1">
            <a:off x="4953000" y="32004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flipH="1">
            <a:off x="4343400" y="3276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 flipH="1" flipV="1">
            <a:off x="3962400" y="33528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33810" name="AutoShape 18"/>
          <p:cNvSpPr>
            <a:spLocks noChangeArrowheads="1"/>
          </p:cNvSpPr>
          <p:nvPr/>
        </p:nvSpPr>
        <p:spPr bwMode="auto">
          <a:xfrm>
            <a:off x="1600200" y="1219200"/>
            <a:ext cx="1447800" cy="685800"/>
          </a:xfrm>
          <a:prstGeom prst="rightArrow">
            <a:avLst>
              <a:gd name="adj1" fmla="val 50000"/>
              <a:gd name="adj2" fmla="val 527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>
                <a:latin typeface="Arial" charset="0"/>
              </a:rPr>
              <a:t>peso</a:t>
            </a:r>
          </a:p>
        </p:txBody>
      </p:sp>
      <p:sp>
        <p:nvSpPr>
          <p:cNvPr id="33811" name="AutoShape 19"/>
          <p:cNvSpPr>
            <a:spLocks noChangeArrowheads="1"/>
          </p:cNvSpPr>
          <p:nvPr/>
        </p:nvSpPr>
        <p:spPr bwMode="auto">
          <a:xfrm>
            <a:off x="1600200" y="2514600"/>
            <a:ext cx="1447800" cy="685800"/>
          </a:xfrm>
          <a:prstGeom prst="rightArrow">
            <a:avLst>
              <a:gd name="adj1" fmla="val 50000"/>
              <a:gd name="adj2" fmla="val 527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>
                <a:latin typeface="Arial" charset="0"/>
              </a:rPr>
              <a:t>talla</a:t>
            </a:r>
          </a:p>
        </p:txBody>
      </p:sp>
      <p:sp>
        <p:nvSpPr>
          <p:cNvPr id="33812" name="AutoShape 20"/>
          <p:cNvSpPr>
            <a:spLocks noChangeArrowheads="1"/>
          </p:cNvSpPr>
          <p:nvPr/>
        </p:nvSpPr>
        <p:spPr bwMode="auto">
          <a:xfrm>
            <a:off x="1676400" y="3657600"/>
            <a:ext cx="1447800" cy="685800"/>
          </a:xfrm>
          <a:prstGeom prst="rightArrow">
            <a:avLst>
              <a:gd name="adj1" fmla="val 50000"/>
              <a:gd name="adj2" fmla="val 527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>
                <a:latin typeface="Arial" charset="0"/>
              </a:rPr>
              <a:t>edad</a:t>
            </a:r>
          </a:p>
        </p:txBody>
      </p:sp>
      <p:sp>
        <p:nvSpPr>
          <p:cNvPr id="33813" name="AutoShape 21"/>
          <p:cNvSpPr>
            <a:spLocks noChangeArrowheads="1"/>
          </p:cNvSpPr>
          <p:nvPr/>
        </p:nvSpPr>
        <p:spPr bwMode="auto">
          <a:xfrm>
            <a:off x="5867400" y="1143000"/>
            <a:ext cx="2362200" cy="685800"/>
          </a:xfrm>
          <a:prstGeom prst="leftArrow">
            <a:avLst>
              <a:gd name="adj1" fmla="val 50000"/>
              <a:gd name="adj2" fmla="val 8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>
                <a:latin typeface="Arial" charset="0"/>
              </a:rPr>
              <a:t>Rendimiento académico</a:t>
            </a:r>
          </a:p>
        </p:txBody>
      </p:sp>
      <p:sp>
        <p:nvSpPr>
          <p:cNvPr id="33814" name="AutoShape 22"/>
          <p:cNvSpPr>
            <a:spLocks noChangeArrowheads="1"/>
          </p:cNvSpPr>
          <p:nvPr/>
        </p:nvSpPr>
        <p:spPr bwMode="auto">
          <a:xfrm>
            <a:off x="5867400" y="2286000"/>
            <a:ext cx="1600200" cy="685800"/>
          </a:xfrm>
          <a:prstGeom prst="leftArrow">
            <a:avLst>
              <a:gd name="adj1" fmla="val 50000"/>
              <a:gd name="adj2" fmla="val 5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>
                <a:latin typeface="Arial" charset="0"/>
              </a:rPr>
              <a:t>sexo</a:t>
            </a:r>
          </a:p>
        </p:txBody>
      </p:sp>
      <p:sp>
        <p:nvSpPr>
          <p:cNvPr id="33815" name="AutoShape 23"/>
          <p:cNvSpPr>
            <a:spLocks noChangeArrowheads="1"/>
          </p:cNvSpPr>
          <p:nvPr/>
        </p:nvSpPr>
        <p:spPr bwMode="auto">
          <a:xfrm>
            <a:off x="5867400" y="3657600"/>
            <a:ext cx="1600200" cy="685800"/>
          </a:xfrm>
          <a:prstGeom prst="leftArrow">
            <a:avLst>
              <a:gd name="adj1" fmla="val 50000"/>
              <a:gd name="adj2" fmla="val 58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">
                <a:latin typeface="Arial" charset="0"/>
              </a:rPr>
              <a:t>Etc.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MANEJO DE LAS VARIABLES</a:t>
            </a:r>
            <a:endParaRPr lang="es-ES" smtClean="0"/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3200400" y="1600200"/>
            <a:ext cx="2362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VARIABLES</a:t>
            </a:r>
            <a:endParaRPr lang="es-ES">
              <a:latin typeface="Arial" charset="0"/>
            </a:endParaRPr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1447800" y="3124200"/>
            <a:ext cx="2362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CUANTITATIVAS</a:t>
            </a:r>
            <a:endParaRPr lang="es-ES">
              <a:latin typeface="Arial" charset="0"/>
            </a:endParaRPr>
          </a:p>
        </p:txBody>
      </p:sp>
      <p:sp>
        <p:nvSpPr>
          <p:cNvPr id="13317" name="Rectangle 7"/>
          <p:cNvSpPr>
            <a:spLocks noChangeArrowheads="1"/>
          </p:cNvSpPr>
          <p:nvPr/>
        </p:nvSpPr>
        <p:spPr bwMode="auto">
          <a:xfrm>
            <a:off x="4876800" y="3124200"/>
            <a:ext cx="2362200" cy="1295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CUALITATIVAS ó</a:t>
            </a:r>
          </a:p>
          <a:p>
            <a:pPr algn="ctr"/>
            <a:r>
              <a:rPr lang="en-US" sz="1400">
                <a:latin typeface="Arial" charset="0"/>
              </a:rPr>
              <a:t>CATEGORICAS</a:t>
            </a:r>
          </a:p>
          <a:p>
            <a:pPr algn="ctr"/>
            <a:r>
              <a:rPr lang="en-US" sz="1400">
                <a:latin typeface="Arial" charset="0"/>
              </a:rPr>
              <a:t>(</a:t>
            </a:r>
            <a:r>
              <a:rPr lang="en-US">
                <a:latin typeface="Arial" charset="0"/>
              </a:rPr>
              <a:t>frecuencia)</a:t>
            </a:r>
            <a:endParaRPr lang="es-ES">
              <a:latin typeface="Arial" charset="0"/>
            </a:endParaRPr>
          </a:p>
        </p:txBody>
      </p:sp>
      <p:sp>
        <p:nvSpPr>
          <p:cNvPr id="13318" name="Line 8"/>
          <p:cNvSpPr>
            <a:spLocks noChangeShapeType="1"/>
          </p:cNvSpPr>
          <p:nvPr/>
        </p:nvSpPr>
        <p:spPr bwMode="auto">
          <a:xfrm flipH="1">
            <a:off x="2743200" y="2209800"/>
            <a:ext cx="1219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3319" name="Line 9"/>
          <p:cNvSpPr>
            <a:spLocks noChangeShapeType="1"/>
          </p:cNvSpPr>
          <p:nvPr/>
        </p:nvSpPr>
        <p:spPr bwMode="auto">
          <a:xfrm>
            <a:off x="4572000" y="2209800"/>
            <a:ext cx="1066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3320" name="Text Box 10"/>
          <p:cNvSpPr txBox="1">
            <a:spLocks noChangeArrowheads="1"/>
          </p:cNvSpPr>
          <p:nvPr/>
        </p:nvSpPr>
        <p:spPr bwMode="auto">
          <a:xfrm>
            <a:off x="1295400" y="4800600"/>
            <a:ext cx="2590800" cy="788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>
                <a:latin typeface="Arial" charset="0"/>
              </a:rPr>
              <a:t>Razón ó Proporción +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>
                <a:latin typeface="Arial" charset="0"/>
              </a:rPr>
              <a:t> Intervalo ±</a:t>
            </a:r>
          </a:p>
        </p:txBody>
      </p:sp>
      <p:sp>
        <p:nvSpPr>
          <p:cNvPr id="13321" name="Text Box 11"/>
          <p:cNvSpPr txBox="1">
            <a:spLocks noChangeArrowheads="1"/>
          </p:cNvSpPr>
          <p:nvPr/>
        </p:nvSpPr>
        <p:spPr bwMode="auto">
          <a:xfrm>
            <a:off x="4800600" y="4724400"/>
            <a:ext cx="2590800" cy="788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>
                <a:latin typeface="Arial" charset="0"/>
              </a:rPr>
              <a:t> Nominal 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>
                <a:latin typeface="Arial" charset="0"/>
              </a:rPr>
              <a:t> Ordinal</a:t>
            </a:r>
          </a:p>
        </p:txBody>
      </p:sp>
      <p:sp>
        <p:nvSpPr>
          <p:cNvPr id="13322" name="Text Box 15"/>
          <p:cNvSpPr txBox="1">
            <a:spLocks noChangeArrowheads="1"/>
          </p:cNvSpPr>
          <p:nvPr/>
        </p:nvSpPr>
        <p:spPr bwMode="auto">
          <a:xfrm>
            <a:off x="0" y="4953000"/>
            <a:ext cx="1219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Arial" charset="0"/>
              </a:rPr>
              <a:t>Escalas de medición</a:t>
            </a:r>
            <a:endParaRPr lang="es-ES" sz="1400">
              <a:latin typeface="Arial" charset="0"/>
            </a:endParaRPr>
          </a:p>
        </p:txBody>
      </p:sp>
      <p:sp>
        <p:nvSpPr>
          <p:cNvPr id="13323" name="Text Box 16"/>
          <p:cNvSpPr txBox="1">
            <a:spLocks noChangeArrowheads="1"/>
          </p:cNvSpPr>
          <p:nvPr/>
        </p:nvSpPr>
        <p:spPr bwMode="auto">
          <a:xfrm>
            <a:off x="2133600" y="6019800"/>
            <a:ext cx="121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Arial" charset="0"/>
              </a:rPr>
              <a:t>Indicadores:</a:t>
            </a:r>
            <a:endParaRPr lang="es-ES" sz="1400">
              <a:latin typeface="Arial" charset="0"/>
            </a:endParaRPr>
          </a:p>
        </p:txBody>
      </p:sp>
      <p:sp>
        <p:nvSpPr>
          <p:cNvPr id="13324" name="Text Box 18"/>
          <p:cNvSpPr txBox="1">
            <a:spLocks noChangeArrowheads="1"/>
          </p:cNvSpPr>
          <p:nvPr/>
        </p:nvSpPr>
        <p:spPr bwMode="auto">
          <a:xfrm>
            <a:off x="3657600" y="6019800"/>
            <a:ext cx="304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>
                <a:latin typeface="Arial" charset="0"/>
              </a:rPr>
              <a:t>IMC, P/T, P/E, albumina</a:t>
            </a:r>
            <a:endParaRPr lang="es-ES">
              <a:latin typeface="Arial" charset="0"/>
            </a:endParaRPr>
          </a:p>
        </p:txBody>
      </p:sp>
      <p:sp>
        <p:nvSpPr>
          <p:cNvPr id="13325" name="Rectangle 19"/>
          <p:cNvSpPr>
            <a:spLocks noChangeArrowheads="1"/>
          </p:cNvSpPr>
          <p:nvPr/>
        </p:nvSpPr>
        <p:spPr bwMode="auto">
          <a:xfrm>
            <a:off x="990600" y="4114800"/>
            <a:ext cx="1295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Continuas</a:t>
            </a:r>
            <a:endParaRPr lang="es-ES">
              <a:latin typeface="Arial" charset="0"/>
            </a:endParaRPr>
          </a:p>
        </p:txBody>
      </p:sp>
      <p:sp>
        <p:nvSpPr>
          <p:cNvPr id="13326" name="Rectangle 20"/>
          <p:cNvSpPr>
            <a:spLocks noChangeArrowheads="1"/>
          </p:cNvSpPr>
          <p:nvPr/>
        </p:nvSpPr>
        <p:spPr bwMode="auto">
          <a:xfrm>
            <a:off x="2895600" y="4114800"/>
            <a:ext cx="1295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Discreta</a:t>
            </a:r>
          </a:p>
          <a:p>
            <a:pPr algn="ctr"/>
            <a:r>
              <a:rPr lang="en-US">
                <a:latin typeface="Arial" charset="0"/>
              </a:rPr>
              <a:t> (conteo)</a:t>
            </a:r>
            <a:endParaRPr lang="es-ES">
              <a:latin typeface="Arial" charset="0"/>
            </a:endParaRPr>
          </a:p>
        </p:txBody>
      </p:sp>
      <p:sp>
        <p:nvSpPr>
          <p:cNvPr id="13327" name="Line 21"/>
          <p:cNvSpPr>
            <a:spLocks noChangeShapeType="1"/>
          </p:cNvSpPr>
          <p:nvPr/>
        </p:nvSpPr>
        <p:spPr bwMode="auto">
          <a:xfrm flipH="1">
            <a:off x="1752600" y="37338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3328" name="Line 22"/>
          <p:cNvSpPr>
            <a:spLocks noChangeShapeType="1"/>
          </p:cNvSpPr>
          <p:nvPr/>
        </p:nvSpPr>
        <p:spPr bwMode="auto">
          <a:xfrm>
            <a:off x="2895600" y="37338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UNA CUANTITATIVA EN CUALITATIVA</a:t>
            </a:r>
            <a:endParaRPr lang="es-ES" sz="4000"/>
          </a:p>
        </p:txBody>
      </p:sp>
      <p:graphicFrame>
        <p:nvGraphicFramePr>
          <p:cNvPr id="42004" name="Group 20"/>
          <p:cNvGraphicFramePr>
            <a:graphicFrameLocks noGrp="1"/>
          </p:cNvGraphicFramePr>
          <p:nvPr>
            <p:ph sz="half" idx="1"/>
          </p:nvPr>
        </p:nvGraphicFramePr>
        <p:xfrm>
          <a:off x="4419600" y="1752600"/>
          <a:ext cx="4495800" cy="3992563"/>
        </p:xfrm>
        <a:graphic>
          <a:graphicData uri="http://schemas.openxmlformats.org/drawingml/2006/table">
            <a:tbl>
              <a:tblPr/>
              <a:tblGrid>
                <a:gridCol w="1824038"/>
                <a:gridCol w="1457325"/>
                <a:gridCol w="1214437"/>
              </a:tblGrid>
              <a:tr h="142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Rendimiento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Académico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Nº.</a:t>
                      </a:r>
                      <a:endParaRPr kumimoji="0" lang="es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es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8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</a:t>
                      </a: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LO</a:t>
                      </a:r>
                      <a:endParaRPr kumimoji="0" lang="es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MEDIO</a:t>
                      </a:r>
                      <a:endParaRPr kumimoji="0" lang="es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ALTO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endParaRPr kumimoji="0" lang="es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003" name="Text Box 19"/>
          <p:cNvSpPr txBox="1">
            <a:spLocks noChangeArrowheads="1"/>
          </p:cNvSpPr>
          <p:nvPr/>
        </p:nvSpPr>
        <p:spPr bwMode="auto">
          <a:xfrm>
            <a:off x="304800" y="14478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>
                <a:latin typeface="Tahoma" pitchFamily="34" charset="0"/>
                <a:cs typeface="Arial" charset="0"/>
              </a:rPr>
              <a:t>Nota promedio</a:t>
            </a:r>
          </a:p>
        </p:txBody>
      </p:sp>
      <p:sp>
        <p:nvSpPr>
          <p:cNvPr id="42018" name="Text Box 34"/>
          <p:cNvSpPr txBox="1">
            <a:spLocks noChangeArrowheads="1"/>
          </p:cNvSpPr>
          <p:nvPr/>
        </p:nvSpPr>
        <p:spPr bwMode="auto">
          <a:xfrm>
            <a:off x="2286000" y="2895600"/>
            <a:ext cx="2362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  <a:cs typeface="Arial" charset="0"/>
              </a:rPr>
              <a:t>Indicador: nota</a:t>
            </a:r>
          </a:p>
          <a:p>
            <a:r>
              <a:rPr lang="es-ES">
                <a:latin typeface="Tahoma" pitchFamily="34" charset="0"/>
                <a:cs typeface="Arial" charset="0"/>
              </a:rPr>
              <a:t>Malo:(&lt;</a:t>
            </a:r>
            <a:r>
              <a:rPr lang="en-US">
                <a:latin typeface="Tahoma" pitchFamily="34" charset="0"/>
                <a:cs typeface="Arial" charset="0"/>
              </a:rPr>
              <a:t>=10</a:t>
            </a:r>
            <a:r>
              <a:rPr lang="es-ES">
                <a:latin typeface="Tahoma" pitchFamily="34" charset="0"/>
                <a:cs typeface="Arial" charset="0"/>
              </a:rPr>
              <a:t>)</a:t>
            </a:r>
          </a:p>
          <a:p>
            <a:r>
              <a:rPr lang="es-ES">
                <a:latin typeface="Tahoma" pitchFamily="34" charset="0"/>
                <a:cs typeface="Arial" charset="0"/>
              </a:rPr>
              <a:t>Medio: (11-15)</a:t>
            </a:r>
          </a:p>
          <a:p>
            <a:r>
              <a:rPr lang="es-ES">
                <a:latin typeface="Tahoma" pitchFamily="34" charset="0"/>
                <a:cs typeface="Arial" charset="0"/>
              </a:rPr>
              <a:t>Alto: (16-20)</a:t>
            </a:r>
          </a:p>
        </p:txBody>
      </p:sp>
      <p:graphicFrame>
        <p:nvGraphicFramePr>
          <p:cNvPr id="42146" name="Group 162"/>
          <p:cNvGraphicFramePr>
            <a:graphicFrameLocks noGrp="1"/>
          </p:cNvGraphicFramePr>
          <p:nvPr>
            <p:ph sz="quarter" idx="3"/>
          </p:nvPr>
        </p:nvGraphicFramePr>
        <p:xfrm>
          <a:off x="381000" y="1981200"/>
          <a:ext cx="1828800" cy="4502150"/>
        </p:xfrm>
        <a:graphic>
          <a:graphicData uri="http://schemas.openxmlformats.org/drawingml/2006/table">
            <a:tbl>
              <a:tblPr/>
              <a:tblGrid>
                <a:gridCol w="1828800"/>
              </a:tblGrid>
              <a:tr h="5397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12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11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0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8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9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0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11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19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0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9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10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0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11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4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17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0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11.7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±3.56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457200"/>
            <a:ext cx="7772400" cy="1219200"/>
          </a:xfrm>
        </p:spPr>
        <p:txBody>
          <a:bodyPr/>
          <a:lstStyle/>
          <a:p>
            <a:r>
              <a:rPr lang="es-ES" sz="2800" b="1"/>
              <a:t>TIPO DE VARIABLES SEGÚN </a:t>
            </a:r>
            <a:r>
              <a:rPr lang="en-US" sz="2800" b="1"/>
              <a:t>EL DISEÑO DE INVESTIGACION</a:t>
            </a:r>
            <a:endParaRPr lang="es-ES" sz="2800" b="1"/>
          </a:p>
        </p:txBody>
      </p:sp>
      <p:sp>
        <p:nvSpPr>
          <p:cNvPr id="38915" name="Oval 3"/>
          <p:cNvSpPr>
            <a:spLocks noChangeArrowheads="1"/>
          </p:cNvSpPr>
          <p:nvPr/>
        </p:nvSpPr>
        <p:spPr bwMode="auto">
          <a:xfrm>
            <a:off x="838200" y="2133600"/>
            <a:ext cx="2057400" cy="1447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  <a:cs typeface="Arial" charset="0"/>
              </a:rPr>
              <a:t>VARIABLE</a:t>
            </a:r>
          </a:p>
          <a:p>
            <a:pPr algn="ctr"/>
            <a:r>
              <a:rPr lang="en-US">
                <a:latin typeface="Arial" charset="0"/>
                <a:cs typeface="Arial" charset="0"/>
              </a:rPr>
              <a:t>INDEPENDIENTE</a:t>
            </a:r>
            <a:endParaRPr lang="es-ES">
              <a:latin typeface="Arial" charset="0"/>
              <a:cs typeface="Arial" charset="0"/>
            </a:endParaRPr>
          </a:p>
        </p:txBody>
      </p:sp>
      <p:sp>
        <p:nvSpPr>
          <p:cNvPr id="38916" name="Oval 4"/>
          <p:cNvSpPr>
            <a:spLocks noChangeArrowheads="1"/>
          </p:cNvSpPr>
          <p:nvPr/>
        </p:nvSpPr>
        <p:spPr bwMode="auto">
          <a:xfrm>
            <a:off x="838200" y="5029200"/>
            <a:ext cx="2057400" cy="1447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  <a:cs typeface="Arial" charset="0"/>
              </a:rPr>
              <a:t>VARIABLE</a:t>
            </a:r>
          </a:p>
          <a:p>
            <a:pPr algn="ctr"/>
            <a:r>
              <a:rPr lang="en-US">
                <a:latin typeface="Arial" charset="0"/>
                <a:cs typeface="Arial" charset="0"/>
              </a:rPr>
              <a:t>DEPENDIENTE</a:t>
            </a:r>
            <a:endParaRPr lang="es-ES">
              <a:latin typeface="Arial" charset="0"/>
              <a:cs typeface="Arial" charset="0"/>
            </a:endParaRPr>
          </a:p>
        </p:txBody>
      </p:sp>
      <p:sp>
        <p:nvSpPr>
          <p:cNvPr id="38917" name="Oval 5"/>
          <p:cNvSpPr>
            <a:spLocks noChangeArrowheads="1"/>
          </p:cNvSpPr>
          <p:nvPr/>
        </p:nvSpPr>
        <p:spPr bwMode="auto">
          <a:xfrm>
            <a:off x="2362200" y="3962400"/>
            <a:ext cx="1828800" cy="685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Arial" charset="0"/>
                <a:cs typeface="Arial" charset="0"/>
              </a:rPr>
              <a:t>VARIABLE</a:t>
            </a:r>
          </a:p>
          <a:p>
            <a:pPr algn="ctr"/>
            <a:r>
              <a:rPr lang="en-US" sz="1400">
                <a:latin typeface="Arial" charset="0"/>
                <a:cs typeface="Arial" charset="0"/>
              </a:rPr>
              <a:t>INTERVINIENTE</a:t>
            </a:r>
            <a:endParaRPr lang="es-ES" sz="1400">
              <a:latin typeface="Arial" charset="0"/>
              <a:cs typeface="Arial" charset="0"/>
            </a:endParaRP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5943600" y="2681288"/>
            <a:ext cx="1371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(FACTOR)</a:t>
            </a:r>
            <a:endParaRPr lang="es-ES" b="1">
              <a:latin typeface="Arial" charset="0"/>
              <a:cs typeface="Arial" charset="0"/>
            </a:endParaRPr>
          </a:p>
        </p:txBody>
      </p: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5791200" y="55626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  <a:cs typeface="Arial" charset="0"/>
              </a:rPr>
              <a:t>(RESPUESTA)</a:t>
            </a:r>
            <a:endParaRPr lang="es-ES" b="1">
              <a:latin typeface="Arial" charset="0"/>
              <a:cs typeface="Arial" charset="0"/>
            </a:endParaRPr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6705600" y="4205288"/>
            <a:ext cx="1905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  <a:cs typeface="Arial" charset="0"/>
              </a:rPr>
              <a:t>(CONFUSORA)</a:t>
            </a:r>
            <a:endParaRPr lang="es-ES" b="1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4114800" y="2605088"/>
            <a:ext cx="701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>
                <a:latin typeface="Arial" charset="0"/>
                <a:cs typeface="Arial" charset="0"/>
              </a:rPr>
              <a:t>=</a:t>
            </a:r>
            <a:endParaRPr lang="es-ES" sz="2800" b="1">
              <a:latin typeface="Arial" charset="0"/>
              <a:cs typeface="Arial" charset="0"/>
            </a:endParaRPr>
          </a:p>
        </p:txBody>
      </p:sp>
      <p:sp>
        <p:nvSpPr>
          <p:cNvPr id="38922" name="WordArt 10"/>
          <p:cNvSpPr>
            <a:spLocks noChangeArrowheads="1" noChangeShapeType="1" noTextEdit="1"/>
          </p:cNvSpPr>
          <p:nvPr/>
        </p:nvSpPr>
        <p:spPr bwMode="auto">
          <a:xfrm rot="5400000">
            <a:off x="-1219200" y="3886200"/>
            <a:ext cx="3505200" cy="3048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s-ES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INVESTIGACION</a:t>
            </a:r>
          </a:p>
        </p:txBody>
      </p:sp>
      <p:sp>
        <p:nvSpPr>
          <p:cNvPr id="38923" name="WordArt 11"/>
          <p:cNvSpPr>
            <a:spLocks noChangeArrowheads="1" noChangeShapeType="1" noTextEdit="1"/>
          </p:cNvSpPr>
          <p:nvPr/>
        </p:nvSpPr>
        <p:spPr bwMode="auto">
          <a:xfrm rot="5400000">
            <a:off x="6934200" y="3886200"/>
            <a:ext cx="3505200" cy="3048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s-ES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ESTADISTICA</a:t>
            </a:r>
          </a:p>
        </p:txBody>
      </p:sp>
      <p:sp>
        <p:nvSpPr>
          <p:cNvPr id="38924" name="Text Box 12"/>
          <p:cNvSpPr txBox="1">
            <a:spLocks noChangeArrowheads="1"/>
          </p:cNvSpPr>
          <p:nvPr/>
        </p:nvSpPr>
        <p:spPr bwMode="auto">
          <a:xfrm>
            <a:off x="4114800" y="5486400"/>
            <a:ext cx="701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>
                <a:latin typeface="Arial" charset="0"/>
                <a:cs typeface="Arial" charset="0"/>
              </a:rPr>
              <a:t>=</a:t>
            </a:r>
            <a:endParaRPr lang="es-ES" sz="2800" b="1">
              <a:latin typeface="Arial" charset="0"/>
              <a:cs typeface="Arial" charset="0"/>
            </a:endParaRPr>
          </a:p>
        </p:txBody>
      </p:sp>
      <p:sp>
        <p:nvSpPr>
          <p:cNvPr id="38925" name="Text Box 13"/>
          <p:cNvSpPr txBox="1">
            <a:spLocks noChangeArrowheads="1"/>
          </p:cNvSpPr>
          <p:nvPr/>
        </p:nvSpPr>
        <p:spPr bwMode="auto">
          <a:xfrm>
            <a:off x="5013325" y="4129088"/>
            <a:ext cx="701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charset="0"/>
                <a:cs typeface="Arial" charset="0"/>
              </a:rPr>
              <a:t>=</a:t>
            </a:r>
            <a:endParaRPr lang="es-ES" sz="2800" b="1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1039813"/>
          </a:xfrm>
        </p:spPr>
        <p:txBody>
          <a:bodyPr/>
          <a:lstStyle/>
          <a:p>
            <a:r>
              <a:rPr lang="es-ES"/>
              <a:t>VARIABLES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s-ES" sz="2400" dirty="0"/>
              <a:t>Edad</a:t>
            </a:r>
          </a:p>
          <a:p>
            <a:pPr>
              <a:lnSpc>
                <a:spcPct val="80000"/>
              </a:lnSpc>
            </a:pPr>
            <a:r>
              <a:rPr lang="es-ES" sz="2400" dirty="0"/>
              <a:t>Sexo</a:t>
            </a:r>
          </a:p>
          <a:p>
            <a:pPr>
              <a:lnSpc>
                <a:spcPct val="80000"/>
              </a:lnSpc>
            </a:pPr>
            <a:r>
              <a:rPr lang="es-ES" sz="2400" dirty="0"/>
              <a:t>Ocupación</a:t>
            </a:r>
          </a:p>
          <a:p>
            <a:pPr>
              <a:lnSpc>
                <a:spcPct val="80000"/>
              </a:lnSpc>
            </a:pPr>
            <a:r>
              <a:rPr lang="es-ES" sz="2400" dirty="0"/>
              <a:t>Procedencia</a:t>
            </a:r>
          </a:p>
          <a:p>
            <a:pPr>
              <a:lnSpc>
                <a:spcPct val="80000"/>
              </a:lnSpc>
            </a:pPr>
            <a:r>
              <a:rPr lang="es-ES" sz="2400" dirty="0"/>
              <a:t>Promedio de notas</a:t>
            </a:r>
          </a:p>
          <a:p>
            <a:pPr>
              <a:lnSpc>
                <a:spcPct val="80000"/>
              </a:lnSpc>
            </a:pPr>
            <a:r>
              <a:rPr lang="es-ES" sz="2400" dirty="0"/>
              <a:t>Ingreso Familiar</a:t>
            </a:r>
          </a:p>
          <a:p>
            <a:pPr>
              <a:lnSpc>
                <a:spcPct val="80000"/>
              </a:lnSpc>
            </a:pPr>
            <a:r>
              <a:rPr lang="es-ES" sz="2400" dirty="0"/>
              <a:t>Número de habitaciones</a:t>
            </a:r>
          </a:p>
          <a:p>
            <a:pPr>
              <a:lnSpc>
                <a:spcPct val="80000"/>
              </a:lnSpc>
            </a:pPr>
            <a:r>
              <a:rPr lang="es-ES" sz="2400" dirty="0"/>
              <a:t>Habilidades sociales</a:t>
            </a:r>
          </a:p>
          <a:p>
            <a:pPr>
              <a:lnSpc>
                <a:spcPct val="80000"/>
              </a:lnSpc>
            </a:pPr>
            <a:r>
              <a:rPr lang="es-ES" sz="2400" dirty="0"/>
              <a:t>Nivel socioeconómico</a:t>
            </a:r>
          </a:p>
          <a:p>
            <a:pPr>
              <a:lnSpc>
                <a:spcPct val="80000"/>
              </a:lnSpc>
            </a:pPr>
            <a:r>
              <a:rPr lang="es-ES" sz="2400" dirty="0"/>
              <a:t>Clima organizacional</a:t>
            </a:r>
          </a:p>
          <a:p>
            <a:pPr>
              <a:lnSpc>
                <a:spcPct val="80000"/>
              </a:lnSpc>
            </a:pPr>
            <a:r>
              <a:rPr lang="es-ES" sz="2400" dirty="0" smtClean="0"/>
              <a:t>Rendimiento </a:t>
            </a:r>
            <a:r>
              <a:rPr lang="es-ES" sz="2400" dirty="0"/>
              <a:t>académico</a:t>
            </a:r>
          </a:p>
          <a:p>
            <a:pPr>
              <a:lnSpc>
                <a:spcPct val="80000"/>
              </a:lnSpc>
            </a:pPr>
            <a:endParaRPr lang="es-ES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990600" y="2133600"/>
            <a:ext cx="1676400" cy="1752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5400">
                <a:latin typeface="Arial" charset="0"/>
              </a:rPr>
              <a:t>N</a:t>
            </a:r>
            <a:endParaRPr lang="es-ES" sz="5400">
              <a:latin typeface="Arial" charset="0"/>
            </a:endParaRPr>
          </a:p>
        </p:txBody>
      </p:sp>
      <p:sp>
        <p:nvSpPr>
          <p:cNvPr id="46083" name="Oval 3"/>
          <p:cNvSpPr>
            <a:spLocks noChangeArrowheads="1"/>
          </p:cNvSpPr>
          <p:nvPr/>
        </p:nvSpPr>
        <p:spPr bwMode="auto">
          <a:xfrm>
            <a:off x="6400800" y="2438400"/>
            <a:ext cx="1600200" cy="1219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latin typeface="Arial" charset="0"/>
              </a:rPr>
              <a:t>n</a:t>
            </a:r>
            <a:endParaRPr lang="es-ES" sz="4000" b="1">
              <a:latin typeface="Arial" charset="0"/>
            </a:endParaRPr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3352800" y="1981200"/>
            <a:ext cx="2743200" cy="762000"/>
          </a:xfrm>
          <a:prstGeom prst="rightArrow">
            <a:avLst>
              <a:gd name="adj1" fmla="val 50000"/>
              <a:gd name="adj2" fmla="val 9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latin typeface="Arial" charset="0"/>
              </a:rPr>
              <a:t>MUESTRA REPRESENTATIVA</a:t>
            </a:r>
            <a:endParaRPr lang="es-ES" sz="1200">
              <a:latin typeface="Arial" charset="0"/>
            </a:endParaRPr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3200400" y="3352800"/>
            <a:ext cx="2667000" cy="685800"/>
          </a:xfrm>
          <a:prstGeom prst="leftArrow">
            <a:avLst>
              <a:gd name="adj1" fmla="val 50000"/>
              <a:gd name="adj2" fmla="val 9722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INFERENCIA</a:t>
            </a:r>
            <a:endParaRPr lang="es-ES">
              <a:latin typeface="Arial" charset="0"/>
            </a:endParaRP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1066800" y="22860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POBLACION</a:t>
            </a:r>
            <a:endParaRPr lang="es-ES">
              <a:latin typeface="Arial" charset="0"/>
            </a:endParaRP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6553200" y="25908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MUESTRA</a:t>
            </a:r>
            <a:endParaRPr lang="es-ES">
              <a:latin typeface="Arial" charset="0"/>
            </a:endParaRPr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4038600" y="39624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(HIPOTESIS)</a:t>
            </a:r>
            <a:endParaRPr lang="es-ES">
              <a:latin typeface="Arial" charset="0"/>
            </a:endParaRPr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762000" y="4419600"/>
            <a:ext cx="236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Arial" charset="0"/>
              </a:rPr>
              <a:t>PARAMETRO</a:t>
            </a:r>
            <a:endParaRPr lang="es-ES" b="1">
              <a:latin typeface="Arial" charset="0"/>
            </a:endParaRPr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6096000" y="4419600"/>
            <a:ext cx="236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Arial" charset="0"/>
              </a:rPr>
              <a:t>ESTADISTICO</a:t>
            </a:r>
            <a:endParaRPr lang="es-ES" b="1">
              <a:latin typeface="Arial" charset="0"/>
            </a:endParaRPr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2438400" y="5181600"/>
            <a:ext cx="4191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CC3300"/>
                </a:solidFill>
                <a:latin typeface="Arial" charset="0"/>
              </a:rPr>
              <a:t>RESUMEN ESTADISTICO</a:t>
            </a:r>
            <a:endParaRPr lang="es-ES" sz="2400" b="1">
              <a:solidFill>
                <a:srgbClr val="CC3300"/>
              </a:solidFill>
              <a:latin typeface="Arial" charset="0"/>
            </a:endParaRPr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>
            <a:off x="2667000" y="47244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5562600" y="46482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685800" y="381000"/>
            <a:ext cx="777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PROCESAMIENTO DE DATOS</a:t>
            </a:r>
            <a:endParaRPr lang="es-ES" sz="2000" b="1">
              <a:latin typeface="Arial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6225"/>
            <a:ext cx="8229600" cy="889000"/>
          </a:xfrm>
        </p:spPr>
        <p:txBody>
          <a:bodyPr/>
          <a:lstStyle/>
          <a:p>
            <a:r>
              <a:rPr lang="en-US"/>
              <a:t>MEDIDAS DE RESUMEN</a:t>
            </a:r>
            <a:endParaRPr lang="es-E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z="2800"/>
              <a:t>Medidas de Tendencia Central</a:t>
            </a:r>
          </a:p>
          <a:p>
            <a:pPr marL="609600" indent="-609600">
              <a:buFontTx/>
              <a:buNone/>
            </a:pPr>
            <a:r>
              <a:rPr lang="en-US" sz="2800"/>
              <a:t>	- Media, mediana, moda</a:t>
            </a:r>
          </a:p>
          <a:p>
            <a:pPr marL="609600" indent="-609600">
              <a:buFontTx/>
              <a:buAutoNum type="arabicPeriod" startAt="2"/>
            </a:pPr>
            <a:r>
              <a:rPr lang="en-US" sz="2800"/>
              <a:t>Medidas de Variabilidad</a:t>
            </a:r>
          </a:p>
          <a:p>
            <a:pPr marL="609600" indent="-609600">
              <a:buFontTx/>
              <a:buNone/>
            </a:pPr>
            <a:r>
              <a:rPr lang="en-US" sz="2800"/>
              <a:t>	- Varianza, Desviación estándar, CV</a:t>
            </a:r>
          </a:p>
          <a:p>
            <a:pPr marL="609600" indent="-609600">
              <a:buFontTx/>
              <a:buNone/>
            </a:pPr>
            <a:r>
              <a:rPr lang="en-US" sz="2800"/>
              <a:t>3.   Medidas de Posición</a:t>
            </a:r>
          </a:p>
          <a:p>
            <a:pPr marL="609600" indent="-609600">
              <a:buFontTx/>
              <a:buNone/>
            </a:pPr>
            <a:r>
              <a:rPr lang="en-US" sz="2800"/>
              <a:t>	- Cuantiles </a:t>
            </a:r>
            <a:r>
              <a:rPr lang="en-US" sz="2400"/>
              <a:t>(Cuartiles,deciles y percentiles)</a:t>
            </a:r>
          </a:p>
          <a:p>
            <a:pPr marL="609600" indent="-609600">
              <a:buFontTx/>
              <a:buNone/>
            </a:pPr>
            <a:r>
              <a:rPr lang="en-US" sz="2800"/>
              <a:t>4. Medidas de forma</a:t>
            </a:r>
          </a:p>
          <a:p>
            <a:pPr marL="609600" indent="-609600">
              <a:buFontTx/>
              <a:buNone/>
            </a:pPr>
            <a:r>
              <a:rPr lang="en-US" sz="2800"/>
              <a:t>	- Asimetria, curtosis</a:t>
            </a:r>
            <a:endParaRPr lang="es-ES" sz="28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MEDIDAS DE TENDENCIA CENTRAL</a:t>
            </a:r>
            <a:endParaRPr lang="es-ES" sz="3200"/>
          </a:p>
        </p:txBody>
      </p:sp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1676400" y="2286000"/>
          <a:ext cx="2819400" cy="157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1" name="Ecuación" r:id="rId3" imgW="1193800" imgH="609600" progId="Equation.3">
                  <p:embed/>
                </p:oleObj>
              </mc:Choice>
              <mc:Fallback>
                <p:oleObj name="Ecuación" r:id="rId3" imgW="1193800" imgH="6096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286000"/>
                        <a:ext cx="2819400" cy="157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5181600" y="2133600"/>
          <a:ext cx="2743200" cy="152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2" name="Ecuación" r:id="rId5" imgW="1333500" imgH="609600" progId="Equation.3">
                  <p:embed/>
                </p:oleObj>
              </mc:Choice>
              <mc:Fallback>
                <p:oleObj name="Ecuación" r:id="rId5" imgW="1333500" imgH="6096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133600"/>
                        <a:ext cx="2743200" cy="1528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2743200" y="4038600"/>
          <a:ext cx="5318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3" name="Ecuación" r:id="rId7" imgW="152334" imgH="393529" progId="Equation.3">
                  <p:embed/>
                </p:oleObj>
              </mc:Choice>
              <mc:Fallback>
                <p:oleObj name="Ecuación" r:id="rId7" imgW="152334" imgH="393529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038600"/>
                        <a:ext cx="531813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8" name="Object 10"/>
          <p:cNvGraphicFramePr>
            <a:graphicFrameLocks noChangeAspect="1"/>
          </p:cNvGraphicFramePr>
          <p:nvPr/>
        </p:nvGraphicFramePr>
        <p:xfrm>
          <a:off x="5257800" y="3657600"/>
          <a:ext cx="3429000" cy="1423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4" name="Ecuación" r:id="rId9" imgW="1435100" imgH="787400" progId="Equation.3">
                  <p:embed/>
                </p:oleObj>
              </mc:Choice>
              <mc:Fallback>
                <p:oleObj name="Ecuación" r:id="rId9" imgW="1435100" imgH="7874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657600"/>
                        <a:ext cx="3429000" cy="1423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40" name="Object 12"/>
          <p:cNvGraphicFramePr>
            <a:graphicFrameLocks noChangeAspect="1"/>
          </p:cNvGraphicFramePr>
          <p:nvPr/>
        </p:nvGraphicFramePr>
        <p:xfrm>
          <a:off x="5334000" y="5181600"/>
          <a:ext cx="3124200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5" name="Ecuación" r:id="rId11" imgW="1524000" imgH="482600" progId="Equation.3">
                  <p:embed/>
                </p:oleObj>
              </mc:Choice>
              <mc:Fallback>
                <p:oleObj name="Ecuación" r:id="rId11" imgW="1524000" imgH="48260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5181600"/>
                        <a:ext cx="3124200" cy="995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1905000" y="5410200"/>
            <a:ext cx="281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Repetición de datos</a:t>
            </a:r>
            <a:endParaRPr lang="es-ES">
              <a:latin typeface="Arial" charset="0"/>
            </a:endParaRPr>
          </a:p>
        </p:txBody>
      </p: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304800" y="30480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MEDIA</a:t>
            </a:r>
            <a:endParaRPr lang="es-ES">
              <a:latin typeface="Arial" charset="0"/>
            </a:endParaRPr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381000" y="428148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MEDIANA</a:t>
            </a:r>
            <a:endParaRPr lang="es-ES">
              <a:latin typeface="Arial" charset="0"/>
            </a:endParaRPr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381000" y="53340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MODA</a:t>
            </a:r>
            <a:endParaRPr lang="es-ES">
              <a:latin typeface="Arial" charset="0"/>
            </a:endParaRPr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2209800" y="1447800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Arial" charset="0"/>
              </a:rPr>
              <a:t>SIMPLE</a:t>
            </a:r>
            <a:endParaRPr lang="es-ES" b="1">
              <a:latin typeface="Arial" charset="0"/>
            </a:endParaRPr>
          </a:p>
        </p:txBody>
      </p:sp>
      <p:sp>
        <p:nvSpPr>
          <p:cNvPr id="48147" name="Text Box 19"/>
          <p:cNvSpPr txBox="1">
            <a:spLocks noChangeArrowheads="1"/>
          </p:cNvSpPr>
          <p:nvPr/>
        </p:nvSpPr>
        <p:spPr bwMode="auto">
          <a:xfrm>
            <a:off x="5943600" y="14478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Arial" charset="0"/>
              </a:rPr>
              <a:t>AGRUPADOS</a:t>
            </a:r>
            <a:endParaRPr lang="es-ES" b="1">
              <a:latin typeface="Arial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MEDIDAS DE VARIABILIDAD</a:t>
            </a:r>
            <a:endParaRPr lang="es-ES" sz="3200"/>
          </a:p>
        </p:txBody>
      </p:sp>
      <p:graphicFrame>
        <p:nvGraphicFramePr>
          <p:cNvPr id="49173" name="Object 21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24022917"/>
              </p:ext>
            </p:extLst>
          </p:nvPr>
        </p:nvGraphicFramePr>
        <p:xfrm>
          <a:off x="2728913" y="3582988"/>
          <a:ext cx="1741487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1" name="Ecuación" r:id="rId3" imgW="1206360" imgH="647640" progId="Equation.3">
                  <p:embed/>
                </p:oleObj>
              </mc:Choice>
              <mc:Fallback>
                <p:oleObj name="Ecuación" r:id="rId3" imgW="1206360" imgH="647640" progId="Equation.3">
                  <p:embed/>
                  <p:pic>
                    <p:nvPicPr>
                      <p:cNvPr id="0" name="Picture 2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8913" y="3582988"/>
                        <a:ext cx="1741487" cy="935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75" name="Object 23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5943600" y="2168525"/>
          <a:ext cx="2057400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2" name="Ecuación" r:id="rId5" imgW="1308100" imgH="609600" progId="Equation.3">
                  <p:embed/>
                </p:oleObj>
              </mc:Choice>
              <mc:Fallback>
                <p:oleObj name="Ecuación" r:id="rId5" imgW="1308100" imgH="609600" progId="Equation.3">
                  <p:embed/>
                  <p:pic>
                    <p:nvPicPr>
                      <p:cNvPr id="0" name="Picture 3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168525"/>
                        <a:ext cx="2057400" cy="960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304800" y="24384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Varianza</a:t>
            </a:r>
            <a:endParaRPr lang="es-ES">
              <a:latin typeface="Arial" charset="0"/>
            </a:endParaRP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381000" y="3733800"/>
            <a:ext cx="16764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Desviación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estandar</a:t>
            </a:r>
            <a:endParaRPr lang="es-ES">
              <a:latin typeface="Arial" charset="0"/>
            </a:endParaRP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381000" y="5562600"/>
            <a:ext cx="1752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Coeficiente de varianción</a:t>
            </a:r>
            <a:endParaRPr lang="es-ES">
              <a:latin typeface="Arial" charset="0"/>
            </a:endParaRPr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0" y="3124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49165" name="Object 13"/>
          <p:cNvGraphicFramePr>
            <a:graphicFrameLocks noChangeAspect="1"/>
          </p:cNvGraphicFramePr>
          <p:nvPr/>
        </p:nvGraphicFramePr>
        <p:xfrm>
          <a:off x="2590800" y="2133600"/>
          <a:ext cx="2057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3" name="Ecuación" r:id="rId7" imgW="1219200" imgH="609600" progId="Equation.3">
                  <p:embed/>
                </p:oleObj>
              </mc:Choice>
              <mc:Fallback>
                <p:oleObj name="Ecuación" r:id="rId7" imgW="1219200" imgH="60960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133600"/>
                        <a:ext cx="20574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8" name="Rectangle 16"/>
          <p:cNvSpPr>
            <a:spLocks noChangeArrowheads="1"/>
          </p:cNvSpPr>
          <p:nvPr/>
        </p:nvSpPr>
        <p:spPr bwMode="auto">
          <a:xfrm>
            <a:off x="0" y="3124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49170" name="Rectangle 18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49169" name="Object 17"/>
          <p:cNvGraphicFramePr>
            <a:graphicFrameLocks noChangeAspect="1"/>
          </p:cNvGraphicFramePr>
          <p:nvPr/>
        </p:nvGraphicFramePr>
        <p:xfrm>
          <a:off x="3886200" y="5410200"/>
          <a:ext cx="243840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4" name="Ecuación" r:id="rId9" imgW="1143000" imgH="393700" progId="Equation.3">
                  <p:embed/>
                </p:oleObj>
              </mc:Choice>
              <mc:Fallback>
                <p:oleObj name="Ecuación" r:id="rId9" imgW="1143000" imgH="393700" progId="Equation.3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5410200"/>
                        <a:ext cx="2438400" cy="833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80" name="Object 28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076741440"/>
              </p:ext>
            </p:extLst>
          </p:nvPr>
        </p:nvGraphicFramePr>
        <p:xfrm>
          <a:off x="6070600" y="3587750"/>
          <a:ext cx="2108200" cy="102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5" name="Ecuación" r:id="rId11" imgW="1333440" imgH="647640" progId="Equation.3">
                  <p:embed/>
                </p:oleObj>
              </mc:Choice>
              <mc:Fallback>
                <p:oleObj name="Ecuación" r:id="rId11" imgW="1333440" imgH="647640" progId="Equation.3">
                  <p:embed/>
                  <p:pic>
                    <p:nvPicPr>
                      <p:cNvPr id="0" name="Picture 3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0600" y="3587750"/>
                        <a:ext cx="2108200" cy="1023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81" name="Text Box 29"/>
          <p:cNvSpPr txBox="1">
            <a:spLocks noChangeArrowheads="1"/>
          </p:cNvSpPr>
          <p:nvPr/>
        </p:nvSpPr>
        <p:spPr bwMode="auto">
          <a:xfrm>
            <a:off x="3124200" y="1447800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Arial" charset="0"/>
              </a:rPr>
              <a:t>SIMPLE</a:t>
            </a:r>
            <a:endParaRPr lang="es-ES" b="1">
              <a:latin typeface="Arial" charset="0"/>
            </a:endParaRPr>
          </a:p>
        </p:txBody>
      </p:sp>
      <p:sp>
        <p:nvSpPr>
          <p:cNvPr id="49182" name="Text Box 30"/>
          <p:cNvSpPr txBox="1">
            <a:spLocks noChangeArrowheads="1"/>
          </p:cNvSpPr>
          <p:nvPr/>
        </p:nvSpPr>
        <p:spPr bwMode="auto">
          <a:xfrm>
            <a:off x="5943600" y="14478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Arial" charset="0"/>
              </a:rPr>
              <a:t>AGRUPADOS</a:t>
            </a:r>
            <a:endParaRPr lang="es-ES" b="1">
              <a:latin typeface="Arial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295400" y="228600"/>
            <a:ext cx="655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PE" sz="2400" b="1" i="1">
                <a:solidFill>
                  <a:schemeClr val="tx2"/>
                </a:solidFill>
                <a:latin typeface="Times New Roman" pitchFamily="18" charset="0"/>
                <a:cs typeface="Arial" charset="0"/>
              </a:rPr>
              <a:t>ANALISIS DE DISPERSION</a:t>
            </a:r>
            <a:endParaRPr lang="es-ES" sz="2400" b="1" i="1">
              <a:solidFill>
                <a:schemeClr val="tx2"/>
              </a:solidFill>
              <a:latin typeface="Times New Roman" pitchFamily="18" charset="0"/>
              <a:cs typeface="Arial" charset="0"/>
            </a:endParaRPr>
          </a:p>
        </p:txBody>
      </p:sp>
      <p:pic>
        <p:nvPicPr>
          <p:cNvPr id="14339" name="Picture 3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524000"/>
            <a:ext cx="1631950" cy="1981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1371600"/>
            <a:ext cx="1828800" cy="411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693863" y="1016000"/>
            <a:ext cx="259080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PE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Caja Pequeña</a:t>
            </a:r>
            <a:endParaRPr lang="es-ES" sz="2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860925" y="914400"/>
            <a:ext cx="259080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PE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Caja Grande</a:t>
            </a:r>
            <a:endParaRPr lang="es-ES" sz="2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455738" y="3573463"/>
            <a:ext cx="297180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PE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Baja Variabilidad</a:t>
            </a:r>
            <a:endParaRPr lang="es-ES" sz="2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716463" y="5480050"/>
            <a:ext cx="2971800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PE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Alta Variabilidad</a:t>
            </a:r>
            <a:endParaRPr lang="es-ES" sz="2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2" grpId="0"/>
      <p:bldP spid="14343" grpId="0"/>
      <p:bldP spid="143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685800" y="3581400"/>
            <a:ext cx="3276600" cy="955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800">
                <a:latin typeface="Times New Roman" pitchFamily="18" charset="0"/>
              </a:rPr>
              <a:t>NIVEL DE INVESTIGACION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362200" y="914400"/>
            <a:ext cx="4343400" cy="1320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4000">
                <a:latin typeface="Times New Roman" pitchFamily="18" charset="0"/>
              </a:rPr>
              <a:t>DISEÑO DE INVESTIGACION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5029200" y="3581400"/>
            <a:ext cx="3581400" cy="955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800">
                <a:latin typeface="Times New Roman" pitchFamily="18" charset="0"/>
              </a:rPr>
              <a:t> TIPO DE         ESTUDIO</a:t>
            </a:r>
          </a:p>
        </p:txBody>
      </p:sp>
      <p:sp>
        <p:nvSpPr>
          <p:cNvPr id="10251" name="WordArt 11"/>
          <p:cNvSpPr>
            <a:spLocks noChangeArrowheads="1" noChangeShapeType="1" noTextEdit="1"/>
          </p:cNvSpPr>
          <p:nvPr/>
        </p:nvSpPr>
        <p:spPr bwMode="auto">
          <a:xfrm>
            <a:off x="4114800" y="3581400"/>
            <a:ext cx="914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61111"/>
              </a:avLst>
            </a:prstTxWarp>
          </a:bodyPr>
          <a:lstStyle/>
          <a:p>
            <a:pPr algn="ctr"/>
            <a:r>
              <a:rPr lang="es-ES" sz="48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+</a:t>
            </a:r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 flipH="1">
            <a:off x="2590800" y="2438400"/>
            <a:ext cx="914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>
            <a:off x="5486400" y="2362200"/>
            <a:ext cx="685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Medidad de Posición</a:t>
            </a:r>
            <a:endParaRPr lang="es-ES"/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0" y="30051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304800" y="1752600"/>
          <a:ext cx="2362200" cy="116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6" name="Ecuación" r:id="rId3" imgW="1498600" imgH="850900" progId="Equation.3">
                  <p:embed/>
                </p:oleObj>
              </mc:Choice>
              <mc:Fallback>
                <p:oleObj name="Ecuación" r:id="rId3" imgW="1498600" imgH="8509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752600"/>
                        <a:ext cx="2362200" cy="1166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0" y="30051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3355975" y="1724025"/>
          <a:ext cx="2125663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7" name="Ecuación" r:id="rId5" imgW="1384300" imgH="787400" progId="Equation.3">
                  <p:embed/>
                </p:oleObj>
              </mc:Choice>
              <mc:Fallback>
                <p:oleObj name="Ecuación" r:id="rId5" imgW="1384300" imgH="78740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5975" y="1724025"/>
                        <a:ext cx="2125663" cy="1203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0" y="30051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56328" name="Object 8"/>
          <p:cNvGraphicFramePr>
            <a:graphicFrameLocks noChangeAspect="1"/>
          </p:cNvGraphicFramePr>
          <p:nvPr/>
        </p:nvGraphicFramePr>
        <p:xfrm>
          <a:off x="6351588" y="1874838"/>
          <a:ext cx="2154237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8" name="Ecuación" r:id="rId7" imgW="1447800" imgH="787400" progId="Equation.3">
                  <p:embed/>
                </p:oleObj>
              </mc:Choice>
              <mc:Fallback>
                <p:oleObj name="Ecuación" r:id="rId7" imgW="1447800" imgH="7874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1588" y="1874838"/>
                        <a:ext cx="2154237" cy="1165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0" name="Rectangle 10"/>
          <p:cNvSpPr>
            <a:spLocks noChangeArrowheads="1"/>
          </p:cNvSpPr>
          <p:nvPr/>
        </p:nvSpPr>
        <p:spPr bwMode="auto">
          <a:xfrm>
            <a:off x="457200" y="3124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Medidad de Forma</a:t>
            </a:r>
            <a:endParaRPr lang="es-ES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56331" name="Object 11"/>
          <p:cNvGraphicFramePr>
            <a:graphicFrameLocks noChangeAspect="1"/>
          </p:cNvGraphicFramePr>
          <p:nvPr/>
        </p:nvGraphicFramePr>
        <p:xfrm>
          <a:off x="533400" y="4800600"/>
          <a:ext cx="2362200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9" name="Ecuación" r:id="rId9" imgW="1015559" imgH="444307" progId="Equation.3">
                  <p:embed/>
                </p:oleObj>
              </mc:Choice>
              <mc:Fallback>
                <p:oleObj name="Ecuación" r:id="rId9" imgW="1015559" imgH="444307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800600"/>
                        <a:ext cx="2362200" cy="1038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685800" y="43434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Asimetria</a:t>
            </a:r>
            <a:endParaRPr lang="es-ES" sz="2400">
              <a:latin typeface="Arial" charset="0"/>
            </a:endParaRPr>
          </a:p>
        </p:txBody>
      </p:sp>
      <p:sp>
        <p:nvSpPr>
          <p:cNvPr id="56334" name="Text Box 14"/>
          <p:cNvSpPr txBox="1">
            <a:spLocks noChangeArrowheads="1"/>
          </p:cNvSpPr>
          <p:nvPr/>
        </p:nvSpPr>
        <p:spPr bwMode="auto">
          <a:xfrm>
            <a:off x="4724400" y="43434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Arial" charset="0"/>
              </a:rPr>
              <a:t>Curtosis</a:t>
            </a:r>
            <a:endParaRPr lang="es-ES" sz="2400">
              <a:latin typeface="Arial" charset="0"/>
            </a:endParaRPr>
          </a:p>
        </p:txBody>
      </p:sp>
      <p:sp>
        <p:nvSpPr>
          <p:cNvPr id="56336" name="Rectangle 16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graphicFrame>
        <p:nvGraphicFramePr>
          <p:cNvPr id="56335" name="Object 15"/>
          <p:cNvGraphicFramePr>
            <a:graphicFrameLocks noChangeAspect="1"/>
          </p:cNvGraphicFramePr>
          <p:nvPr/>
        </p:nvGraphicFramePr>
        <p:xfrm>
          <a:off x="4800600" y="4876800"/>
          <a:ext cx="2133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0" name="Ecuación" r:id="rId11" imgW="761669" imgH="406224" progId="Equation.3">
                  <p:embed/>
                </p:oleObj>
              </mc:Choice>
              <mc:Fallback>
                <p:oleObj name="Ecuación" r:id="rId11" imgW="761669" imgH="406224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876800"/>
                        <a:ext cx="2133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3352800" y="2057400"/>
            <a:ext cx="2438400" cy="2514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PE">
              <a:latin typeface="Arial" charset="0"/>
              <a:cs typeface="Arial" charset="0"/>
            </a:endParaRPr>
          </a:p>
        </p:txBody>
      </p:sp>
      <p:sp>
        <p:nvSpPr>
          <p:cNvPr id="59395" name="Line 3"/>
          <p:cNvSpPr>
            <a:spLocks noChangeShapeType="1"/>
          </p:cNvSpPr>
          <p:nvPr/>
        </p:nvSpPr>
        <p:spPr bwMode="auto">
          <a:xfrm>
            <a:off x="3352800" y="29718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V="1">
            <a:off x="4495800" y="10668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>
            <a:off x="4495800" y="4572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1474788" y="903288"/>
          <a:ext cx="23764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33" name="Ecuación" r:id="rId3" imgW="43848720" imgH="7710840" progId="Equation.3">
                  <p:embed/>
                </p:oleObj>
              </mc:Choice>
              <mc:Fallback>
                <p:oleObj name="Ecuación" r:id="rId3" imgW="43848720" imgH="771084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4788" y="903288"/>
                        <a:ext cx="237648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9" name="Line 7"/>
          <p:cNvSpPr>
            <a:spLocks noChangeShapeType="1"/>
          </p:cNvSpPr>
          <p:nvPr/>
        </p:nvSpPr>
        <p:spPr bwMode="auto">
          <a:xfrm>
            <a:off x="4419600" y="1066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3962400" y="1066800"/>
            <a:ext cx="3810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1427163" y="5527675"/>
          <a:ext cx="240030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34" name="Ecuación" r:id="rId5" imgW="43036560" imgH="7710840" progId="Equation.3">
                  <p:embed/>
                </p:oleObj>
              </mc:Choice>
              <mc:Fallback>
                <p:oleObj name="Ecuación" r:id="rId5" imgW="43036560" imgH="771084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7163" y="5527675"/>
                        <a:ext cx="2400300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4" name="Line 10"/>
          <p:cNvSpPr>
            <a:spLocks noChangeShapeType="1"/>
          </p:cNvSpPr>
          <p:nvPr/>
        </p:nvSpPr>
        <p:spPr bwMode="auto">
          <a:xfrm>
            <a:off x="3962400" y="5715000"/>
            <a:ext cx="3810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4419600" y="5715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5410200" y="1295400"/>
            <a:ext cx="2819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PE" sz="2000">
                <a:latin typeface="Times New Roman" pitchFamily="18" charset="0"/>
                <a:cs typeface="Arial" charset="0"/>
              </a:rPr>
              <a:t>Bigote superior</a:t>
            </a:r>
            <a:endParaRPr lang="es-ES" sz="2000">
              <a:latin typeface="Times New Roman" pitchFamily="18" charset="0"/>
              <a:cs typeface="Arial" charset="0"/>
            </a:endParaRPr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H="1">
            <a:off x="4648200" y="1524000"/>
            <a:ext cx="6858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flipH="1">
            <a:off x="4572000" y="5181600"/>
            <a:ext cx="6858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5410200" y="4953000"/>
            <a:ext cx="2819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PE" sz="2000">
                <a:latin typeface="Times New Roman" pitchFamily="18" charset="0"/>
                <a:cs typeface="Arial" charset="0"/>
              </a:rPr>
              <a:t>Bigote inferior</a:t>
            </a:r>
            <a:endParaRPr lang="es-ES" sz="2000"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2209800" y="1828800"/>
          <a:ext cx="381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35" r:id="rId7" imgW="6079320" imgH="7304400" progId="Equation.3">
                  <p:embed/>
                </p:oleObj>
              </mc:Choice>
              <mc:Fallback>
                <p:oleObj r:id="rId7" imgW="6079320" imgH="730440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828800"/>
                        <a:ext cx="3810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2590800" y="2057400"/>
            <a:ext cx="6096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2147888" y="4352925"/>
          <a:ext cx="36671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36" name="Ecuación" r:id="rId9" imgW="5672880" imgH="6897960" progId="Equation.3">
                  <p:embed/>
                </p:oleObj>
              </mc:Choice>
              <mc:Fallback>
                <p:oleObj name="Ecuación" r:id="rId9" imgW="5672880" imgH="689796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4352925"/>
                        <a:ext cx="366712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3" name="Line 19"/>
          <p:cNvSpPr>
            <a:spLocks noChangeShapeType="1"/>
          </p:cNvSpPr>
          <p:nvPr/>
        </p:nvSpPr>
        <p:spPr bwMode="auto">
          <a:xfrm>
            <a:off x="2590800" y="4572000"/>
            <a:ext cx="6096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1524000" y="2763838"/>
          <a:ext cx="108108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37" name="Ecuación" r:id="rId11" imgW="17856720" imgH="6897960" progId="Equation.3">
                  <p:embed/>
                </p:oleObj>
              </mc:Choice>
              <mc:Fallback>
                <p:oleObj name="Ecuación" r:id="rId11" imgW="17856720" imgH="689796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763838"/>
                        <a:ext cx="1081088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5" name="Line 21"/>
          <p:cNvSpPr>
            <a:spLocks noChangeShapeType="1"/>
          </p:cNvSpPr>
          <p:nvPr/>
        </p:nvSpPr>
        <p:spPr bwMode="auto">
          <a:xfrm>
            <a:off x="2667000" y="2971800"/>
            <a:ext cx="6096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59414" name="Text Box 22"/>
          <p:cNvSpPr txBox="1">
            <a:spLocks noChangeArrowheads="1"/>
          </p:cNvSpPr>
          <p:nvPr/>
        </p:nvSpPr>
        <p:spPr bwMode="auto">
          <a:xfrm>
            <a:off x="1295400" y="228600"/>
            <a:ext cx="655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PE" sz="2400" b="1" i="1">
                <a:solidFill>
                  <a:schemeClr val="tx2"/>
                </a:solidFill>
                <a:latin typeface="Times New Roman" pitchFamily="18" charset="0"/>
                <a:cs typeface="Arial" charset="0"/>
              </a:rPr>
              <a:t>DIAGRAMA DE CAJA - BOX PLOT</a:t>
            </a:r>
            <a:endParaRPr lang="es-ES" sz="2400" b="1" i="1">
              <a:solidFill>
                <a:schemeClr val="tx2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animBg="1"/>
      <p:bldP spid="11274" grpId="0" animBg="1"/>
      <p:bldP spid="11276" grpId="0"/>
      <p:bldP spid="11277" grpId="0" animBg="1"/>
      <p:bldP spid="11278" grpId="0" animBg="1"/>
      <p:bldP spid="11279" grpId="0"/>
      <p:bldP spid="11281" grpId="0" animBg="1"/>
      <p:bldP spid="11283" grpId="0" animBg="1"/>
      <p:bldP spid="1128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0" y="0"/>
            <a:ext cx="5260975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s-MX" sz="2400" b="1" i="1">
                <a:solidFill>
                  <a:schemeClr val="tx2"/>
                </a:solidFill>
                <a:latin typeface="Times New Roman" pitchFamily="18" charset="0"/>
                <a:cs typeface="Arial" charset="0"/>
              </a:rPr>
              <a:t>ANÁLISIS DEL </a:t>
            </a:r>
            <a:r>
              <a:rPr lang="es-ES" sz="2400" b="1" i="1">
                <a:solidFill>
                  <a:schemeClr val="tx2"/>
                </a:solidFill>
                <a:latin typeface="Times New Roman" pitchFamily="18" charset="0"/>
                <a:cs typeface="Arial" charset="0"/>
              </a:rPr>
              <a:t>SESGO</a:t>
            </a:r>
            <a:r>
              <a:rPr lang="es-ES" sz="2400">
                <a:solidFill>
                  <a:schemeClr val="tx2"/>
                </a:solidFill>
                <a:latin typeface="Times New Roman" pitchFamily="18" charset="0"/>
                <a:cs typeface="Arial" charset="0"/>
              </a:rPr>
              <a:t> (ASIMETRIA)</a:t>
            </a: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228600" y="2667000"/>
            <a:ext cx="3581400" cy="1247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571500" indent="-571500" algn="just" eaLnBrk="0" hangingPunct="0"/>
            <a:r>
              <a:rPr lang="es-PE" sz="1400" b="1">
                <a:latin typeface="Arial" charset="0"/>
                <a:cs typeface="Arial" charset="0"/>
              </a:rPr>
              <a:t>1.-	Sesgada a la izquierda: </a:t>
            </a:r>
            <a:r>
              <a:rPr lang="es-PE" sz="1400">
                <a:latin typeface="Arial" charset="0"/>
                <a:cs typeface="Arial" charset="0"/>
              </a:rPr>
              <a:t>(sesgo negativo): La media y la mediana están a la izquierda de la moda.</a:t>
            </a:r>
            <a:r>
              <a:rPr lang="es-PE" sz="1600">
                <a:latin typeface="Arial" charset="0"/>
                <a:cs typeface="Arial" charset="0"/>
              </a:rPr>
              <a:t> (</a:t>
            </a:r>
            <a:r>
              <a:rPr lang="en-US" sz="1600">
                <a:latin typeface="Arial" charset="0"/>
                <a:cs typeface="Arial" charset="0"/>
              </a:rPr>
              <a:t>&lt;</a:t>
            </a:r>
            <a:r>
              <a:rPr lang="es-PE" sz="1600">
                <a:latin typeface="Arial" charset="0"/>
                <a:cs typeface="Arial" charset="0"/>
              </a:rPr>
              <a:t>0)</a:t>
            </a:r>
          </a:p>
          <a:p>
            <a:pPr marL="571500" indent="-571500" eaLnBrk="0" hangingPunct="0"/>
            <a:endParaRPr lang="es-PE" sz="1600">
              <a:latin typeface="Arial" charset="0"/>
              <a:cs typeface="Arial" charset="0"/>
            </a:endParaRPr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5029200" y="2667000"/>
            <a:ext cx="3581400" cy="665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571500" indent="-571500" eaLnBrk="0" hangingPunct="0">
              <a:lnSpc>
                <a:spcPct val="90000"/>
              </a:lnSpc>
            </a:pPr>
            <a:r>
              <a:rPr lang="es-PE" sz="1400" b="1">
                <a:latin typeface="Arial" charset="0"/>
                <a:cs typeface="Arial" charset="0"/>
              </a:rPr>
              <a:t>2.-	Simetría (sesgo cero): </a:t>
            </a:r>
            <a:r>
              <a:rPr lang="es-PE" sz="1400">
                <a:latin typeface="Arial" charset="0"/>
                <a:cs typeface="Arial" charset="0"/>
              </a:rPr>
              <a:t>La media, la mediana y la moda son iguales. (=0)</a:t>
            </a:r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5029200" y="4191000"/>
            <a:ext cx="3581400" cy="727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381000" indent="-381000" algn="just" eaLnBrk="0" hangingPunct="0"/>
            <a:r>
              <a:rPr lang="es-PE" sz="1400" b="1">
                <a:latin typeface="Arial" charset="0"/>
                <a:cs typeface="Arial" charset="0"/>
              </a:rPr>
              <a:t>3.- Sesgada a la derecha: </a:t>
            </a:r>
            <a:r>
              <a:rPr lang="es-PE" sz="1400">
                <a:latin typeface="Arial" charset="0"/>
                <a:cs typeface="Arial" charset="0"/>
              </a:rPr>
              <a:t>(sesgo positivo): La media y la mediana están a la derecha de la moda. (&gt;0)</a:t>
            </a:r>
          </a:p>
        </p:txBody>
      </p:sp>
      <p:grpSp>
        <p:nvGrpSpPr>
          <p:cNvPr id="58374" name="Group 6"/>
          <p:cNvGrpSpPr>
            <a:grpSpLocks/>
          </p:cNvGrpSpPr>
          <p:nvPr/>
        </p:nvGrpSpPr>
        <p:grpSpPr bwMode="auto">
          <a:xfrm>
            <a:off x="304800" y="3581400"/>
            <a:ext cx="3886200" cy="2057400"/>
            <a:chOff x="192" y="2784"/>
            <a:chExt cx="2448" cy="1296"/>
          </a:xfrm>
        </p:grpSpPr>
        <p:sp>
          <p:nvSpPr>
            <p:cNvPr id="58375" name="Rectangle 7"/>
            <p:cNvSpPr>
              <a:spLocks noChangeArrowheads="1"/>
            </p:cNvSpPr>
            <p:nvPr/>
          </p:nvSpPr>
          <p:spPr bwMode="auto">
            <a:xfrm>
              <a:off x="192" y="2784"/>
              <a:ext cx="2448" cy="1296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s-PE" sz="2400"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58376" name="Group 8"/>
            <p:cNvGrpSpPr>
              <a:grpSpLocks/>
            </p:cNvGrpSpPr>
            <p:nvPr/>
          </p:nvGrpSpPr>
          <p:grpSpPr bwMode="auto">
            <a:xfrm>
              <a:off x="384" y="3168"/>
              <a:ext cx="1776" cy="434"/>
              <a:chOff x="3456" y="1822"/>
              <a:chExt cx="1776" cy="434"/>
            </a:xfrm>
          </p:grpSpPr>
          <p:sp>
            <p:nvSpPr>
              <p:cNvPr id="58377" name="Line 9"/>
              <p:cNvSpPr>
                <a:spLocks noChangeShapeType="1"/>
              </p:cNvSpPr>
              <p:nvPr/>
            </p:nvSpPr>
            <p:spPr bwMode="auto">
              <a:xfrm flipV="1">
                <a:off x="3456" y="2256"/>
                <a:ext cx="1776" cy="0"/>
              </a:xfrm>
              <a:prstGeom prst="line">
                <a:avLst/>
              </a:prstGeom>
              <a:noFill/>
              <a:ln w="38100">
                <a:solidFill>
                  <a:srgbClr val="D6009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8378" name="Freeform 10"/>
              <p:cNvSpPr>
                <a:spLocks/>
              </p:cNvSpPr>
              <p:nvPr/>
            </p:nvSpPr>
            <p:spPr bwMode="auto">
              <a:xfrm>
                <a:off x="4033" y="1925"/>
                <a:ext cx="1" cy="319"/>
              </a:xfrm>
              <a:custGeom>
                <a:avLst/>
                <a:gdLst>
                  <a:gd name="T0" fmla="*/ 0 w 1"/>
                  <a:gd name="T1" fmla="*/ 0 h 888"/>
                  <a:gd name="T2" fmla="*/ 0 w 1"/>
                  <a:gd name="T3" fmla="*/ 888 h 888"/>
                  <a:gd name="T4" fmla="*/ 0 60000 65536"/>
                  <a:gd name="T5" fmla="*/ 0 60000 65536"/>
                  <a:gd name="T6" fmla="*/ 0 w 1"/>
                  <a:gd name="T7" fmla="*/ 0 h 888"/>
                  <a:gd name="T8" fmla="*/ 1 w 1"/>
                  <a:gd name="T9" fmla="*/ 888 h 88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88">
                    <a:moveTo>
                      <a:pt x="0" y="0"/>
                    </a:moveTo>
                    <a:lnTo>
                      <a:pt x="0" y="888"/>
                    </a:lnTo>
                  </a:path>
                </a:pathLst>
              </a:custGeom>
              <a:noFill/>
              <a:ln w="19050">
                <a:solidFill>
                  <a:srgbClr val="D60093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PE">
                  <a:latin typeface="Arial" charset="0"/>
                  <a:cs typeface="Arial" charset="0"/>
                </a:endParaRPr>
              </a:p>
            </p:txBody>
          </p:sp>
          <p:sp>
            <p:nvSpPr>
              <p:cNvPr id="58379" name="Freeform 11"/>
              <p:cNvSpPr>
                <a:spLocks/>
              </p:cNvSpPr>
              <p:nvPr/>
            </p:nvSpPr>
            <p:spPr bwMode="auto">
              <a:xfrm>
                <a:off x="3456" y="1822"/>
                <a:ext cx="1776" cy="386"/>
              </a:xfrm>
              <a:custGeom>
                <a:avLst/>
                <a:gdLst>
                  <a:gd name="T0" fmla="*/ 0 w 1776"/>
                  <a:gd name="T1" fmla="*/ 386 h 386"/>
                  <a:gd name="T2" fmla="*/ 204 w 1776"/>
                  <a:gd name="T3" fmla="*/ 290 h 386"/>
                  <a:gd name="T4" fmla="*/ 264 w 1776"/>
                  <a:gd name="T5" fmla="*/ 206 h 386"/>
                  <a:gd name="T6" fmla="*/ 348 w 1776"/>
                  <a:gd name="T7" fmla="*/ 98 h 386"/>
                  <a:gd name="T8" fmla="*/ 521 w 1776"/>
                  <a:gd name="T9" fmla="*/ 10 h 386"/>
                  <a:gd name="T10" fmla="*/ 710 w 1776"/>
                  <a:gd name="T11" fmla="*/ 35 h 386"/>
                  <a:gd name="T12" fmla="*/ 855 w 1776"/>
                  <a:gd name="T13" fmla="*/ 121 h 386"/>
                  <a:gd name="T14" fmla="*/ 1043 w 1776"/>
                  <a:gd name="T15" fmla="*/ 250 h 386"/>
                  <a:gd name="T16" fmla="*/ 1299 w 1776"/>
                  <a:gd name="T17" fmla="*/ 324 h 386"/>
                  <a:gd name="T18" fmla="*/ 1776 w 1776"/>
                  <a:gd name="T19" fmla="*/ 370 h 38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776"/>
                  <a:gd name="T31" fmla="*/ 0 h 386"/>
                  <a:gd name="T32" fmla="*/ 1776 w 1776"/>
                  <a:gd name="T33" fmla="*/ 386 h 38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776" h="386">
                    <a:moveTo>
                      <a:pt x="0" y="386"/>
                    </a:moveTo>
                    <a:cubicBezTo>
                      <a:pt x="32" y="370"/>
                      <a:pt x="160" y="320"/>
                      <a:pt x="204" y="290"/>
                    </a:cubicBezTo>
                    <a:cubicBezTo>
                      <a:pt x="248" y="260"/>
                      <a:pt x="240" y="238"/>
                      <a:pt x="264" y="206"/>
                    </a:cubicBezTo>
                    <a:cubicBezTo>
                      <a:pt x="288" y="174"/>
                      <a:pt x="305" y="131"/>
                      <a:pt x="348" y="98"/>
                    </a:cubicBezTo>
                    <a:cubicBezTo>
                      <a:pt x="391" y="65"/>
                      <a:pt x="461" y="20"/>
                      <a:pt x="521" y="10"/>
                    </a:cubicBezTo>
                    <a:cubicBezTo>
                      <a:pt x="581" y="0"/>
                      <a:pt x="655" y="17"/>
                      <a:pt x="710" y="35"/>
                    </a:cubicBezTo>
                    <a:cubicBezTo>
                      <a:pt x="766" y="53"/>
                      <a:pt x="799" y="85"/>
                      <a:pt x="855" y="121"/>
                    </a:cubicBezTo>
                    <a:cubicBezTo>
                      <a:pt x="910" y="157"/>
                      <a:pt x="969" y="216"/>
                      <a:pt x="1043" y="250"/>
                    </a:cubicBezTo>
                    <a:cubicBezTo>
                      <a:pt x="1117" y="284"/>
                      <a:pt x="1176" y="304"/>
                      <a:pt x="1299" y="324"/>
                    </a:cubicBezTo>
                    <a:cubicBezTo>
                      <a:pt x="1421" y="344"/>
                      <a:pt x="1677" y="361"/>
                      <a:pt x="1776" y="370"/>
                    </a:cubicBezTo>
                  </a:path>
                </a:pathLst>
              </a:custGeom>
              <a:noFill/>
              <a:ln w="38100">
                <a:solidFill>
                  <a:srgbClr val="D6009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PE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58380" name="Line 12"/>
            <p:cNvSpPr>
              <a:spLocks noChangeShapeType="1"/>
            </p:cNvSpPr>
            <p:nvPr/>
          </p:nvSpPr>
          <p:spPr bwMode="auto">
            <a:xfrm>
              <a:off x="1056" y="3168"/>
              <a:ext cx="0" cy="432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381" name="Line 13"/>
            <p:cNvSpPr>
              <a:spLocks noChangeShapeType="1"/>
            </p:cNvSpPr>
            <p:nvPr/>
          </p:nvSpPr>
          <p:spPr bwMode="auto">
            <a:xfrm>
              <a:off x="1152" y="3264"/>
              <a:ext cx="0" cy="336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382" name="AutoShape 14"/>
            <p:cNvSpPr>
              <a:spLocks noChangeArrowheads="1"/>
            </p:cNvSpPr>
            <p:nvPr/>
          </p:nvSpPr>
          <p:spPr bwMode="auto">
            <a:xfrm>
              <a:off x="1008" y="3600"/>
              <a:ext cx="48" cy="240"/>
            </a:xfrm>
            <a:prstGeom prst="upArrow">
              <a:avLst>
                <a:gd name="adj1" fmla="val 50000"/>
                <a:gd name="adj2" fmla="val 125000"/>
              </a:avLst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PE">
                <a:latin typeface="Arial" charset="0"/>
                <a:cs typeface="Arial" charset="0"/>
              </a:endParaRPr>
            </a:p>
          </p:txBody>
        </p:sp>
        <p:sp>
          <p:nvSpPr>
            <p:cNvPr id="58383" name="Line 15"/>
            <p:cNvSpPr>
              <a:spLocks noChangeShapeType="1"/>
            </p:cNvSpPr>
            <p:nvPr/>
          </p:nvSpPr>
          <p:spPr bwMode="auto">
            <a:xfrm flipV="1">
              <a:off x="960" y="3648"/>
              <a:ext cx="0" cy="144"/>
            </a:xfrm>
            <a:prstGeom prst="line">
              <a:avLst/>
            </a:prstGeom>
            <a:noFill/>
            <a:ln w="12700" cap="sq">
              <a:solidFill>
                <a:schemeClr val="hlink"/>
              </a:solidFill>
              <a:round/>
              <a:headEnd type="none" w="sm" len="sm"/>
              <a:tailEnd type="triangl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384" name="Line 16"/>
            <p:cNvSpPr>
              <a:spLocks noChangeShapeType="1"/>
            </p:cNvSpPr>
            <p:nvPr/>
          </p:nvSpPr>
          <p:spPr bwMode="auto">
            <a:xfrm flipV="1">
              <a:off x="1152" y="3648"/>
              <a:ext cx="0" cy="144"/>
            </a:xfrm>
            <a:prstGeom prst="line">
              <a:avLst/>
            </a:prstGeom>
            <a:noFill/>
            <a:ln w="12700" cap="sq">
              <a:solidFill>
                <a:srgbClr val="0000FF"/>
              </a:solidFill>
              <a:round/>
              <a:headEnd type="none" w="sm" len="sm"/>
              <a:tailEnd type="triangl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385" name="Line 17"/>
            <p:cNvSpPr>
              <a:spLocks noChangeShapeType="1"/>
            </p:cNvSpPr>
            <p:nvPr/>
          </p:nvSpPr>
          <p:spPr bwMode="auto">
            <a:xfrm>
              <a:off x="1152" y="3792"/>
              <a:ext cx="96" cy="0"/>
            </a:xfrm>
            <a:prstGeom prst="line">
              <a:avLst/>
            </a:prstGeom>
            <a:noFill/>
            <a:ln w="12700" cap="sq">
              <a:solidFill>
                <a:srgbClr val="0000FF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386" name="Line 18"/>
            <p:cNvSpPr>
              <a:spLocks noChangeShapeType="1"/>
            </p:cNvSpPr>
            <p:nvPr/>
          </p:nvSpPr>
          <p:spPr bwMode="auto">
            <a:xfrm flipH="1">
              <a:off x="864" y="3792"/>
              <a:ext cx="96" cy="0"/>
            </a:xfrm>
            <a:prstGeom prst="line">
              <a:avLst/>
            </a:prstGeom>
            <a:noFill/>
            <a:ln w="12700" cap="sq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387" name="Text Box 19"/>
            <p:cNvSpPr txBox="1">
              <a:spLocks noChangeArrowheads="1"/>
            </p:cNvSpPr>
            <p:nvPr/>
          </p:nvSpPr>
          <p:spPr bwMode="auto">
            <a:xfrm>
              <a:off x="1248" y="3744"/>
              <a:ext cx="362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MX" sz="1200">
                  <a:solidFill>
                    <a:srgbClr val="0000FF"/>
                  </a:solidFill>
                  <a:latin typeface="Times New Roman" pitchFamily="18" charset="0"/>
                  <a:cs typeface="Arial" charset="0"/>
                </a:rPr>
                <a:t>Media</a:t>
              </a:r>
              <a:endParaRPr lang="es-ES" sz="1200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58388" name="Text Box 20"/>
            <p:cNvSpPr txBox="1">
              <a:spLocks noChangeArrowheads="1"/>
            </p:cNvSpPr>
            <p:nvPr/>
          </p:nvSpPr>
          <p:spPr bwMode="auto">
            <a:xfrm>
              <a:off x="432" y="3696"/>
              <a:ext cx="388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s-MX" sz="1200">
                  <a:solidFill>
                    <a:srgbClr val="0000FF"/>
                  </a:solidFill>
                  <a:latin typeface="Times New Roman" pitchFamily="18" charset="0"/>
                  <a:cs typeface="Arial" charset="0"/>
                </a:rPr>
                <a:t>Moda</a:t>
              </a:r>
              <a:endParaRPr lang="es-ES" sz="1200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58389" name="Text Box 21"/>
            <p:cNvSpPr txBox="1">
              <a:spLocks noChangeArrowheads="1"/>
            </p:cNvSpPr>
            <p:nvPr/>
          </p:nvSpPr>
          <p:spPr bwMode="auto">
            <a:xfrm>
              <a:off x="816" y="3840"/>
              <a:ext cx="453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MX" sz="1200">
                  <a:solidFill>
                    <a:srgbClr val="0000FF"/>
                  </a:solidFill>
                  <a:latin typeface="Times New Roman" pitchFamily="18" charset="0"/>
                  <a:cs typeface="Arial" charset="0"/>
                </a:rPr>
                <a:t>Mediana</a:t>
              </a:r>
              <a:endParaRPr lang="es-ES" sz="1200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58390" name="Line 22"/>
            <p:cNvSpPr>
              <a:spLocks noChangeShapeType="1"/>
            </p:cNvSpPr>
            <p:nvPr/>
          </p:nvSpPr>
          <p:spPr bwMode="auto">
            <a:xfrm>
              <a:off x="960" y="3216"/>
              <a:ext cx="0" cy="336"/>
            </a:xfrm>
            <a:prstGeom prst="line">
              <a:avLst/>
            </a:prstGeom>
            <a:noFill/>
            <a:ln w="12700" cap="sq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</p:grpSp>
      <p:grpSp>
        <p:nvGrpSpPr>
          <p:cNvPr id="58391" name="Group 23"/>
          <p:cNvGrpSpPr>
            <a:grpSpLocks/>
          </p:cNvGrpSpPr>
          <p:nvPr/>
        </p:nvGrpSpPr>
        <p:grpSpPr bwMode="auto">
          <a:xfrm>
            <a:off x="304800" y="609600"/>
            <a:ext cx="3657600" cy="1905000"/>
            <a:chOff x="192" y="384"/>
            <a:chExt cx="2304" cy="1200"/>
          </a:xfrm>
        </p:grpSpPr>
        <p:sp>
          <p:nvSpPr>
            <p:cNvPr id="58392" name="Rectangle 24"/>
            <p:cNvSpPr>
              <a:spLocks noChangeArrowheads="1"/>
            </p:cNvSpPr>
            <p:nvPr/>
          </p:nvSpPr>
          <p:spPr bwMode="auto">
            <a:xfrm>
              <a:off x="192" y="384"/>
              <a:ext cx="2304" cy="1200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s-PE" sz="2400"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58393" name="Group 25"/>
            <p:cNvGrpSpPr>
              <a:grpSpLocks/>
            </p:cNvGrpSpPr>
            <p:nvPr/>
          </p:nvGrpSpPr>
          <p:grpSpPr bwMode="auto">
            <a:xfrm flipH="1">
              <a:off x="384" y="624"/>
              <a:ext cx="1776" cy="434"/>
              <a:chOff x="3456" y="1822"/>
              <a:chExt cx="1776" cy="434"/>
            </a:xfrm>
          </p:grpSpPr>
          <p:sp>
            <p:nvSpPr>
              <p:cNvPr id="58394" name="Line 26"/>
              <p:cNvSpPr>
                <a:spLocks noChangeShapeType="1"/>
              </p:cNvSpPr>
              <p:nvPr/>
            </p:nvSpPr>
            <p:spPr bwMode="auto">
              <a:xfrm flipV="1">
                <a:off x="3456" y="2256"/>
                <a:ext cx="1776" cy="0"/>
              </a:xfrm>
              <a:prstGeom prst="line">
                <a:avLst/>
              </a:prstGeom>
              <a:noFill/>
              <a:ln w="38100">
                <a:solidFill>
                  <a:srgbClr val="D6009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8395" name="Freeform 27"/>
              <p:cNvSpPr>
                <a:spLocks/>
              </p:cNvSpPr>
              <p:nvPr/>
            </p:nvSpPr>
            <p:spPr bwMode="auto">
              <a:xfrm>
                <a:off x="4033" y="1925"/>
                <a:ext cx="1" cy="319"/>
              </a:xfrm>
              <a:custGeom>
                <a:avLst/>
                <a:gdLst>
                  <a:gd name="T0" fmla="*/ 0 w 1"/>
                  <a:gd name="T1" fmla="*/ 0 h 888"/>
                  <a:gd name="T2" fmla="*/ 0 w 1"/>
                  <a:gd name="T3" fmla="*/ 888 h 888"/>
                  <a:gd name="T4" fmla="*/ 0 60000 65536"/>
                  <a:gd name="T5" fmla="*/ 0 60000 65536"/>
                  <a:gd name="T6" fmla="*/ 0 w 1"/>
                  <a:gd name="T7" fmla="*/ 0 h 888"/>
                  <a:gd name="T8" fmla="*/ 1 w 1"/>
                  <a:gd name="T9" fmla="*/ 888 h 88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88">
                    <a:moveTo>
                      <a:pt x="0" y="0"/>
                    </a:moveTo>
                    <a:lnTo>
                      <a:pt x="0" y="888"/>
                    </a:lnTo>
                  </a:path>
                </a:pathLst>
              </a:custGeom>
              <a:noFill/>
              <a:ln w="19050">
                <a:solidFill>
                  <a:srgbClr val="D60093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PE">
                  <a:latin typeface="Arial" charset="0"/>
                  <a:cs typeface="Arial" charset="0"/>
                </a:endParaRPr>
              </a:p>
            </p:txBody>
          </p:sp>
          <p:sp>
            <p:nvSpPr>
              <p:cNvPr id="58396" name="Freeform 28"/>
              <p:cNvSpPr>
                <a:spLocks/>
              </p:cNvSpPr>
              <p:nvPr/>
            </p:nvSpPr>
            <p:spPr bwMode="auto">
              <a:xfrm>
                <a:off x="3456" y="1822"/>
                <a:ext cx="1776" cy="386"/>
              </a:xfrm>
              <a:custGeom>
                <a:avLst/>
                <a:gdLst>
                  <a:gd name="T0" fmla="*/ 0 w 1776"/>
                  <a:gd name="T1" fmla="*/ 386 h 386"/>
                  <a:gd name="T2" fmla="*/ 204 w 1776"/>
                  <a:gd name="T3" fmla="*/ 290 h 386"/>
                  <a:gd name="T4" fmla="*/ 264 w 1776"/>
                  <a:gd name="T5" fmla="*/ 206 h 386"/>
                  <a:gd name="T6" fmla="*/ 348 w 1776"/>
                  <a:gd name="T7" fmla="*/ 98 h 386"/>
                  <a:gd name="T8" fmla="*/ 521 w 1776"/>
                  <a:gd name="T9" fmla="*/ 10 h 386"/>
                  <a:gd name="T10" fmla="*/ 710 w 1776"/>
                  <a:gd name="T11" fmla="*/ 35 h 386"/>
                  <a:gd name="T12" fmla="*/ 855 w 1776"/>
                  <a:gd name="T13" fmla="*/ 121 h 386"/>
                  <a:gd name="T14" fmla="*/ 1043 w 1776"/>
                  <a:gd name="T15" fmla="*/ 250 h 386"/>
                  <a:gd name="T16" fmla="*/ 1299 w 1776"/>
                  <a:gd name="T17" fmla="*/ 324 h 386"/>
                  <a:gd name="T18" fmla="*/ 1776 w 1776"/>
                  <a:gd name="T19" fmla="*/ 370 h 38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776"/>
                  <a:gd name="T31" fmla="*/ 0 h 386"/>
                  <a:gd name="T32" fmla="*/ 1776 w 1776"/>
                  <a:gd name="T33" fmla="*/ 386 h 38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776" h="386">
                    <a:moveTo>
                      <a:pt x="0" y="386"/>
                    </a:moveTo>
                    <a:cubicBezTo>
                      <a:pt x="32" y="370"/>
                      <a:pt x="160" y="320"/>
                      <a:pt x="204" y="290"/>
                    </a:cubicBezTo>
                    <a:cubicBezTo>
                      <a:pt x="248" y="260"/>
                      <a:pt x="240" y="238"/>
                      <a:pt x="264" y="206"/>
                    </a:cubicBezTo>
                    <a:cubicBezTo>
                      <a:pt x="288" y="174"/>
                      <a:pt x="305" y="131"/>
                      <a:pt x="348" y="98"/>
                    </a:cubicBezTo>
                    <a:cubicBezTo>
                      <a:pt x="391" y="65"/>
                      <a:pt x="461" y="20"/>
                      <a:pt x="521" y="10"/>
                    </a:cubicBezTo>
                    <a:cubicBezTo>
                      <a:pt x="581" y="0"/>
                      <a:pt x="655" y="17"/>
                      <a:pt x="710" y="35"/>
                    </a:cubicBezTo>
                    <a:cubicBezTo>
                      <a:pt x="766" y="53"/>
                      <a:pt x="799" y="85"/>
                      <a:pt x="855" y="121"/>
                    </a:cubicBezTo>
                    <a:cubicBezTo>
                      <a:pt x="910" y="157"/>
                      <a:pt x="969" y="216"/>
                      <a:pt x="1043" y="250"/>
                    </a:cubicBezTo>
                    <a:cubicBezTo>
                      <a:pt x="1117" y="284"/>
                      <a:pt x="1176" y="304"/>
                      <a:pt x="1299" y="324"/>
                    </a:cubicBezTo>
                    <a:cubicBezTo>
                      <a:pt x="1421" y="344"/>
                      <a:pt x="1677" y="361"/>
                      <a:pt x="1776" y="370"/>
                    </a:cubicBezTo>
                  </a:path>
                </a:pathLst>
              </a:custGeom>
              <a:noFill/>
              <a:ln w="38100">
                <a:solidFill>
                  <a:srgbClr val="D6009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PE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58397" name="Line 29"/>
            <p:cNvSpPr>
              <a:spLocks noChangeShapeType="1"/>
            </p:cNvSpPr>
            <p:nvPr/>
          </p:nvSpPr>
          <p:spPr bwMode="auto">
            <a:xfrm>
              <a:off x="1392" y="720"/>
              <a:ext cx="0" cy="336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398" name="Line 30"/>
            <p:cNvSpPr>
              <a:spLocks noChangeShapeType="1"/>
            </p:cNvSpPr>
            <p:nvPr/>
          </p:nvSpPr>
          <p:spPr bwMode="auto">
            <a:xfrm>
              <a:off x="1488" y="624"/>
              <a:ext cx="0" cy="432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399" name="AutoShape 31"/>
            <p:cNvSpPr>
              <a:spLocks noChangeArrowheads="1"/>
            </p:cNvSpPr>
            <p:nvPr/>
          </p:nvSpPr>
          <p:spPr bwMode="auto">
            <a:xfrm>
              <a:off x="1440" y="1056"/>
              <a:ext cx="48" cy="240"/>
            </a:xfrm>
            <a:prstGeom prst="upArrow">
              <a:avLst>
                <a:gd name="adj1" fmla="val 50000"/>
                <a:gd name="adj2" fmla="val 125000"/>
              </a:avLst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PE">
                <a:latin typeface="Arial" charset="0"/>
                <a:cs typeface="Arial" charset="0"/>
              </a:endParaRPr>
            </a:p>
          </p:txBody>
        </p:sp>
        <p:sp>
          <p:nvSpPr>
            <p:cNvPr id="58400" name="Line 32"/>
            <p:cNvSpPr>
              <a:spLocks noChangeShapeType="1"/>
            </p:cNvSpPr>
            <p:nvPr/>
          </p:nvSpPr>
          <p:spPr bwMode="auto">
            <a:xfrm flipV="1">
              <a:off x="1584" y="1056"/>
              <a:ext cx="0" cy="144"/>
            </a:xfrm>
            <a:prstGeom prst="line">
              <a:avLst/>
            </a:prstGeom>
            <a:noFill/>
            <a:ln w="12700" cap="sq">
              <a:solidFill>
                <a:srgbClr val="0000FF"/>
              </a:solidFill>
              <a:round/>
              <a:headEnd type="none" w="sm" len="sm"/>
              <a:tailEnd type="triangl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401" name="Line 33"/>
            <p:cNvSpPr>
              <a:spLocks noChangeShapeType="1"/>
            </p:cNvSpPr>
            <p:nvPr/>
          </p:nvSpPr>
          <p:spPr bwMode="auto">
            <a:xfrm>
              <a:off x="1584" y="1200"/>
              <a:ext cx="96" cy="0"/>
            </a:xfrm>
            <a:prstGeom prst="line">
              <a:avLst/>
            </a:prstGeom>
            <a:noFill/>
            <a:ln w="12700" cap="sq">
              <a:solidFill>
                <a:srgbClr val="0000FF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402" name="Line 34"/>
            <p:cNvSpPr>
              <a:spLocks noChangeShapeType="1"/>
            </p:cNvSpPr>
            <p:nvPr/>
          </p:nvSpPr>
          <p:spPr bwMode="auto">
            <a:xfrm flipV="1">
              <a:off x="1392" y="1056"/>
              <a:ext cx="0" cy="144"/>
            </a:xfrm>
            <a:prstGeom prst="line">
              <a:avLst/>
            </a:prstGeom>
            <a:noFill/>
            <a:ln w="12700" cap="sq">
              <a:solidFill>
                <a:srgbClr val="0000FF"/>
              </a:solidFill>
              <a:round/>
              <a:headEnd type="none" w="sm" len="sm"/>
              <a:tailEnd type="triangl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403" name="Line 35"/>
            <p:cNvSpPr>
              <a:spLocks noChangeShapeType="1"/>
            </p:cNvSpPr>
            <p:nvPr/>
          </p:nvSpPr>
          <p:spPr bwMode="auto">
            <a:xfrm flipH="1">
              <a:off x="1296" y="1200"/>
              <a:ext cx="96" cy="0"/>
            </a:xfrm>
            <a:prstGeom prst="line">
              <a:avLst/>
            </a:prstGeom>
            <a:noFill/>
            <a:ln w="12700" cap="sq">
              <a:solidFill>
                <a:srgbClr val="0000FF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404" name="Text Box 36"/>
            <p:cNvSpPr txBox="1">
              <a:spLocks noChangeArrowheads="1"/>
            </p:cNvSpPr>
            <p:nvPr/>
          </p:nvSpPr>
          <p:spPr bwMode="auto">
            <a:xfrm>
              <a:off x="960" y="1104"/>
              <a:ext cx="362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MX" sz="1200">
                  <a:solidFill>
                    <a:srgbClr val="0000FF"/>
                  </a:solidFill>
                  <a:latin typeface="Times New Roman" pitchFamily="18" charset="0"/>
                  <a:cs typeface="Arial" charset="0"/>
                </a:rPr>
                <a:t>Media</a:t>
              </a:r>
              <a:endParaRPr lang="es-ES" sz="1200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58405" name="Text Box 37"/>
            <p:cNvSpPr txBox="1">
              <a:spLocks noChangeArrowheads="1"/>
            </p:cNvSpPr>
            <p:nvPr/>
          </p:nvSpPr>
          <p:spPr bwMode="auto">
            <a:xfrm>
              <a:off x="1680" y="1104"/>
              <a:ext cx="340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MX" sz="1200">
                  <a:solidFill>
                    <a:srgbClr val="0000FF"/>
                  </a:solidFill>
                  <a:latin typeface="Times New Roman" pitchFamily="18" charset="0"/>
                  <a:cs typeface="Arial" charset="0"/>
                </a:rPr>
                <a:t>Moda</a:t>
              </a:r>
              <a:endParaRPr lang="es-ES" sz="1200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58406" name="Text Box 38"/>
            <p:cNvSpPr txBox="1">
              <a:spLocks noChangeArrowheads="1"/>
            </p:cNvSpPr>
            <p:nvPr/>
          </p:nvSpPr>
          <p:spPr bwMode="auto">
            <a:xfrm>
              <a:off x="1248" y="1296"/>
              <a:ext cx="453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s-MX" sz="1200">
                  <a:solidFill>
                    <a:srgbClr val="0000FF"/>
                  </a:solidFill>
                  <a:latin typeface="Times New Roman" pitchFamily="18" charset="0"/>
                  <a:cs typeface="Arial" charset="0"/>
                </a:rPr>
                <a:t>Mediana</a:t>
              </a:r>
              <a:endParaRPr lang="es-ES" sz="1200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58407" name="Line 39"/>
            <p:cNvSpPr>
              <a:spLocks noChangeShapeType="1"/>
            </p:cNvSpPr>
            <p:nvPr/>
          </p:nvSpPr>
          <p:spPr bwMode="auto">
            <a:xfrm>
              <a:off x="1584" y="624"/>
              <a:ext cx="0" cy="384"/>
            </a:xfrm>
            <a:prstGeom prst="line">
              <a:avLst/>
            </a:prstGeom>
            <a:noFill/>
            <a:ln w="12700" cap="sq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</p:grpSp>
      <p:grpSp>
        <p:nvGrpSpPr>
          <p:cNvPr id="58408" name="Group 40"/>
          <p:cNvGrpSpPr>
            <a:grpSpLocks/>
          </p:cNvGrpSpPr>
          <p:nvPr/>
        </p:nvGrpSpPr>
        <p:grpSpPr bwMode="auto">
          <a:xfrm>
            <a:off x="4724400" y="533400"/>
            <a:ext cx="3886200" cy="1828800"/>
            <a:chOff x="2976" y="336"/>
            <a:chExt cx="2448" cy="1152"/>
          </a:xfrm>
        </p:grpSpPr>
        <p:sp>
          <p:nvSpPr>
            <p:cNvPr id="58409" name="Rectangle 41"/>
            <p:cNvSpPr>
              <a:spLocks noChangeArrowheads="1"/>
            </p:cNvSpPr>
            <p:nvPr/>
          </p:nvSpPr>
          <p:spPr bwMode="auto">
            <a:xfrm>
              <a:off x="2976" y="336"/>
              <a:ext cx="2448" cy="1152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s-PE" sz="4800">
                <a:latin typeface="Arial" charset="0"/>
                <a:cs typeface="Arial" charset="0"/>
              </a:endParaRPr>
            </a:p>
          </p:txBody>
        </p:sp>
        <p:grpSp>
          <p:nvGrpSpPr>
            <p:cNvPr id="58410" name="Group 42"/>
            <p:cNvGrpSpPr>
              <a:grpSpLocks/>
            </p:cNvGrpSpPr>
            <p:nvPr/>
          </p:nvGrpSpPr>
          <p:grpSpPr bwMode="auto">
            <a:xfrm>
              <a:off x="3360" y="576"/>
              <a:ext cx="1728" cy="432"/>
              <a:chOff x="1056" y="1816"/>
              <a:chExt cx="3600" cy="920"/>
            </a:xfrm>
          </p:grpSpPr>
          <p:grpSp>
            <p:nvGrpSpPr>
              <p:cNvPr id="58411" name="Group 43"/>
              <p:cNvGrpSpPr>
                <a:grpSpLocks/>
              </p:cNvGrpSpPr>
              <p:nvPr/>
            </p:nvGrpSpPr>
            <p:grpSpPr bwMode="auto">
              <a:xfrm>
                <a:off x="1056" y="1816"/>
                <a:ext cx="3600" cy="920"/>
                <a:chOff x="1056" y="1816"/>
                <a:chExt cx="3600" cy="920"/>
              </a:xfrm>
            </p:grpSpPr>
            <p:sp>
              <p:nvSpPr>
                <p:cNvPr id="58412" name="Line 44"/>
                <p:cNvSpPr>
                  <a:spLocks noChangeShapeType="1"/>
                </p:cNvSpPr>
                <p:nvPr/>
              </p:nvSpPr>
              <p:spPr bwMode="auto">
                <a:xfrm>
                  <a:off x="1056" y="2736"/>
                  <a:ext cx="3600" cy="0"/>
                </a:xfrm>
                <a:prstGeom prst="line">
                  <a:avLst/>
                </a:prstGeom>
                <a:noFill/>
                <a:ln w="38100">
                  <a:solidFill>
                    <a:srgbClr val="D60093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8413" name="Freeform 45"/>
                <p:cNvSpPr>
                  <a:spLocks/>
                </p:cNvSpPr>
                <p:nvPr/>
              </p:nvSpPr>
              <p:spPr bwMode="auto">
                <a:xfrm>
                  <a:off x="1104" y="1816"/>
                  <a:ext cx="1776" cy="824"/>
                </a:xfrm>
                <a:custGeom>
                  <a:avLst/>
                  <a:gdLst>
                    <a:gd name="T0" fmla="*/ 0 w 1776"/>
                    <a:gd name="T1" fmla="*/ 824 h 824"/>
                    <a:gd name="T2" fmla="*/ 576 w 1776"/>
                    <a:gd name="T3" fmla="*/ 776 h 824"/>
                    <a:gd name="T4" fmla="*/ 912 w 1776"/>
                    <a:gd name="T5" fmla="*/ 584 h 824"/>
                    <a:gd name="T6" fmla="*/ 1152 w 1776"/>
                    <a:gd name="T7" fmla="*/ 248 h 824"/>
                    <a:gd name="T8" fmla="*/ 1440 w 1776"/>
                    <a:gd name="T9" fmla="*/ 56 h 824"/>
                    <a:gd name="T10" fmla="*/ 1680 w 1776"/>
                    <a:gd name="T11" fmla="*/ 8 h 824"/>
                    <a:gd name="T12" fmla="*/ 1776 w 1776"/>
                    <a:gd name="T13" fmla="*/ 8 h 82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776"/>
                    <a:gd name="T22" fmla="*/ 0 h 824"/>
                    <a:gd name="T23" fmla="*/ 1776 w 1776"/>
                    <a:gd name="T24" fmla="*/ 824 h 82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776" h="824">
                      <a:moveTo>
                        <a:pt x="0" y="824"/>
                      </a:moveTo>
                      <a:cubicBezTo>
                        <a:pt x="212" y="820"/>
                        <a:pt x="424" y="816"/>
                        <a:pt x="576" y="776"/>
                      </a:cubicBezTo>
                      <a:cubicBezTo>
                        <a:pt x="728" y="736"/>
                        <a:pt x="816" y="672"/>
                        <a:pt x="912" y="584"/>
                      </a:cubicBezTo>
                      <a:cubicBezTo>
                        <a:pt x="1008" y="496"/>
                        <a:pt x="1064" y="336"/>
                        <a:pt x="1152" y="248"/>
                      </a:cubicBezTo>
                      <a:cubicBezTo>
                        <a:pt x="1240" y="160"/>
                        <a:pt x="1352" y="96"/>
                        <a:pt x="1440" y="56"/>
                      </a:cubicBezTo>
                      <a:cubicBezTo>
                        <a:pt x="1528" y="16"/>
                        <a:pt x="1624" y="16"/>
                        <a:pt x="1680" y="8"/>
                      </a:cubicBezTo>
                      <a:cubicBezTo>
                        <a:pt x="1736" y="0"/>
                        <a:pt x="1756" y="4"/>
                        <a:pt x="1776" y="8"/>
                      </a:cubicBezTo>
                    </a:path>
                  </a:pathLst>
                </a:custGeom>
                <a:noFill/>
                <a:ln w="38100">
                  <a:solidFill>
                    <a:srgbClr val="D60093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PE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58414" name="Freeform 46"/>
                <p:cNvSpPr>
                  <a:spLocks/>
                </p:cNvSpPr>
                <p:nvPr/>
              </p:nvSpPr>
              <p:spPr bwMode="auto">
                <a:xfrm flipH="1">
                  <a:off x="2832" y="1824"/>
                  <a:ext cx="1776" cy="824"/>
                </a:xfrm>
                <a:custGeom>
                  <a:avLst/>
                  <a:gdLst>
                    <a:gd name="T0" fmla="*/ 0 w 1776"/>
                    <a:gd name="T1" fmla="*/ 824 h 824"/>
                    <a:gd name="T2" fmla="*/ 576 w 1776"/>
                    <a:gd name="T3" fmla="*/ 776 h 824"/>
                    <a:gd name="T4" fmla="*/ 912 w 1776"/>
                    <a:gd name="T5" fmla="*/ 584 h 824"/>
                    <a:gd name="T6" fmla="*/ 1152 w 1776"/>
                    <a:gd name="T7" fmla="*/ 248 h 824"/>
                    <a:gd name="T8" fmla="*/ 1440 w 1776"/>
                    <a:gd name="T9" fmla="*/ 56 h 824"/>
                    <a:gd name="T10" fmla="*/ 1680 w 1776"/>
                    <a:gd name="T11" fmla="*/ 8 h 824"/>
                    <a:gd name="T12" fmla="*/ 1776 w 1776"/>
                    <a:gd name="T13" fmla="*/ 8 h 82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776"/>
                    <a:gd name="T22" fmla="*/ 0 h 824"/>
                    <a:gd name="T23" fmla="*/ 1776 w 1776"/>
                    <a:gd name="T24" fmla="*/ 824 h 82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776" h="824">
                      <a:moveTo>
                        <a:pt x="0" y="824"/>
                      </a:moveTo>
                      <a:cubicBezTo>
                        <a:pt x="212" y="820"/>
                        <a:pt x="424" y="816"/>
                        <a:pt x="576" y="776"/>
                      </a:cubicBezTo>
                      <a:cubicBezTo>
                        <a:pt x="728" y="736"/>
                        <a:pt x="816" y="672"/>
                        <a:pt x="912" y="584"/>
                      </a:cubicBezTo>
                      <a:cubicBezTo>
                        <a:pt x="1008" y="496"/>
                        <a:pt x="1064" y="336"/>
                        <a:pt x="1152" y="248"/>
                      </a:cubicBezTo>
                      <a:cubicBezTo>
                        <a:pt x="1240" y="160"/>
                        <a:pt x="1352" y="96"/>
                        <a:pt x="1440" y="56"/>
                      </a:cubicBezTo>
                      <a:cubicBezTo>
                        <a:pt x="1528" y="16"/>
                        <a:pt x="1624" y="16"/>
                        <a:pt x="1680" y="8"/>
                      </a:cubicBezTo>
                      <a:cubicBezTo>
                        <a:pt x="1736" y="0"/>
                        <a:pt x="1756" y="4"/>
                        <a:pt x="1776" y="8"/>
                      </a:cubicBezTo>
                    </a:path>
                  </a:pathLst>
                </a:custGeom>
                <a:noFill/>
                <a:ln w="38100">
                  <a:solidFill>
                    <a:srgbClr val="D60093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PE">
                    <a:latin typeface="Arial" charset="0"/>
                    <a:cs typeface="Arial" charset="0"/>
                  </a:endParaRPr>
                </a:p>
              </p:txBody>
            </p:sp>
          </p:grpSp>
          <p:sp>
            <p:nvSpPr>
              <p:cNvPr id="58415" name="Freeform 47"/>
              <p:cNvSpPr>
                <a:spLocks/>
              </p:cNvSpPr>
              <p:nvPr/>
            </p:nvSpPr>
            <p:spPr bwMode="auto">
              <a:xfrm>
                <a:off x="2832" y="1824"/>
                <a:ext cx="1" cy="888"/>
              </a:xfrm>
              <a:custGeom>
                <a:avLst/>
                <a:gdLst>
                  <a:gd name="T0" fmla="*/ 0 w 1"/>
                  <a:gd name="T1" fmla="*/ 0 h 888"/>
                  <a:gd name="T2" fmla="*/ 0 w 1"/>
                  <a:gd name="T3" fmla="*/ 888 h 888"/>
                  <a:gd name="T4" fmla="*/ 0 60000 65536"/>
                  <a:gd name="T5" fmla="*/ 0 60000 65536"/>
                  <a:gd name="T6" fmla="*/ 0 w 1"/>
                  <a:gd name="T7" fmla="*/ 0 h 888"/>
                  <a:gd name="T8" fmla="*/ 1 w 1"/>
                  <a:gd name="T9" fmla="*/ 888 h 88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88">
                    <a:moveTo>
                      <a:pt x="0" y="0"/>
                    </a:moveTo>
                    <a:lnTo>
                      <a:pt x="0" y="888"/>
                    </a:lnTo>
                  </a:path>
                </a:pathLst>
              </a:custGeom>
              <a:noFill/>
              <a:ln w="19050">
                <a:solidFill>
                  <a:srgbClr val="D60093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PE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58416" name="AutoShape 48"/>
            <p:cNvSpPr>
              <a:spLocks noChangeArrowheads="1"/>
            </p:cNvSpPr>
            <p:nvPr/>
          </p:nvSpPr>
          <p:spPr bwMode="auto">
            <a:xfrm>
              <a:off x="4176" y="1056"/>
              <a:ext cx="48" cy="240"/>
            </a:xfrm>
            <a:prstGeom prst="upArrow">
              <a:avLst>
                <a:gd name="adj1" fmla="val 50000"/>
                <a:gd name="adj2" fmla="val 125000"/>
              </a:avLst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PE">
                <a:latin typeface="Arial" charset="0"/>
                <a:cs typeface="Arial" charset="0"/>
              </a:endParaRPr>
            </a:p>
          </p:txBody>
        </p:sp>
        <p:sp>
          <p:nvSpPr>
            <p:cNvPr id="58417" name="Text Box 49"/>
            <p:cNvSpPr txBox="1">
              <a:spLocks noChangeArrowheads="1"/>
            </p:cNvSpPr>
            <p:nvPr/>
          </p:nvSpPr>
          <p:spPr bwMode="auto">
            <a:xfrm>
              <a:off x="3696" y="1248"/>
              <a:ext cx="1152" cy="17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s-MX" sz="1200">
                  <a:solidFill>
                    <a:srgbClr val="0000FF"/>
                  </a:solidFill>
                  <a:latin typeface="Times New Roman" pitchFamily="18" charset="0"/>
                  <a:cs typeface="Arial" charset="0"/>
                </a:rPr>
                <a:t>Moda=Mediana=Media</a:t>
              </a:r>
              <a:endParaRPr lang="es-ES" sz="1200">
                <a:solidFill>
                  <a:srgbClr val="0000FF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58418" name="Line 50"/>
            <p:cNvSpPr>
              <a:spLocks noChangeShapeType="1"/>
            </p:cNvSpPr>
            <p:nvPr/>
          </p:nvSpPr>
          <p:spPr bwMode="auto">
            <a:xfrm>
              <a:off x="4224" y="576"/>
              <a:ext cx="0" cy="384"/>
            </a:xfrm>
            <a:prstGeom prst="line">
              <a:avLst/>
            </a:prstGeom>
            <a:noFill/>
            <a:ln w="12700" cap="sq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  <p:sp>
          <p:nvSpPr>
            <p:cNvPr id="58419" name="Line 51"/>
            <p:cNvSpPr>
              <a:spLocks noChangeShapeType="1"/>
            </p:cNvSpPr>
            <p:nvPr/>
          </p:nvSpPr>
          <p:spPr bwMode="auto">
            <a:xfrm>
              <a:off x="4224" y="576"/>
              <a:ext cx="0" cy="432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ES"/>
            </a:p>
          </p:txBody>
        </p:sp>
      </p:grpSp>
      <p:sp>
        <p:nvSpPr>
          <p:cNvPr id="58420" name="Rectangle 52"/>
          <p:cNvSpPr>
            <a:spLocks noChangeArrowheads="1"/>
          </p:cNvSpPr>
          <p:nvPr/>
        </p:nvSpPr>
        <p:spPr bwMode="auto">
          <a:xfrm>
            <a:off x="4724400" y="533400"/>
            <a:ext cx="3886200" cy="1828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PE" sz="4800">
              <a:latin typeface="Arial" charset="0"/>
              <a:cs typeface="Arial" charset="0"/>
            </a:endParaRPr>
          </a:p>
        </p:txBody>
      </p:sp>
      <p:grpSp>
        <p:nvGrpSpPr>
          <p:cNvPr id="58421" name="Group 53"/>
          <p:cNvGrpSpPr>
            <a:grpSpLocks/>
          </p:cNvGrpSpPr>
          <p:nvPr/>
        </p:nvGrpSpPr>
        <p:grpSpPr bwMode="auto">
          <a:xfrm>
            <a:off x="5334000" y="914400"/>
            <a:ext cx="2743200" cy="685800"/>
            <a:chOff x="1056" y="1816"/>
            <a:chExt cx="3600" cy="920"/>
          </a:xfrm>
        </p:grpSpPr>
        <p:grpSp>
          <p:nvGrpSpPr>
            <p:cNvPr id="58422" name="Group 54"/>
            <p:cNvGrpSpPr>
              <a:grpSpLocks/>
            </p:cNvGrpSpPr>
            <p:nvPr/>
          </p:nvGrpSpPr>
          <p:grpSpPr bwMode="auto">
            <a:xfrm>
              <a:off x="1056" y="1816"/>
              <a:ext cx="3600" cy="920"/>
              <a:chOff x="1056" y="1816"/>
              <a:chExt cx="3600" cy="920"/>
            </a:xfrm>
          </p:grpSpPr>
          <p:sp>
            <p:nvSpPr>
              <p:cNvPr id="58423" name="Line 55"/>
              <p:cNvSpPr>
                <a:spLocks noChangeShapeType="1"/>
              </p:cNvSpPr>
              <p:nvPr/>
            </p:nvSpPr>
            <p:spPr bwMode="auto">
              <a:xfrm>
                <a:off x="1056" y="2736"/>
                <a:ext cx="3600" cy="0"/>
              </a:xfrm>
              <a:prstGeom prst="line">
                <a:avLst/>
              </a:prstGeom>
              <a:noFill/>
              <a:ln w="38100">
                <a:solidFill>
                  <a:srgbClr val="D6009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8424" name="Freeform 56"/>
              <p:cNvSpPr>
                <a:spLocks/>
              </p:cNvSpPr>
              <p:nvPr/>
            </p:nvSpPr>
            <p:spPr bwMode="auto">
              <a:xfrm>
                <a:off x="1104" y="1816"/>
                <a:ext cx="1776" cy="824"/>
              </a:xfrm>
              <a:custGeom>
                <a:avLst/>
                <a:gdLst>
                  <a:gd name="T0" fmla="*/ 0 w 1776"/>
                  <a:gd name="T1" fmla="*/ 824 h 824"/>
                  <a:gd name="T2" fmla="*/ 576 w 1776"/>
                  <a:gd name="T3" fmla="*/ 776 h 824"/>
                  <a:gd name="T4" fmla="*/ 912 w 1776"/>
                  <a:gd name="T5" fmla="*/ 584 h 824"/>
                  <a:gd name="T6" fmla="*/ 1152 w 1776"/>
                  <a:gd name="T7" fmla="*/ 248 h 824"/>
                  <a:gd name="T8" fmla="*/ 1440 w 1776"/>
                  <a:gd name="T9" fmla="*/ 56 h 824"/>
                  <a:gd name="T10" fmla="*/ 1680 w 1776"/>
                  <a:gd name="T11" fmla="*/ 8 h 824"/>
                  <a:gd name="T12" fmla="*/ 1776 w 1776"/>
                  <a:gd name="T13" fmla="*/ 8 h 8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776"/>
                  <a:gd name="T22" fmla="*/ 0 h 824"/>
                  <a:gd name="T23" fmla="*/ 1776 w 1776"/>
                  <a:gd name="T24" fmla="*/ 824 h 8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776" h="824">
                    <a:moveTo>
                      <a:pt x="0" y="824"/>
                    </a:moveTo>
                    <a:cubicBezTo>
                      <a:pt x="212" y="820"/>
                      <a:pt x="424" y="816"/>
                      <a:pt x="576" y="776"/>
                    </a:cubicBezTo>
                    <a:cubicBezTo>
                      <a:pt x="728" y="736"/>
                      <a:pt x="816" y="672"/>
                      <a:pt x="912" y="584"/>
                    </a:cubicBezTo>
                    <a:cubicBezTo>
                      <a:pt x="1008" y="496"/>
                      <a:pt x="1064" y="336"/>
                      <a:pt x="1152" y="248"/>
                    </a:cubicBezTo>
                    <a:cubicBezTo>
                      <a:pt x="1240" y="160"/>
                      <a:pt x="1352" y="96"/>
                      <a:pt x="1440" y="56"/>
                    </a:cubicBezTo>
                    <a:cubicBezTo>
                      <a:pt x="1528" y="16"/>
                      <a:pt x="1624" y="16"/>
                      <a:pt x="1680" y="8"/>
                    </a:cubicBezTo>
                    <a:cubicBezTo>
                      <a:pt x="1736" y="0"/>
                      <a:pt x="1756" y="4"/>
                      <a:pt x="1776" y="8"/>
                    </a:cubicBezTo>
                  </a:path>
                </a:pathLst>
              </a:custGeom>
              <a:noFill/>
              <a:ln w="38100">
                <a:solidFill>
                  <a:srgbClr val="D6009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PE">
                  <a:latin typeface="Arial" charset="0"/>
                  <a:cs typeface="Arial" charset="0"/>
                </a:endParaRPr>
              </a:p>
            </p:txBody>
          </p:sp>
          <p:sp>
            <p:nvSpPr>
              <p:cNvPr id="58425" name="Freeform 57"/>
              <p:cNvSpPr>
                <a:spLocks/>
              </p:cNvSpPr>
              <p:nvPr/>
            </p:nvSpPr>
            <p:spPr bwMode="auto">
              <a:xfrm flipH="1">
                <a:off x="2832" y="1824"/>
                <a:ext cx="1776" cy="824"/>
              </a:xfrm>
              <a:custGeom>
                <a:avLst/>
                <a:gdLst>
                  <a:gd name="T0" fmla="*/ 0 w 1776"/>
                  <a:gd name="T1" fmla="*/ 824 h 824"/>
                  <a:gd name="T2" fmla="*/ 576 w 1776"/>
                  <a:gd name="T3" fmla="*/ 776 h 824"/>
                  <a:gd name="T4" fmla="*/ 912 w 1776"/>
                  <a:gd name="T5" fmla="*/ 584 h 824"/>
                  <a:gd name="T6" fmla="*/ 1152 w 1776"/>
                  <a:gd name="T7" fmla="*/ 248 h 824"/>
                  <a:gd name="T8" fmla="*/ 1440 w 1776"/>
                  <a:gd name="T9" fmla="*/ 56 h 824"/>
                  <a:gd name="T10" fmla="*/ 1680 w 1776"/>
                  <a:gd name="T11" fmla="*/ 8 h 824"/>
                  <a:gd name="T12" fmla="*/ 1776 w 1776"/>
                  <a:gd name="T13" fmla="*/ 8 h 8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776"/>
                  <a:gd name="T22" fmla="*/ 0 h 824"/>
                  <a:gd name="T23" fmla="*/ 1776 w 1776"/>
                  <a:gd name="T24" fmla="*/ 824 h 8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776" h="824">
                    <a:moveTo>
                      <a:pt x="0" y="824"/>
                    </a:moveTo>
                    <a:cubicBezTo>
                      <a:pt x="212" y="820"/>
                      <a:pt x="424" y="816"/>
                      <a:pt x="576" y="776"/>
                    </a:cubicBezTo>
                    <a:cubicBezTo>
                      <a:pt x="728" y="736"/>
                      <a:pt x="816" y="672"/>
                      <a:pt x="912" y="584"/>
                    </a:cubicBezTo>
                    <a:cubicBezTo>
                      <a:pt x="1008" y="496"/>
                      <a:pt x="1064" y="336"/>
                      <a:pt x="1152" y="248"/>
                    </a:cubicBezTo>
                    <a:cubicBezTo>
                      <a:pt x="1240" y="160"/>
                      <a:pt x="1352" y="96"/>
                      <a:pt x="1440" y="56"/>
                    </a:cubicBezTo>
                    <a:cubicBezTo>
                      <a:pt x="1528" y="16"/>
                      <a:pt x="1624" y="16"/>
                      <a:pt x="1680" y="8"/>
                    </a:cubicBezTo>
                    <a:cubicBezTo>
                      <a:pt x="1736" y="0"/>
                      <a:pt x="1756" y="4"/>
                      <a:pt x="1776" y="8"/>
                    </a:cubicBezTo>
                  </a:path>
                </a:pathLst>
              </a:custGeom>
              <a:noFill/>
              <a:ln w="38100">
                <a:solidFill>
                  <a:srgbClr val="D60093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PE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58426" name="Freeform 58"/>
            <p:cNvSpPr>
              <a:spLocks/>
            </p:cNvSpPr>
            <p:nvPr/>
          </p:nvSpPr>
          <p:spPr bwMode="auto">
            <a:xfrm>
              <a:off x="2832" y="1824"/>
              <a:ext cx="1" cy="888"/>
            </a:xfrm>
            <a:custGeom>
              <a:avLst/>
              <a:gdLst>
                <a:gd name="T0" fmla="*/ 0 w 1"/>
                <a:gd name="T1" fmla="*/ 0 h 888"/>
                <a:gd name="T2" fmla="*/ 0 w 1"/>
                <a:gd name="T3" fmla="*/ 888 h 888"/>
                <a:gd name="T4" fmla="*/ 0 60000 65536"/>
                <a:gd name="T5" fmla="*/ 0 60000 65536"/>
                <a:gd name="T6" fmla="*/ 0 w 1"/>
                <a:gd name="T7" fmla="*/ 0 h 888"/>
                <a:gd name="T8" fmla="*/ 1 w 1"/>
                <a:gd name="T9" fmla="*/ 888 h 88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888">
                  <a:moveTo>
                    <a:pt x="0" y="0"/>
                  </a:moveTo>
                  <a:lnTo>
                    <a:pt x="0" y="888"/>
                  </a:lnTo>
                </a:path>
              </a:pathLst>
            </a:custGeom>
            <a:noFill/>
            <a:ln w="19050">
              <a:solidFill>
                <a:srgbClr val="D60093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es-PE">
                <a:latin typeface="Arial" charset="0"/>
                <a:cs typeface="Arial" charset="0"/>
              </a:endParaRPr>
            </a:p>
          </p:txBody>
        </p:sp>
      </p:grpSp>
      <p:sp>
        <p:nvSpPr>
          <p:cNvPr id="58427" name="AutoShape 59"/>
          <p:cNvSpPr>
            <a:spLocks noChangeArrowheads="1"/>
          </p:cNvSpPr>
          <p:nvPr/>
        </p:nvSpPr>
        <p:spPr bwMode="auto">
          <a:xfrm>
            <a:off x="6629400" y="1676400"/>
            <a:ext cx="76200" cy="381000"/>
          </a:xfrm>
          <a:prstGeom prst="upArrow">
            <a:avLst>
              <a:gd name="adj1" fmla="val 50000"/>
              <a:gd name="adj2" fmla="val 125000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PE">
              <a:latin typeface="Arial" charset="0"/>
              <a:cs typeface="Arial" charset="0"/>
            </a:endParaRPr>
          </a:p>
        </p:txBody>
      </p:sp>
      <p:sp>
        <p:nvSpPr>
          <p:cNvPr id="58428" name="Text Box 60"/>
          <p:cNvSpPr txBox="1">
            <a:spLocks noChangeArrowheads="1"/>
          </p:cNvSpPr>
          <p:nvPr/>
        </p:nvSpPr>
        <p:spPr bwMode="auto">
          <a:xfrm>
            <a:off x="5867400" y="1981200"/>
            <a:ext cx="1828800" cy="2746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s-MX" sz="120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Moda=Mediana=Media</a:t>
            </a:r>
            <a:endParaRPr lang="es-ES" sz="1200">
              <a:solidFill>
                <a:srgbClr val="0000FF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58429" name="Line 61"/>
          <p:cNvSpPr>
            <a:spLocks noChangeShapeType="1"/>
          </p:cNvSpPr>
          <p:nvPr/>
        </p:nvSpPr>
        <p:spPr bwMode="auto">
          <a:xfrm>
            <a:off x="6705600" y="914400"/>
            <a:ext cx="0" cy="609600"/>
          </a:xfrm>
          <a:prstGeom prst="line">
            <a:avLst/>
          </a:prstGeom>
          <a:noFill/>
          <a:ln w="12700" cap="sq">
            <a:solidFill>
              <a:schemeClr val="hlink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s-ES"/>
          </a:p>
        </p:txBody>
      </p:sp>
      <p:sp>
        <p:nvSpPr>
          <p:cNvPr id="58430" name="Line 62"/>
          <p:cNvSpPr>
            <a:spLocks noChangeShapeType="1"/>
          </p:cNvSpPr>
          <p:nvPr/>
        </p:nvSpPr>
        <p:spPr bwMode="auto">
          <a:xfrm>
            <a:off x="6705600" y="914400"/>
            <a:ext cx="0" cy="68580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s-ES"/>
          </a:p>
        </p:txBody>
      </p:sp>
      <p:sp>
        <p:nvSpPr>
          <p:cNvPr id="58431" name="Rectangle 63"/>
          <p:cNvSpPr>
            <a:spLocks noChangeArrowheads="1"/>
          </p:cNvSpPr>
          <p:nvPr/>
        </p:nvSpPr>
        <p:spPr bwMode="auto">
          <a:xfrm>
            <a:off x="1447800" y="6096000"/>
            <a:ext cx="5638800" cy="3762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381000" indent="-381000" algn="ctr" eaLnBrk="0" hangingPunct="0"/>
            <a:r>
              <a:rPr lang="es-PE">
                <a:latin typeface="Arial" charset="0"/>
                <a:cs typeface="Arial" charset="0"/>
              </a:rPr>
              <a:t>La Mediana es resistente a los valores extremos.</a:t>
            </a:r>
          </a:p>
        </p:txBody>
      </p:sp>
      <p:sp>
        <p:nvSpPr>
          <p:cNvPr id="58432" name="Text Box 64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PE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83" name="Rectangle 1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Metodo sturges</a:t>
            </a:r>
            <a:endParaRPr lang="es-ES"/>
          </a:p>
        </p:txBody>
      </p:sp>
      <p:graphicFrame>
        <p:nvGraphicFramePr>
          <p:cNvPr id="54390" name="Group 118"/>
          <p:cNvGraphicFramePr>
            <a:graphicFrameLocks noGrp="1"/>
          </p:cNvGraphicFramePr>
          <p:nvPr>
            <p:ph idx="1"/>
          </p:nvPr>
        </p:nvGraphicFramePr>
        <p:xfrm>
          <a:off x="1676400" y="2743200"/>
          <a:ext cx="5410200" cy="3657600"/>
        </p:xfrm>
        <a:graphic>
          <a:graphicData uri="http://schemas.openxmlformats.org/drawingml/2006/table">
            <a:tbl>
              <a:tblPr/>
              <a:tblGrid>
                <a:gridCol w="1082675"/>
                <a:gridCol w="1081088"/>
                <a:gridCol w="1082675"/>
                <a:gridCol w="1081087"/>
                <a:gridCol w="1082675"/>
              </a:tblGrid>
              <a:tr h="1809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86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55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83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69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54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67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58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58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66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65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80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71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67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69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66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75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79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54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63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69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65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57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67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76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63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80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58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80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65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55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78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79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68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82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72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57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81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68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63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58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73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65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69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66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67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64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70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61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Arial" charset="0"/>
                        </a:rPr>
                        <a:t>79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388" name="Text Box 116"/>
          <p:cNvSpPr txBox="1">
            <a:spLocks noChangeArrowheads="1"/>
          </p:cNvSpPr>
          <p:nvPr/>
        </p:nvSpPr>
        <p:spPr bwMode="auto">
          <a:xfrm>
            <a:off x="990600" y="1295400"/>
            <a:ext cx="7086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En un examen de física a 50 alumnos de quinto año de secundaria, se obtiene las siguientes puntuaciones.</a:t>
            </a:r>
            <a:endParaRPr lang="es-ES"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NIVELES DE INVESTIGACION</a:t>
            </a:r>
            <a:endParaRPr lang="es-ES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419225"/>
            <a:ext cx="6172200" cy="4860925"/>
          </a:xfrm>
          <a:prstGeom prst="rect">
            <a:avLst/>
          </a:prstGeom>
          <a:noFill/>
        </p:spPr>
      </p:pic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638800" y="6491288"/>
            <a:ext cx="3505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>
                <a:latin typeface="Tahoma" pitchFamily="34" charset="0"/>
                <a:cs typeface="Arial" charset="0"/>
              </a:rPr>
              <a:t>Hernandez, </a:t>
            </a:r>
            <a:r>
              <a:rPr lang="en-US" i="1" dirty="0" smtClean="0">
                <a:latin typeface="Tahoma" pitchFamily="34" charset="0"/>
                <a:cs typeface="Arial" charset="0"/>
              </a:rPr>
              <a:t>2013; </a:t>
            </a:r>
            <a:r>
              <a:rPr lang="en-US" i="1" dirty="0" err="1">
                <a:latin typeface="Tahoma" pitchFamily="34" charset="0"/>
                <a:cs typeface="Arial" charset="0"/>
              </a:rPr>
              <a:t>Paredes</a:t>
            </a:r>
            <a:r>
              <a:rPr lang="en-US" i="1" dirty="0">
                <a:latin typeface="Tahoma" pitchFamily="34" charset="0"/>
                <a:cs typeface="Arial" charset="0"/>
              </a:rPr>
              <a:t>, 2004</a:t>
            </a:r>
            <a:endParaRPr lang="es-ES" i="1" dirty="0"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6225"/>
            <a:ext cx="8229600" cy="974725"/>
          </a:xfrm>
        </p:spPr>
        <p:txBody>
          <a:bodyPr/>
          <a:lstStyle/>
          <a:p>
            <a:r>
              <a:rPr lang="en-US" sz="4000"/>
              <a:t>CRITERIOS PARA LA TIPIFICACION DE UN ESTUDIO</a:t>
            </a:r>
            <a:endParaRPr lang="es-ES" sz="400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229600" cy="51054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AutoNum type="alphaLcPeriod"/>
            </a:pPr>
            <a:r>
              <a:rPr lang="es-PE" sz="2400" b="1"/>
              <a:t>EPOCA DE OBTENCION DE DATOS</a:t>
            </a:r>
          </a:p>
          <a:p>
            <a:pPr marL="1371600" lvl="2" indent="-457200">
              <a:lnSpc>
                <a:spcPct val="80000"/>
              </a:lnSpc>
              <a:buFont typeface="Wingdings" pitchFamily="2" charset="2"/>
              <a:buChar char="§"/>
            </a:pPr>
            <a:r>
              <a:rPr lang="es-PE" b="1">
                <a:solidFill>
                  <a:schemeClr val="tx2"/>
                </a:solidFill>
              </a:rPr>
              <a:t>Retrospectivo</a:t>
            </a:r>
          </a:p>
          <a:p>
            <a:pPr marL="1371600" lvl="2" indent="-457200">
              <a:lnSpc>
                <a:spcPct val="80000"/>
              </a:lnSpc>
              <a:buFont typeface="Wingdings" pitchFamily="2" charset="2"/>
              <a:buChar char="§"/>
            </a:pPr>
            <a:r>
              <a:rPr lang="es-PE" b="1">
                <a:solidFill>
                  <a:schemeClr val="tx2"/>
                </a:solidFill>
              </a:rPr>
              <a:t>Prospectivo</a:t>
            </a:r>
          </a:p>
          <a:p>
            <a:pPr marL="609600" indent="-609600">
              <a:lnSpc>
                <a:spcPct val="80000"/>
              </a:lnSpc>
              <a:buFontTx/>
              <a:buAutoNum type="alphaLcPeriod"/>
            </a:pPr>
            <a:r>
              <a:rPr lang="es-PE" sz="2400" b="1"/>
              <a:t>EVOLUCION DEL FENOMENO EN ESTUDIO</a:t>
            </a:r>
          </a:p>
          <a:p>
            <a:pPr marL="1371600" lvl="2" indent="-457200">
              <a:lnSpc>
                <a:spcPct val="80000"/>
              </a:lnSpc>
              <a:buFont typeface="Wingdings" pitchFamily="2" charset="2"/>
              <a:buChar char="§"/>
            </a:pPr>
            <a:r>
              <a:rPr lang="es-PE" b="1">
                <a:solidFill>
                  <a:schemeClr val="tx2"/>
                </a:solidFill>
              </a:rPr>
              <a:t>Transversal</a:t>
            </a:r>
          </a:p>
          <a:p>
            <a:pPr marL="1371600" lvl="2" indent="-457200">
              <a:lnSpc>
                <a:spcPct val="80000"/>
              </a:lnSpc>
              <a:buFont typeface="Wingdings" pitchFamily="2" charset="2"/>
              <a:buChar char="§"/>
            </a:pPr>
            <a:r>
              <a:rPr lang="es-PE" b="1">
                <a:solidFill>
                  <a:schemeClr val="tx2"/>
                </a:solidFill>
              </a:rPr>
              <a:t>Longitudinal</a:t>
            </a:r>
          </a:p>
          <a:p>
            <a:pPr marL="609600" indent="-609600">
              <a:lnSpc>
                <a:spcPct val="80000"/>
              </a:lnSpc>
              <a:buFontTx/>
              <a:buAutoNum type="alphaLcPeriod"/>
            </a:pPr>
            <a:r>
              <a:rPr lang="es-PE" sz="2400" b="1"/>
              <a:t>COMPARACION DE POBLACIONES</a:t>
            </a:r>
          </a:p>
          <a:p>
            <a:pPr marL="1371600" lvl="2" indent="-457200">
              <a:lnSpc>
                <a:spcPct val="80000"/>
              </a:lnSpc>
              <a:buFont typeface="Wingdings" pitchFamily="2" charset="2"/>
              <a:buChar char="§"/>
            </a:pPr>
            <a:r>
              <a:rPr lang="es-PE" b="1">
                <a:solidFill>
                  <a:schemeClr val="tx2"/>
                </a:solidFill>
              </a:rPr>
              <a:t>Descriptivo </a:t>
            </a:r>
            <a:r>
              <a:rPr lang="en-US" b="1">
                <a:solidFill>
                  <a:schemeClr val="tx2"/>
                </a:solidFill>
              </a:rPr>
              <a:t>(Puro y de relación)</a:t>
            </a:r>
            <a:endParaRPr lang="es-PE" b="1">
              <a:solidFill>
                <a:schemeClr val="tx2"/>
              </a:solidFill>
            </a:endParaRPr>
          </a:p>
          <a:p>
            <a:pPr marL="1371600" lvl="2" indent="-457200">
              <a:lnSpc>
                <a:spcPct val="80000"/>
              </a:lnSpc>
              <a:buFont typeface="Wingdings" pitchFamily="2" charset="2"/>
              <a:buChar char="§"/>
            </a:pPr>
            <a:r>
              <a:rPr lang="es-PE" b="1">
                <a:solidFill>
                  <a:schemeClr val="tx2"/>
                </a:solidFill>
              </a:rPr>
              <a:t>Comparativo</a:t>
            </a:r>
          </a:p>
          <a:p>
            <a:pPr marL="609600" indent="-609600">
              <a:lnSpc>
                <a:spcPct val="80000"/>
              </a:lnSpc>
              <a:buFontTx/>
              <a:buAutoNum type="alphaLcPeriod"/>
            </a:pPr>
            <a:r>
              <a:rPr lang="es-PE" sz="2400" b="1"/>
              <a:t>MANEJO DE LAS VARIABLES </a:t>
            </a:r>
          </a:p>
          <a:p>
            <a:pPr marL="1371600" lvl="2" indent="-457200">
              <a:lnSpc>
                <a:spcPct val="80000"/>
              </a:lnSpc>
              <a:buFont typeface="Wingdings" pitchFamily="2" charset="2"/>
              <a:buChar char="§"/>
            </a:pPr>
            <a:r>
              <a:rPr lang="es-PE" b="1">
                <a:solidFill>
                  <a:schemeClr val="tx2"/>
                </a:solidFill>
              </a:rPr>
              <a:t>De observación</a:t>
            </a:r>
          </a:p>
          <a:p>
            <a:pPr marL="1371600" lvl="2" indent="-457200">
              <a:lnSpc>
                <a:spcPct val="80000"/>
              </a:lnSpc>
              <a:buFont typeface="Wingdings" pitchFamily="2" charset="2"/>
              <a:buChar char="§"/>
            </a:pPr>
            <a:r>
              <a:rPr lang="es-PE" b="1">
                <a:solidFill>
                  <a:schemeClr val="tx2"/>
                </a:solidFill>
              </a:rPr>
              <a:t>Experimental</a:t>
            </a:r>
          </a:p>
          <a:p>
            <a:pPr marL="609600" indent="-609600" algn="r">
              <a:lnSpc>
                <a:spcPct val="80000"/>
              </a:lnSpc>
              <a:buFont typeface="Wingdings" pitchFamily="2" charset="2"/>
              <a:buNone/>
            </a:pPr>
            <a:r>
              <a:rPr lang="en-US" sz="1800"/>
              <a:t>Mormontoy, 1993</a:t>
            </a:r>
            <a:endParaRPr lang="es-E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12" name="Group 24"/>
          <p:cNvGraphicFramePr>
            <a:graphicFrameLocks noGrp="1"/>
          </p:cNvGraphicFramePr>
          <p:nvPr/>
        </p:nvGraphicFramePr>
        <p:xfrm>
          <a:off x="762000" y="1397000"/>
          <a:ext cx="7924800" cy="4114800"/>
        </p:xfrm>
        <a:graphic>
          <a:graphicData uri="http://schemas.openxmlformats.org/drawingml/2006/table">
            <a:tbl>
              <a:tblPr/>
              <a:tblGrid>
                <a:gridCol w="3962400"/>
                <a:gridCol w="3962400"/>
              </a:tblGrid>
              <a:tr h="101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CARACTERISTICAS DEL ESTUDIO</a:t>
                      </a: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NOMBRE  DEL ESTUDIO (*)</a:t>
                      </a: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Retrospectivo -Transversal-Descriptivo -De observaci</a:t>
                      </a: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Times New Roman" pitchFamily="18" charset="0"/>
                        </a:rPr>
                        <a:t>ó</a:t>
                      </a: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n</a:t>
                      </a: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Descriptivo retrospectivo.</a:t>
                      </a: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Prospectivo -Transversal-Descriptivo -De observaci</a:t>
                      </a: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Times New Roman" pitchFamily="18" charset="0"/>
                        </a:rPr>
                        <a:t>ó</a:t>
                      </a: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n.</a:t>
                      </a: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Descriptivo prospectivo</a:t>
                      </a: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Retrospectivo -Transversal-Comparativo -De observaci</a:t>
                      </a: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Times New Roman" pitchFamily="18" charset="0"/>
                        </a:rPr>
                        <a:t>ó</a:t>
                      </a: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n</a:t>
                      </a: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Comparativo retrospectivo.</a:t>
                      </a: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2438400" y="457200"/>
            <a:ext cx="4572000" cy="579438"/>
          </a:xfrm>
          <a:prstGeom prst="rect">
            <a:avLst/>
          </a:prstGeom>
          <a:solidFill>
            <a:schemeClr val="bg2"/>
          </a:soli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bg2"/>
            </a:extrusionClr>
          </a:sp3d>
        </p:spPr>
        <p:txBody>
          <a:bodyPr>
            <a:spAutoFit/>
            <a:flatTx/>
          </a:bodyPr>
          <a:lstStyle/>
          <a:p>
            <a:pPr algn="ctr">
              <a:spcBef>
                <a:spcPct val="50000"/>
              </a:spcBef>
            </a:pPr>
            <a:r>
              <a:rPr lang="es-MX" sz="3200" b="1">
                <a:solidFill>
                  <a:schemeClr val="accent1"/>
                </a:solidFill>
                <a:latin typeface="Arial" charset="0"/>
                <a:cs typeface="Arial" charset="0"/>
              </a:rPr>
              <a:t>TIPOS DE ESTUDIOS</a:t>
            </a:r>
            <a:endParaRPr lang="es-ES" sz="3200" b="1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83" name="Group 23"/>
          <p:cNvGraphicFramePr>
            <a:graphicFrameLocks noGrp="1"/>
          </p:cNvGraphicFramePr>
          <p:nvPr/>
        </p:nvGraphicFramePr>
        <p:xfrm>
          <a:off x="609600" y="754063"/>
          <a:ext cx="8077200" cy="5017454"/>
        </p:xfrm>
        <a:graphic>
          <a:graphicData uri="http://schemas.openxmlformats.org/drawingml/2006/table">
            <a:tbl>
              <a:tblPr/>
              <a:tblGrid>
                <a:gridCol w="4038600"/>
                <a:gridCol w="4038600"/>
              </a:tblGrid>
              <a:tr h="998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CARACTERISTICAS DEL ESTUDIO</a:t>
                      </a: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NOMBRE  DEL ESTUDIO (*)</a:t>
                      </a: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4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Prospectivo - Transversal-Comparativo - De observaci</a:t>
                      </a: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Times New Roman" pitchFamily="18" charset="0"/>
                        </a:rPr>
                        <a:t>ó</a:t>
                      </a: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n.</a:t>
                      </a: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Comparativo prospectivo</a:t>
                      </a: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4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Retrospectivo - Longitudinal-Descriptivo - De observaci</a:t>
                      </a: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Times New Roman" pitchFamily="18" charset="0"/>
                        </a:rPr>
                        <a:t>ó</a:t>
                      </a: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n.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</a:b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De casos</a:t>
                      </a: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4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Retrospectivo - Longitudinal-  Comparativo de efecto a  causa - De observaci</a:t>
                      </a: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Times New Roman" pitchFamily="18" charset="0"/>
                        </a:rPr>
                        <a:t>ó</a:t>
                      </a: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n</a:t>
                      </a: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De casos y controles.                                   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</a:b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37" name="Group 29"/>
          <p:cNvGraphicFramePr>
            <a:graphicFrameLocks noGrp="1"/>
          </p:cNvGraphicFramePr>
          <p:nvPr/>
        </p:nvGraphicFramePr>
        <p:xfrm>
          <a:off x="381000" y="381000"/>
          <a:ext cx="8458200" cy="5516880"/>
        </p:xfrm>
        <a:graphic>
          <a:graphicData uri="http://schemas.openxmlformats.org/drawingml/2006/table">
            <a:tbl>
              <a:tblPr/>
              <a:tblGrid>
                <a:gridCol w="4229100"/>
                <a:gridCol w="42291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CARACTERISTICAS DEL ESTUDIO</a:t>
                      </a: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NOMBRE  DEL ESTUDIO (*)</a:t>
                      </a: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Retrospectivo - Longitudinal-Comparativo de causa a efecto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De observaci</a:t>
                      </a: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Times New Roman" pitchFamily="18" charset="0"/>
                        </a:rPr>
                        <a:t>ó</a:t>
                      </a: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n. </a:t>
                      </a: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MX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De cohorte retrospectivo.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</a:b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3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Prospectivo - Longitudinal-Descriptivo - De observaci</a:t>
                      </a: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Times New Roman" pitchFamily="18" charset="0"/>
                        </a:rPr>
                        <a:t>ó</a:t>
                      </a: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n.             </a:t>
                      </a: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MX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De una cohorte.</a:t>
                      </a: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Prospectivo - Longitudinal-Comparativo de causa a                     efecto - De observaci</a:t>
                      </a: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/>
                          <a:cs typeface="Times New Roman" pitchFamily="18" charset="0"/>
                        </a:rPr>
                        <a:t>ó</a:t>
                      </a: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n 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</a:b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MX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De cohortes.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</a:b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7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Prospectivo - Longitudinal-Comparativo - Experimental.               </a:t>
                      </a: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MX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cs typeface="Times New Roman" pitchFamily="18" charset="0"/>
                        </a:rPr>
                        <a:t>Experimento.</a:t>
                      </a:r>
                      <a:endParaRPr kumimoji="0" lang="es-E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381000" y="6216650"/>
            <a:ext cx="84264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1600">
                <a:solidFill>
                  <a:schemeClr val="tx2"/>
                </a:solidFill>
                <a:latin typeface="Arial Black" pitchFamily="34" charset="0"/>
                <a:cs typeface="Times New Roman" pitchFamily="18" charset="0"/>
              </a:rPr>
              <a:t>(*)Algunos nombres se han elaborado en función de las </a:t>
            </a:r>
          </a:p>
          <a:p>
            <a:pPr algn="ctr"/>
            <a:r>
              <a:rPr lang="es-MX" sz="1600">
                <a:solidFill>
                  <a:schemeClr val="tx2"/>
                </a:solidFill>
                <a:latin typeface="Arial Black" pitchFamily="34" charset="0"/>
                <a:cs typeface="Times New Roman" pitchFamily="18" charset="0"/>
              </a:rPr>
              <a:t>características principales del estudio y no están muy difundidos.</a:t>
            </a:r>
            <a:endParaRPr lang="es-ES" sz="1600">
              <a:solidFill>
                <a:schemeClr val="tx2"/>
              </a:solidFill>
              <a:latin typeface="Arial Black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0200" y="990600"/>
            <a:ext cx="6172200" cy="99060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s-ES" sz="3200" dirty="0"/>
              <a:t>EXPERIMENTALES</a:t>
            </a:r>
            <a:br>
              <a:rPr lang="es-ES" sz="3200" dirty="0"/>
            </a:br>
            <a:r>
              <a:rPr lang="es-ES" sz="3200" dirty="0"/>
              <a:t> </a:t>
            </a:r>
            <a:r>
              <a:rPr lang="en-US" sz="2400" i="1" dirty="0"/>
              <a:t>(</a:t>
            </a:r>
            <a:r>
              <a:rPr lang="en-US" sz="2400" i="1" dirty="0" err="1" smtClean="0"/>
              <a:t>Hernández</a:t>
            </a:r>
            <a:r>
              <a:rPr lang="en-US" sz="2400" i="1" dirty="0"/>
              <a:t>, 2006)</a:t>
            </a:r>
            <a:endParaRPr lang="es-ES" sz="2400" i="1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04800" y="3124200"/>
            <a:ext cx="2590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PRE EXPERIMENTO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3276600" y="3124200"/>
            <a:ext cx="2590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CUASI</a:t>
            </a:r>
            <a:br>
              <a:rPr lang="es-E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s-E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EXPERIMENTO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172200" y="3124200"/>
            <a:ext cx="2590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E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EXPERIMENTO</a:t>
            </a:r>
            <a:br>
              <a:rPr lang="es-E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PURO</a:t>
            </a:r>
            <a:endParaRPr lang="es-ES" sz="2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4572000" y="21336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 flipH="1">
            <a:off x="1752600" y="22098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6629400" y="2133600"/>
            <a:ext cx="685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058" name="Oval 10"/>
          <p:cNvSpPr>
            <a:spLocks noChangeArrowheads="1"/>
          </p:cNvSpPr>
          <p:nvPr/>
        </p:nvSpPr>
        <p:spPr bwMode="auto">
          <a:xfrm>
            <a:off x="838200" y="4419600"/>
            <a:ext cx="1676400" cy="1447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Arial" charset="0"/>
              </a:rPr>
              <a:t>COMPARACION</a:t>
            </a:r>
          </a:p>
          <a:p>
            <a:pPr algn="ctr"/>
            <a:r>
              <a:rPr lang="en-US" sz="1400">
                <a:latin typeface="Arial" charset="0"/>
              </a:rPr>
              <a:t>CON UN</a:t>
            </a:r>
          </a:p>
          <a:p>
            <a:pPr algn="ctr"/>
            <a:r>
              <a:rPr lang="en-US" sz="1400">
                <a:latin typeface="Arial" charset="0"/>
              </a:rPr>
              <a:t>PARAMETRO</a:t>
            </a:r>
            <a:endParaRPr lang="es-ES" sz="1400">
              <a:latin typeface="Arial" charset="0"/>
            </a:endParaRPr>
          </a:p>
        </p:txBody>
      </p:sp>
      <p:sp>
        <p:nvSpPr>
          <p:cNvPr id="2059" name="Oval 11"/>
          <p:cNvSpPr>
            <a:spLocks noChangeArrowheads="1"/>
          </p:cNvSpPr>
          <p:nvPr/>
        </p:nvSpPr>
        <p:spPr bwMode="auto">
          <a:xfrm>
            <a:off x="3886200" y="4495800"/>
            <a:ext cx="1676400" cy="1447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Arial" charset="0"/>
              </a:rPr>
              <a:t>COMPARACION</a:t>
            </a:r>
          </a:p>
          <a:p>
            <a:pPr algn="ctr"/>
            <a:r>
              <a:rPr lang="en-US" sz="1400">
                <a:latin typeface="Arial" charset="0"/>
              </a:rPr>
              <a:t>RELACIONADA,</a:t>
            </a:r>
          </a:p>
          <a:p>
            <a:pPr algn="ctr"/>
            <a:r>
              <a:rPr lang="en-US" sz="1400">
                <a:latin typeface="Arial" charset="0"/>
              </a:rPr>
              <a:t>EMPAREJADA,</a:t>
            </a:r>
          </a:p>
          <a:p>
            <a:pPr algn="ctr"/>
            <a:r>
              <a:rPr lang="en-US" sz="1400">
                <a:latin typeface="Arial" charset="0"/>
              </a:rPr>
              <a:t>PAREADA</a:t>
            </a:r>
            <a:endParaRPr lang="es-ES" sz="1400">
              <a:latin typeface="Arial" charset="0"/>
            </a:endParaRPr>
          </a:p>
        </p:txBody>
      </p:sp>
      <p:sp>
        <p:nvSpPr>
          <p:cNvPr id="2060" name="Oval 12"/>
          <p:cNvSpPr>
            <a:spLocks noChangeArrowheads="1"/>
          </p:cNvSpPr>
          <p:nvPr/>
        </p:nvSpPr>
        <p:spPr bwMode="auto">
          <a:xfrm>
            <a:off x="6705600" y="4419600"/>
            <a:ext cx="1676400" cy="1524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Arial" charset="0"/>
              </a:rPr>
              <a:t>COMPARACION</a:t>
            </a:r>
          </a:p>
          <a:p>
            <a:pPr algn="ctr"/>
            <a:r>
              <a:rPr lang="en-US" sz="1400">
                <a:latin typeface="Arial" charset="0"/>
              </a:rPr>
              <a:t>DE MUESTRAS </a:t>
            </a:r>
          </a:p>
          <a:p>
            <a:pPr algn="ctr"/>
            <a:r>
              <a:rPr lang="en-US" sz="1400">
                <a:latin typeface="Arial" charset="0"/>
              </a:rPr>
              <a:t>INDEPENDIENTES</a:t>
            </a:r>
            <a:endParaRPr lang="es-ES" sz="1400">
              <a:latin typeface="Arial" charset="0"/>
            </a:endParaRPr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1676400" y="3886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>
            <a:off x="4648200" y="3886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7467600" y="3886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etición">
  <a:themeElements>
    <a:clrScheme name="Competición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Competición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etición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ción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ción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ción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ción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ción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ción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ción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Competition</Template>
  <TotalTime>385</TotalTime>
  <Words>908</Words>
  <Application>Microsoft Office PowerPoint</Application>
  <PresentationFormat>Presentación en pantalla (4:3)</PresentationFormat>
  <Paragraphs>401</Paragraphs>
  <Slides>33</Slides>
  <Notes>8</Notes>
  <HiddenSlides>0</HiddenSlides>
  <MMClips>0</MMClips>
  <ScaleCrop>false</ScaleCrop>
  <HeadingPairs>
    <vt:vector size="8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33</vt:i4>
      </vt:variant>
    </vt:vector>
  </HeadingPairs>
  <TitlesOfParts>
    <vt:vector size="43" baseType="lpstr">
      <vt:lpstr>Arial</vt:lpstr>
      <vt:lpstr>Arial Black</vt:lpstr>
      <vt:lpstr>Century Gothic</vt:lpstr>
      <vt:lpstr>Tahoma</vt:lpstr>
      <vt:lpstr>Times New Roman</vt:lpstr>
      <vt:lpstr>Verdana</vt:lpstr>
      <vt:lpstr>Wingdings</vt:lpstr>
      <vt:lpstr>Competición</vt:lpstr>
      <vt:lpstr>Ecuación</vt:lpstr>
      <vt:lpstr>Microsoft Editor de ecuaciones 3.0</vt:lpstr>
      <vt:lpstr>DOCTORADO EN EDUCACION</vt:lpstr>
      <vt:lpstr>-Diseño de la investigación. -Establecer adecuadamente los objetivos  específicos. -Operacionalizar correctamente las   variables. -Aplicación del estadístico de prueba. </vt:lpstr>
      <vt:lpstr>Presentación de PowerPoint</vt:lpstr>
      <vt:lpstr>NIVELES DE INVESTIGACION</vt:lpstr>
      <vt:lpstr>CRITERIOS PARA LA TIPIFICACION DE UN ESTUDIO</vt:lpstr>
      <vt:lpstr>Presentación de PowerPoint</vt:lpstr>
      <vt:lpstr>Presentación de PowerPoint</vt:lpstr>
      <vt:lpstr>Presentación de PowerPoint</vt:lpstr>
      <vt:lpstr>EXPERIMENTALES  (Hernández, 2006)</vt:lpstr>
      <vt:lpstr>PRE EXPERIMENTOS</vt:lpstr>
      <vt:lpstr>CUASIEXPERIMENTO</vt:lpstr>
      <vt:lpstr>EXPERIMENTO PURO</vt:lpstr>
      <vt:lpstr>Presentación de PowerPoint</vt:lpstr>
      <vt:lpstr>POBLACION - MUESTRA</vt:lpstr>
      <vt:lpstr>TIPOS DE MUESTREO</vt:lpstr>
      <vt:lpstr>METODOS DE MUESTREO</vt:lpstr>
      <vt:lpstr>HIPOTESIS</vt:lpstr>
      <vt:lpstr>HIPOTESIS</vt:lpstr>
      <vt:lpstr>HIPOTESIS: Como sería?</vt:lpstr>
      <vt:lpstr>Presentación de PowerPoint</vt:lpstr>
      <vt:lpstr>MANEJO DE LAS VARIABLES</vt:lpstr>
      <vt:lpstr>UNA CUANTITATIVA EN CUALITATIVA</vt:lpstr>
      <vt:lpstr>TIPO DE VARIABLES SEGÚN EL DISEÑO DE INVESTIGACION</vt:lpstr>
      <vt:lpstr>VARIABLES</vt:lpstr>
      <vt:lpstr>Presentación de PowerPoint</vt:lpstr>
      <vt:lpstr>MEDIDAS DE RESUMEN</vt:lpstr>
      <vt:lpstr>MEDIDAS DE TENDENCIA CENTRAL</vt:lpstr>
      <vt:lpstr>MEDIDAS DE VARIABILIDAD</vt:lpstr>
      <vt:lpstr>Presentación de PowerPoint</vt:lpstr>
      <vt:lpstr>Medidad de Posición</vt:lpstr>
      <vt:lpstr>Presentación de PowerPoint</vt:lpstr>
      <vt:lpstr>Presentación de PowerPoint</vt:lpstr>
      <vt:lpstr>Metodo sturges</vt:lpstr>
    </vt:vector>
  </TitlesOfParts>
  <Company>The houze!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MAESTRIA GESTION DE LA FUNCION DOCENTE</dc:title>
  <dc:creator>WIN uE10</dc:creator>
  <cp:lastModifiedBy>ALBERTO</cp:lastModifiedBy>
  <cp:revision>27</cp:revision>
  <dcterms:created xsi:type="dcterms:W3CDTF">2009-11-21T00:06:12Z</dcterms:created>
  <dcterms:modified xsi:type="dcterms:W3CDTF">2017-09-15T22:34:46Z</dcterms:modified>
</cp:coreProperties>
</file>