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6230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28184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63184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9569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2657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4918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5494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4982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4047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6829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6895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D8238-77EE-4CD5-9C22-FA78316FAD23}" type="datetimeFigureOut">
              <a:rPr lang="es-PE" smtClean="0"/>
              <a:t>9/07/2020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9CD7C-B07D-4EDD-8CF5-10AD88987B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4406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tadisticaparalainvestigacion.com/" TargetMode="External"/><Relationship Id="rId2" Type="http://schemas.openxmlformats.org/officeDocument/2006/relationships/hyperlink" Target="mailto:albertocaceresh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20923522">
            <a:off x="374543" y="743785"/>
            <a:ext cx="7113973" cy="2979958"/>
          </a:xfrm>
        </p:spPr>
        <p:txBody>
          <a:bodyPr>
            <a:normAutofit fontScale="90000"/>
          </a:bodyPr>
          <a:lstStyle/>
          <a:p>
            <a:r>
              <a:rPr lang="es-PE" sz="3200" dirty="0" smtClean="0">
                <a:latin typeface="Algerian" panose="04020705040A02060702" pitchFamily="82" charset="0"/>
              </a:rPr>
              <a:t/>
            </a:r>
            <a:br>
              <a:rPr lang="es-PE" sz="3200" dirty="0" smtClean="0">
                <a:latin typeface="Algerian" panose="04020705040A02060702" pitchFamily="82" charset="0"/>
              </a:rPr>
            </a:br>
            <a:r>
              <a:rPr lang="es-PE" sz="6700" dirty="0" smtClean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MICROSOFT FORMS</a:t>
            </a:r>
            <a:r>
              <a:rPr lang="es-PE" sz="6700" dirty="0" smtClean="0">
                <a:latin typeface="Algerian" panose="04020705040A02060702" pitchFamily="82" charset="0"/>
              </a:rPr>
              <a:t/>
            </a:r>
            <a:br>
              <a:rPr lang="es-PE" sz="6700" dirty="0" smtClean="0">
                <a:latin typeface="Algerian" panose="04020705040A02060702" pitchFamily="82" charset="0"/>
              </a:rPr>
            </a:br>
            <a:r>
              <a:rPr lang="es-PE" sz="6700" dirty="0" smtClean="0">
                <a:latin typeface="Algerian" panose="04020705040A02060702" pitchFamily="82" charset="0"/>
              </a:rPr>
              <a:t/>
            </a:r>
            <a:br>
              <a:rPr lang="es-PE" sz="6700" dirty="0" smtClean="0">
                <a:latin typeface="Algerian" panose="04020705040A02060702" pitchFamily="82" charset="0"/>
              </a:rPr>
            </a:br>
            <a:r>
              <a:rPr lang="es-PE" sz="6700" dirty="0" smtClean="0">
                <a:solidFill>
                  <a:srgbClr val="7030A0"/>
                </a:solidFill>
                <a:latin typeface="Algerian" panose="04020705040A02060702" pitchFamily="82" charset="0"/>
              </a:rPr>
              <a:t>GOOGLE FORMS</a:t>
            </a:r>
            <a:r>
              <a:rPr lang="es-PE" sz="3200" dirty="0" smtClean="0">
                <a:latin typeface="Algerian" panose="04020705040A02060702" pitchFamily="82" charset="0"/>
              </a:rPr>
              <a:t/>
            </a:r>
            <a:br>
              <a:rPr lang="es-PE" sz="3200" dirty="0" smtClean="0">
                <a:latin typeface="Algerian" panose="04020705040A02060702" pitchFamily="82" charset="0"/>
              </a:rPr>
            </a:br>
            <a:endParaRPr lang="es-PE" sz="3200" dirty="0">
              <a:latin typeface="Algerian" panose="04020705040A02060702" pitchFamily="8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3583" y="4392151"/>
            <a:ext cx="6829889" cy="1655762"/>
          </a:xfrm>
        </p:spPr>
        <p:txBody>
          <a:bodyPr>
            <a:normAutofit lnSpcReduction="10000"/>
          </a:bodyPr>
          <a:lstStyle/>
          <a:p>
            <a:r>
              <a:rPr lang="es-PE" dirty="0" smtClean="0"/>
              <a:t>Dr. Alberto Cáceres </a:t>
            </a:r>
            <a:r>
              <a:rPr lang="es-PE" dirty="0" err="1" smtClean="0"/>
              <a:t>Huambo</a:t>
            </a:r>
            <a:endParaRPr lang="es-PE" dirty="0" smtClean="0"/>
          </a:p>
          <a:p>
            <a:r>
              <a:rPr lang="es-PE" dirty="0" smtClean="0"/>
              <a:t>Docente Universitario</a:t>
            </a:r>
          </a:p>
          <a:p>
            <a:r>
              <a:rPr lang="es-PE" dirty="0" smtClean="0">
                <a:hlinkClick r:id="rId2"/>
              </a:rPr>
              <a:t>albertocaceresh@gmail.com</a:t>
            </a:r>
            <a:endParaRPr lang="es-PE" dirty="0" smtClean="0"/>
          </a:p>
          <a:p>
            <a:r>
              <a:rPr lang="es-PE" dirty="0" smtClean="0">
                <a:hlinkClick r:id="rId3"/>
              </a:rPr>
              <a:t>www.estadisticaparalainvestigacion.com</a:t>
            </a:r>
            <a:endParaRPr lang="es-PE" dirty="0" smtClean="0"/>
          </a:p>
          <a:p>
            <a:endParaRPr lang="es-PE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15" y="186431"/>
            <a:ext cx="3857625" cy="6671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89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 smtClean="0"/>
              <a:t>¿Cuál es la diferencias entre un formulario y un cuestionario?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s-ES" dirty="0"/>
              <a:t>Parece una pregunta muy fácil de responder... o tal vez no. </a:t>
            </a:r>
            <a:endParaRPr lang="es-ES" dirty="0" smtClean="0"/>
          </a:p>
          <a:p>
            <a:pPr marL="0" indent="0" fontAlgn="base">
              <a:buNone/>
            </a:pPr>
            <a:endParaRPr lang="es-ES" dirty="0"/>
          </a:p>
          <a:p>
            <a:pPr marL="0" indent="0" fontAlgn="base">
              <a:buNone/>
            </a:pPr>
            <a:r>
              <a:rPr lang="es-ES" dirty="0" smtClean="0">
                <a:solidFill>
                  <a:srgbClr val="FF0000"/>
                </a:solidFill>
              </a:rPr>
              <a:t>¿</a:t>
            </a:r>
            <a:r>
              <a:rPr lang="es-ES" b="1" dirty="0">
                <a:solidFill>
                  <a:srgbClr val="FF0000"/>
                </a:solidFill>
              </a:rPr>
              <a:t>Para qué sirve un formulario</a:t>
            </a:r>
            <a:r>
              <a:rPr lang="es-ES" dirty="0">
                <a:solidFill>
                  <a:srgbClr val="FF0000"/>
                </a:solidFill>
              </a:rPr>
              <a:t>? </a:t>
            </a:r>
            <a:r>
              <a:rPr lang="es-ES" dirty="0" smtClean="0">
                <a:solidFill>
                  <a:srgbClr val="FF0000"/>
                </a:solidFill>
              </a:rPr>
              <a:t>Para </a:t>
            </a:r>
            <a:r>
              <a:rPr lang="es-ES" dirty="0">
                <a:solidFill>
                  <a:srgbClr val="FF0000"/>
                </a:solidFill>
              </a:rPr>
              <a:t>captar </a:t>
            </a:r>
            <a:r>
              <a:rPr lang="es-ES" dirty="0" smtClean="0">
                <a:solidFill>
                  <a:srgbClr val="FF0000"/>
                </a:solidFill>
              </a:rPr>
              <a:t>contactos, información en general = RECOLECTAR DATOS.</a:t>
            </a:r>
          </a:p>
          <a:p>
            <a:pPr marL="0" indent="0" fontAlgn="base">
              <a:buNone/>
            </a:pPr>
            <a:endParaRPr lang="es-ES" dirty="0" smtClean="0"/>
          </a:p>
          <a:p>
            <a:pPr marL="0" indent="0" fontAlgn="base">
              <a:buNone/>
            </a:pPr>
            <a:r>
              <a:rPr lang="es-ES" b="1" dirty="0" smtClean="0"/>
              <a:t>¿</a:t>
            </a:r>
            <a:r>
              <a:rPr lang="es-ES" b="1" dirty="0"/>
              <a:t>Para qué sirve un cuestionario</a:t>
            </a:r>
            <a:r>
              <a:rPr lang="es-ES" b="1" dirty="0" smtClean="0"/>
              <a:t>? </a:t>
            </a:r>
            <a:r>
              <a:rPr lang="es-ES" dirty="0" smtClean="0"/>
              <a:t>Para </a:t>
            </a:r>
            <a:r>
              <a:rPr lang="es-ES" dirty="0"/>
              <a:t>hacer </a:t>
            </a:r>
            <a:r>
              <a:rPr lang="es-ES" dirty="0" smtClean="0"/>
              <a:t>preguntas y asignar puntuación a cada pregunta = Examen.</a:t>
            </a:r>
            <a:endParaRPr lang="es-ES" dirty="0"/>
          </a:p>
          <a:p>
            <a:pPr marL="0" indent="0">
              <a:buNone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26200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47371"/>
            <a:ext cx="10515600" cy="851116"/>
          </a:xfrm>
        </p:spPr>
        <p:txBody>
          <a:bodyPr/>
          <a:lstStyle/>
          <a:p>
            <a:pPr algn="ctr"/>
            <a:r>
              <a:rPr lang="es-PE" b="1" dirty="0" smtClean="0">
                <a:solidFill>
                  <a:schemeClr val="accent6">
                    <a:lumMod val="50000"/>
                  </a:schemeClr>
                </a:solidFill>
              </a:rPr>
              <a:t>MICROSOFT FORMS</a:t>
            </a:r>
            <a:endParaRPr lang="es-PE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34" y="1205145"/>
            <a:ext cx="3202944" cy="53213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2533" y="1149265"/>
            <a:ext cx="3306933" cy="543313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1281" y="1227407"/>
            <a:ext cx="3114999" cy="527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05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375" y="1515355"/>
            <a:ext cx="4133295" cy="4285370"/>
          </a:xfrm>
        </p:spPr>
        <p:txBody>
          <a:bodyPr>
            <a:normAutofit/>
          </a:bodyPr>
          <a:lstStyle/>
          <a:p>
            <a:pPr algn="ctr"/>
            <a:r>
              <a:rPr lang="es-PE" b="1" dirty="0" smtClean="0">
                <a:solidFill>
                  <a:srgbClr val="7030A0"/>
                </a:solidFill>
              </a:rPr>
              <a:t>FORMULARIO</a:t>
            </a:r>
            <a:br>
              <a:rPr lang="es-PE" b="1" dirty="0" smtClean="0">
                <a:solidFill>
                  <a:srgbClr val="7030A0"/>
                </a:solidFill>
              </a:rPr>
            </a:br>
            <a:r>
              <a:rPr lang="es-PE" b="1" dirty="0" smtClean="0">
                <a:solidFill>
                  <a:srgbClr val="7030A0"/>
                </a:solidFill>
              </a:rPr>
              <a:t>GOOGLE</a:t>
            </a:r>
            <a:br>
              <a:rPr lang="es-PE" b="1" dirty="0" smtClean="0">
                <a:solidFill>
                  <a:srgbClr val="7030A0"/>
                </a:solidFill>
              </a:rPr>
            </a:br>
            <a:r>
              <a:rPr lang="es-PE" b="1" dirty="0">
                <a:solidFill>
                  <a:srgbClr val="7030A0"/>
                </a:solidFill>
              </a:rPr>
              <a:t/>
            </a:r>
            <a:br>
              <a:rPr lang="es-PE" b="1" dirty="0">
                <a:solidFill>
                  <a:srgbClr val="7030A0"/>
                </a:solidFill>
              </a:rPr>
            </a:br>
            <a:r>
              <a:rPr lang="es-PE" b="1" dirty="0" err="1" smtClean="0">
                <a:solidFill>
                  <a:srgbClr val="7030A0"/>
                </a:solidFill>
              </a:rPr>
              <a:t>GOOGLE</a:t>
            </a:r>
            <a:r>
              <a:rPr lang="es-PE" b="1" dirty="0" smtClean="0">
                <a:solidFill>
                  <a:srgbClr val="7030A0"/>
                </a:solidFill>
              </a:rPr>
              <a:t> </a:t>
            </a:r>
            <a:br>
              <a:rPr lang="es-PE" b="1" dirty="0" smtClean="0">
                <a:solidFill>
                  <a:srgbClr val="7030A0"/>
                </a:solidFill>
              </a:rPr>
            </a:br>
            <a:r>
              <a:rPr lang="es-PE" b="1" dirty="0" smtClean="0">
                <a:solidFill>
                  <a:srgbClr val="7030A0"/>
                </a:solidFill>
              </a:rPr>
              <a:t>FORMS</a:t>
            </a:r>
            <a:endParaRPr lang="es-PE" b="1" dirty="0">
              <a:solidFill>
                <a:srgbClr val="7030A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5670" y="223085"/>
            <a:ext cx="7724775" cy="6417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60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844" y="2733613"/>
            <a:ext cx="4621567" cy="1325563"/>
          </a:xfrm>
        </p:spPr>
        <p:txBody>
          <a:bodyPr/>
          <a:lstStyle/>
          <a:p>
            <a:r>
              <a:rPr lang="es-PE" dirty="0" smtClean="0"/>
              <a:t>Datos generales</a:t>
            </a:r>
            <a:endParaRPr lang="es-PE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686" y="1540949"/>
            <a:ext cx="4759448" cy="5036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37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577" cy="1325563"/>
          </a:xfrm>
        </p:spPr>
        <p:txBody>
          <a:bodyPr/>
          <a:lstStyle/>
          <a:p>
            <a:r>
              <a:rPr lang="es-PE" dirty="0" smtClean="0"/>
              <a:t>ENGAGEMENT</a:t>
            </a:r>
            <a:endParaRPr lang="es-PE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7899213"/>
              </p:ext>
            </p:extLst>
          </p:nvPr>
        </p:nvGraphicFramePr>
        <p:xfrm>
          <a:off x="5060093" y="365125"/>
          <a:ext cx="6764962" cy="6452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5686">
                  <a:extLst>
                    <a:ext uri="{9D8B030D-6E8A-4147-A177-3AD203B41FA5}">
                      <a16:colId xmlns:a16="http://schemas.microsoft.com/office/drawing/2014/main" val="580511368"/>
                    </a:ext>
                  </a:extLst>
                </a:gridCol>
                <a:gridCol w="4524454">
                  <a:extLst>
                    <a:ext uri="{9D8B030D-6E8A-4147-A177-3AD203B41FA5}">
                      <a16:colId xmlns:a16="http://schemas.microsoft.com/office/drawing/2014/main" val="1733209068"/>
                    </a:ext>
                  </a:extLst>
                </a:gridCol>
                <a:gridCol w="260578">
                  <a:extLst>
                    <a:ext uri="{9D8B030D-6E8A-4147-A177-3AD203B41FA5}">
                      <a16:colId xmlns:a16="http://schemas.microsoft.com/office/drawing/2014/main" val="1244411570"/>
                    </a:ext>
                  </a:extLst>
                </a:gridCol>
                <a:gridCol w="260578">
                  <a:extLst>
                    <a:ext uri="{9D8B030D-6E8A-4147-A177-3AD203B41FA5}">
                      <a16:colId xmlns:a16="http://schemas.microsoft.com/office/drawing/2014/main" val="1136116633"/>
                    </a:ext>
                  </a:extLst>
                </a:gridCol>
                <a:gridCol w="261354">
                  <a:extLst>
                    <a:ext uri="{9D8B030D-6E8A-4147-A177-3AD203B41FA5}">
                      <a16:colId xmlns:a16="http://schemas.microsoft.com/office/drawing/2014/main" val="3455624043"/>
                    </a:ext>
                  </a:extLst>
                </a:gridCol>
                <a:gridCol w="260578">
                  <a:extLst>
                    <a:ext uri="{9D8B030D-6E8A-4147-A177-3AD203B41FA5}">
                      <a16:colId xmlns:a16="http://schemas.microsoft.com/office/drawing/2014/main" val="3195335708"/>
                    </a:ext>
                  </a:extLst>
                </a:gridCol>
                <a:gridCol w="260578">
                  <a:extLst>
                    <a:ext uri="{9D8B030D-6E8A-4147-A177-3AD203B41FA5}">
                      <a16:colId xmlns:a16="http://schemas.microsoft.com/office/drawing/2014/main" val="3902470666"/>
                    </a:ext>
                  </a:extLst>
                </a:gridCol>
                <a:gridCol w="260578">
                  <a:extLst>
                    <a:ext uri="{9D8B030D-6E8A-4147-A177-3AD203B41FA5}">
                      <a16:colId xmlns:a16="http://schemas.microsoft.com/office/drawing/2014/main" val="2518379692"/>
                    </a:ext>
                  </a:extLst>
                </a:gridCol>
                <a:gridCol w="260578">
                  <a:extLst>
                    <a:ext uri="{9D8B030D-6E8A-4147-A177-3AD203B41FA5}">
                      <a16:colId xmlns:a16="http://schemas.microsoft.com/office/drawing/2014/main" val="549893754"/>
                    </a:ext>
                  </a:extLst>
                </a:gridCol>
              </a:tblGrid>
              <a:tr h="614997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1)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En mi trabajo, me siento seguro que soy eficaz para hacer las cosas.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3514045437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En mi trabajo me siento lleno de energía.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3898525715"/>
                  </a:ext>
                </a:extLst>
              </a:tr>
              <a:tr h="614997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Puedo continuar trabajando durante largos periodos de tiempo.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1171384476"/>
                  </a:ext>
                </a:extLst>
              </a:tr>
              <a:tr h="614997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Cuando me levanto por las mañanas tengo ganas de ir al trabajo.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2353114446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Soy muy persistente en mis responsabilidades.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1155710289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Soy fuerte y vigoroso en mis responsabilidades.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4012432162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7)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Mi trabajo está lleno de retos.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4292752384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8)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Mi trabajo me inspira.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1121346563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9)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Estoy entusiasmado sobre mi trabajo.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1862671904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10)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Estoy orgulloso del esfuerzo que doy en el trabajo.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1093457184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11)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Mi esfuerzo está lleno de significado y propósito.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1869188075"/>
                  </a:ext>
                </a:extLst>
              </a:tr>
              <a:tr h="6149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12)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Cuando estoy trabajando olvido lo que pasa alrededor de mí. 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2014264505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13)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El tiempo vuela cuando estoy en el trabajo.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0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2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2332633325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14)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Me “dejo llevar” por mi trabajo.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2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3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2736788579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15)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Estoy inmerso en mi trabajo.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0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2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3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4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5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6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4072099988"/>
                  </a:ext>
                </a:extLst>
              </a:tr>
              <a:tr h="30981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16) </a:t>
                      </a:r>
                      <a:endParaRPr lang="es-PE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Soy feliz cuando estoy absorto en mi trabajo.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0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2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3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4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5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6 </a:t>
                      </a:r>
                      <a:endParaRPr lang="es-P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26" marR="26056" marT="3257" marB="0"/>
                </a:tc>
                <a:extLst>
                  <a:ext uri="{0D108BD9-81ED-4DB2-BD59-A6C34878D82A}">
                    <a16:rowId xmlns:a16="http://schemas.microsoft.com/office/drawing/2014/main" val="2580575765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745725" y="2459115"/>
            <a:ext cx="29207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0: Nunca</a:t>
            </a:r>
          </a:p>
          <a:p>
            <a:r>
              <a:rPr lang="es-PE" dirty="0" smtClean="0"/>
              <a:t>1: Esporádicamente</a:t>
            </a:r>
          </a:p>
          <a:p>
            <a:r>
              <a:rPr lang="es-PE" dirty="0" smtClean="0"/>
              <a:t>2: De vez en cuando</a:t>
            </a:r>
          </a:p>
          <a:p>
            <a:r>
              <a:rPr lang="es-PE" dirty="0" smtClean="0"/>
              <a:t>3: Regularmente</a:t>
            </a:r>
          </a:p>
          <a:p>
            <a:r>
              <a:rPr lang="es-PE" dirty="0" smtClean="0"/>
              <a:t>4: Frecuentemente</a:t>
            </a:r>
          </a:p>
          <a:p>
            <a:r>
              <a:rPr lang="es-PE" dirty="0" smtClean="0"/>
              <a:t>5: Muy frecuentemente</a:t>
            </a:r>
          </a:p>
          <a:p>
            <a:r>
              <a:rPr lang="es-PE" dirty="0" smtClean="0"/>
              <a:t>6: Diariamente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7832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577" cy="1325563"/>
          </a:xfrm>
        </p:spPr>
        <p:txBody>
          <a:bodyPr/>
          <a:lstStyle/>
          <a:p>
            <a:r>
              <a:rPr lang="es-PE" dirty="0" smtClean="0"/>
              <a:t>SINDROME DE BURNOUT</a:t>
            </a:r>
            <a:endParaRPr lang="es-PE" dirty="0"/>
          </a:p>
        </p:txBody>
      </p:sp>
      <p:sp>
        <p:nvSpPr>
          <p:cNvPr id="5" name="CuadroTexto 4"/>
          <p:cNvSpPr txBox="1"/>
          <p:nvPr/>
        </p:nvSpPr>
        <p:spPr>
          <a:xfrm>
            <a:off x="745725" y="2459115"/>
            <a:ext cx="37907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A</a:t>
            </a:r>
            <a:r>
              <a:rPr lang="es-PE" dirty="0" smtClean="0"/>
              <a:t>: Nunca</a:t>
            </a:r>
          </a:p>
          <a:p>
            <a:r>
              <a:rPr lang="es-PE" dirty="0"/>
              <a:t>B</a:t>
            </a:r>
            <a:r>
              <a:rPr lang="es-PE" dirty="0" smtClean="0"/>
              <a:t>: Pocas veces al año</a:t>
            </a:r>
          </a:p>
          <a:p>
            <a:r>
              <a:rPr lang="es-PE" dirty="0" smtClean="0"/>
              <a:t>C: Una vez al mes o menos</a:t>
            </a:r>
          </a:p>
          <a:p>
            <a:r>
              <a:rPr lang="es-PE" dirty="0" smtClean="0"/>
              <a:t>D: Unas pocas veces al mes o menos.</a:t>
            </a:r>
          </a:p>
          <a:p>
            <a:r>
              <a:rPr lang="es-PE" dirty="0" smtClean="0"/>
              <a:t>E: Una vez a la semana.</a:t>
            </a:r>
          </a:p>
          <a:p>
            <a:r>
              <a:rPr lang="es-PE" dirty="0" smtClean="0"/>
              <a:t>F: Pocos veces a la semana.</a:t>
            </a:r>
          </a:p>
          <a:p>
            <a:r>
              <a:rPr lang="es-PE" dirty="0" smtClean="0"/>
              <a:t>G: Todos los días</a:t>
            </a:r>
            <a:endParaRPr lang="es-PE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89879"/>
              </p:ext>
            </p:extLst>
          </p:nvPr>
        </p:nvGraphicFramePr>
        <p:xfrm>
          <a:off x="4767313" y="32565"/>
          <a:ext cx="7377343" cy="7044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5776">
                  <a:extLst>
                    <a:ext uri="{9D8B030D-6E8A-4147-A177-3AD203B41FA5}">
                      <a16:colId xmlns:a16="http://schemas.microsoft.com/office/drawing/2014/main" val="4145817511"/>
                    </a:ext>
                  </a:extLst>
                </a:gridCol>
                <a:gridCol w="4104819">
                  <a:extLst>
                    <a:ext uri="{9D8B030D-6E8A-4147-A177-3AD203B41FA5}">
                      <a16:colId xmlns:a16="http://schemas.microsoft.com/office/drawing/2014/main" val="3464450600"/>
                    </a:ext>
                  </a:extLst>
                </a:gridCol>
                <a:gridCol w="358634">
                  <a:extLst>
                    <a:ext uri="{9D8B030D-6E8A-4147-A177-3AD203B41FA5}">
                      <a16:colId xmlns:a16="http://schemas.microsoft.com/office/drawing/2014/main" val="2358893026"/>
                    </a:ext>
                  </a:extLst>
                </a:gridCol>
                <a:gridCol w="358634">
                  <a:extLst>
                    <a:ext uri="{9D8B030D-6E8A-4147-A177-3AD203B41FA5}">
                      <a16:colId xmlns:a16="http://schemas.microsoft.com/office/drawing/2014/main" val="1444016727"/>
                    </a:ext>
                  </a:extLst>
                </a:gridCol>
                <a:gridCol w="362015">
                  <a:extLst>
                    <a:ext uri="{9D8B030D-6E8A-4147-A177-3AD203B41FA5}">
                      <a16:colId xmlns:a16="http://schemas.microsoft.com/office/drawing/2014/main" val="3044566091"/>
                    </a:ext>
                  </a:extLst>
                </a:gridCol>
                <a:gridCol w="358634">
                  <a:extLst>
                    <a:ext uri="{9D8B030D-6E8A-4147-A177-3AD203B41FA5}">
                      <a16:colId xmlns:a16="http://schemas.microsoft.com/office/drawing/2014/main" val="2914054188"/>
                    </a:ext>
                  </a:extLst>
                </a:gridCol>
                <a:gridCol w="358634">
                  <a:extLst>
                    <a:ext uri="{9D8B030D-6E8A-4147-A177-3AD203B41FA5}">
                      <a16:colId xmlns:a16="http://schemas.microsoft.com/office/drawing/2014/main" val="1124355610"/>
                    </a:ext>
                  </a:extLst>
                </a:gridCol>
                <a:gridCol w="362015">
                  <a:extLst>
                    <a:ext uri="{9D8B030D-6E8A-4147-A177-3AD203B41FA5}">
                      <a16:colId xmlns:a16="http://schemas.microsoft.com/office/drawing/2014/main" val="645167123"/>
                    </a:ext>
                  </a:extLst>
                </a:gridCol>
                <a:gridCol w="328182">
                  <a:extLst>
                    <a:ext uri="{9D8B030D-6E8A-4147-A177-3AD203B41FA5}">
                      <a16:colId xmlns:a16="http://schemas.microsoft.com/office/drawing/2014/main" val="1351069910"/>
                    </a:ext>
                  </a:extLst>
                </a:gridCol>
              </a:tblGrid>
              <a:tr h="2003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N°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PREGUNTA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A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B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C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D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E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F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G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2726590784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1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Debido a mi trabajo me siento emocionalmente agotado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1446552731"/>
                  </a:ext>
                </a:extLst>
              </a:tr>
              <a:tr h="2003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2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Al final de la jornada me siento agotado.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1083113321"/>
                  </a:ext>
                </a:extLst>
              </a:tr>
              <a:tr h="4228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3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Me encuentro cansado cuando me levanto por las mañanas y tengo que enfrentarme a otro día de trabajo.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3732085575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4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Puedo entender con facilidad lo que piensan mis pacientes.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2280907557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5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Creo que trato a algunos pacientes como si fueran objetos.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1504899978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6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Trabajar con pacientes todos los días es una tensión para mí.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2670707458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7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Me enfrento muy bien con los problemas que me presentan mis pacientes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3799781690"/>
                  </a:ext>
                </a:extLst>
              </a:tr>
              <a:tr h="2003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8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Me siento “quemado” por el trabajo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3115788071"/>
                  </a:ext>
                </a:extLst>
              </a:tr>
              <a:tr h="4228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9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Siento que mediante mi trabajo estoy influyendo positivamente en la vida de otros.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1861891465"/>
                  </a:ext>
                </a:extLst>
              </a:tr>
              <a:tr h="4228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10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Creo que tengo un comportamiento más insensible con la gente desde que hago este trabajo.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3285337101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11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Me preocupa que este trabajo me esté endureciendo emocionalmente.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2996411186"/>
                  </a:ext>
                </a:extLst>
              </a:tr>
              <a:tr h="2003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12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Me encuentro con mucha vitalidad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3123118624"/>
                  </a:ext>
                </a:extLst>
              </a:tr>
              <a:tr h="2003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13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Me siento frustrado por mi trabajo.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3533573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14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Siento que estoy haciendo un trabajo demasiado duro.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2655241509"/>
                  </a:ext>
                </a:extLst>
              </a:tr>
              <a:tr h="4228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15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Realmente no me importa lo que les ocurrirá a algunos de los pacientes a los que tengo que atender.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1007907182"/>
                  </a:ext>
                </a:extLst>
              </a:tr>
              <a:tr h="4228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16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Trabajar en contacto directo con los pacientes me produce bastante estrés.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96488782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17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Tengo facilidad para crear una atmósfera relajada a mis pacientes.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1574472014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18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Me encuentro animado después de trabajar junto con los pacientes.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3994972866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19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He realizado muchas cosas que merecen la pena en este trabajo.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2777321407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20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En el trabajo siento que estoy al límite de mis posibilidades.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109824754"/>
                  </a:ext>
                </a:extLst>
              </a:tr>
              <a:tr h="4228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21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Siento que se tratar de forma adecuada los problemas emocionales en el trabajo.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40741861"/>
                  </a:ext>
                </a:extLst>
              </a:tr>
              <a:tr h="2460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22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Siento que los pacientes me culpan de algunos de sus problemas.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>
                          <a:effectLst/>
                        </a:rPr>
                        <a:t> </a:t>
                      </a:r>
                      <a:endParaRPr lang="es-PE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US" sz="1050" dirty="0">
                          <a:effectLst/>
                        </a:rPr>
                        <a:t> </a:t>
                      </a:r>
                      <a:endParaRPr lang="es-PE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829" marR="15899" marT="994" marB="0"/>
                </a:tc>
                <a:extLst>
                  <a:ext uri="{0D108BD9-81ED-4DB2-BD59-A6C34878D82A}">
                    <a16:rowId xmlns:a16="http://schemas.microsoft.com/office/drawing/2014/main" val="1286304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77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907</Words>
  <Application>Microsoft Office PowerPoint</Application>
  <PresentationFormat>Panorámica</PresentationFormat>
  <Paragraphs>409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Algerian</vt:lpstr>
      <vt:lpstr>Arial</vt:lpstr>
      <vt:lpstr>Calibri</vt:lpstr>
      <vt:lpstr>Calibri Light</vt:lpstr>
      <vt:lpstr>Times New Roman</vt:lpstr>
      <vt:lpstr>Tema de Office</vt:lpstr>
      <vt:lpstr> MICROSOFT FORMS  GOOGLE FORMS </vt:lpstr>
      <vt:lpstr>¿Cuál es la diferencias entre un formulario y un cuestionario?</vt:lpstr>
      <vt:lpstr>MICROSOFT FORMS</vt:lpstr>
      <vt:lpstr>FORMULARIO GOOGLE  GOOGLE  FORMS</vt:lpstr>
      <vt:lpstr>Datos generales</vt:lpstr>
      <vt:lpstr>ENGAGEMENT</vt:lpstr>
      <vt:lpstr>SINDROME DE BURNOUT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FORMS  GOOGLE FORMS</dc:title>
  <dc:creator>x</dc:creator>
  <cp:lastModifiedBy>x</cp:lastModifiedBy>
  <cp:revision>16</cp:revision>
  <dcterms:created xsi:type="dcterms:W3CDTF">2020-07-08T22:24:39Z</dcterms:created>
  <dcterms:modified xsi:type="dcterms:W3CDTF">2020-07-09T12:12:01Z</dcterms:modified>
</cp:coreProperties>
</file>